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302" r:id="rId3"/>
    <p:sldId id="258" r:id="rId4"/>
    <p:sldId id="262" r:id="rId5"/>
    <p:sldId id="299" r:id="rId6"/>
    <p:sldId id="264" r:id="rId7"/>
    <p:sldId id="259" r:id="rId8"/>
    <p:sldId id="284" r:id="rId9"/>
    <p:sldId id="285" r:id="rId10"/>
    <p:sldId id="286" r:id="rId11"/>
    <p:sldId id="291" r:id="rId12"/>
    <p:sldId id="260" r:id="rId13"/>
    <p:sldId id="261" r:id="rId14"/>
    <p:sldId id="268" r:id="rId15"/>
    <p:sldId id="266" r:id="rId16"/>
    <p:sldId id="267" r:id="rId17"/>
    <p:sldId id="272" r:id="rId18"/>
    <p:sldId id="304" r:id="rId19"/>
    <p:sldId id="271" r:id="rId20"/>
    <p:sldId id="273" r:id="rId21"/>
    <p:sldId id="301" r:id="rId22"/>
    <p:sldId id="274" r:id="rId23"/>
    <p:sldId id="275" r:id="rId24"/>
    <p:sldId id="300" r:id="rId25"/>
    <p:sldId id="277" r:id="rId26"/>
    <p:sldId id="278" r:id="rId27"/>
    <p:sldId id="280" r:id="rId28"/>
    <p:sldId id="281" r:id="rId29"/>
    <p:sldId id="282" r:id="rId30"/>
    <p:sldId id="279" r:id="rId31"/>
    <p:sldId id="298" r:id="rId32"/>
    <p:sldId id="303" r:id="rId33"/>
    <p:sldId id="296" r:id="rId34"/>
    <p:sldId id="288" r:id="rId35"/>
    <p:sldId id="287" r:id="rId36"/>
    <p:sldId id="289" r:id="rId37"/>
    <p:sldId id="292" r:id="rId38"/>
    <p:sldId id="293" r:id="rId39"/>
    <p:sldId id="290" r:id="rId40"/>
    <p:sldId id="305"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6" d="100"/>
          <a:sy n="66" d="100"/>
        </p:scale>
        <p:origin x="-2934" y="-10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572DE4AF-920A-4536-B975-20B9A83CB396}" type="datetimeFigureOut">
              <a:rPr lang="en-US" smtClean="0"/>
              <a:t>9/14/2020</a:t>
            </a:fld>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1F60C6CC-D3B3-475D-9BCA-D4A66B801FFE}" type="slidenum">
              <a:rPr lang="en-US" smtClean="0"/>
              <a:t>‹#›</a:t>
            </a:fld>
            <a:endParaRPr lang="en-US"/>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2DE4AF-920A-4536-B975-20B9A83CB396}" type="datetimeFigureOut">
              <a:rPr lang="en-US" smtClean="0"/>
              <a:t>9/14/2020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0C6CC-D3B3-475D-9BCA-D4A66B801FF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2DE4AF-920A-4536-B975-20B9A83CB396}" type="datetimeFigureOut">
              <a:rPr lang="en-US" smtClean="0"/>
              <a:t>9/14/2020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0C6CC-D3B3-475D-9BCA-D4A66B801FF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72DE4AF-920A-4536-B975-20B9A83CB396}" type="datetimeFigureOut">
              <a:rPr lang="en-US" smtClean="0"/>
              <a:t>9/14/2020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0C6CC-D3B3-475D-9BCA-D4A66B801FF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2DE4AF-920A-4536-B975-20B9A83CB396}" type="datetimeFigureOut">
              <a:rPr lang="en-US" smtClean="0"/>
              <a:t>9/14/2020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0C6CC-D3B3-475D-9BCA-D4A66B801FF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572DE4AF-920A-4536-B975-20B9A83CB396}" type="datetimeFigureOut">
              <a:rPr lang="en-US" smtClean="0"/>
              <a:t>9/14/2020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60C6CC-D3B3-475D-9BCA-D4A66B801FFE}" type="slidenum">
              <a:rPr lang="en-US" smtClean="0"/>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72DE4AF-920A-4536-B975-20B9A83CB396}" type="datetimeFigureOut">
              <a:rPr lang="en-US" smtClean="0"/>
              <a:t>9/14/2020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60C6CC-D3B3-475D-9BCA-D4A66B801FF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2DE4AF-920A-4536-B975-20B9A83CB396}" type="datetimeFigureOut">
              <a:rPr lang="en-US" smtClean="0"/>
              <a:t>9/14/2020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60C6CC-D3B3-475D-9BCA-D4A66B801FF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2DE4AF-920A-4536-B975-20B9A83CB396}" type="datetimeFigureOut">
              <a:rPr lang="en-US" smtClean="0"/>
              <a:t>9/14/2020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60C6CC-D3B3-475D-9BCA-D4A66B801FF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572DE4AF-920A-4536-B975-20B9A83CB396}" type="datetimeFigureOut">
              <a:rPr lang="en-US" smtClean="0"/>
              <a:t>9/14/2020</a:t>
            </a:fld>
            <a:endParaRPr lang="en-US"/>
          </a:p>
        </p:txBody>
      </p:sp>
      <p:sp>
        <p:nvSpPr>
          <p:cNvPr id="7" name="Slide Number Placeholder 6"/>
          <p:cNvSpPr>
            <a:spLocks noGrp="1"/>
          </p:cNvSpPr>
          <p:nvPr>
            <p:ph type="sldNum" sz="quarter" idx="12"/>
          </p:nvPr>
        </p:nvSpPr>
        <p:spPr/>
        <p:txBody>
          <a:bodyPr/>
          <a:lstStyle/>
          <a:p>
            <a:fld id="{1F60C6CC-D3B3-475D-9BCA-D4A66B801FFE}" type="slidenum">
              <a:rPr lang="en-US" smtClean="0"/>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2DE4AF-920A-4536-B975-20B9A83CB396}" type="datetimeFigureOut">
              <a:rPr lang="en-US" smtClean="0"/>
              <a:t>9/14/2020</a:t>
            </a:fld>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7" name="Slide Number Placeholder 6"/>
          <p:cNvSpPr>
            <a:spLocks noGrp="1"/>
          </p:cNvSpPr>
          <p:nvPr>
            <p:ph type="sldNum" sz="quarter" idx="12"/>
          </p:nvPr>
        </p:nvSpPr>
        <p:spPr/>
        <p:txBody>
          <a:bodyPr/>
          <a:lstStyle/>
          <a:p>
            <a:fld id="{1F60C6CC-D3B3-475D-9BCA-D4A66B801FF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572DE4AF-920A-4536-B975-20B9A83CB396}" type="datetimeFigureOut">
              <a:rPr lang="en-US" smtClean="0"/>
              <a:t>9/14/2020</a:t>
            </a:fld>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1F60C6CC-D3B3-475D-9BCA-D4A66B801FF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jpeg"/></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87.png"/></Relationships>
</file>

<file path=ppt/slides/_rels/slide3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34.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3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3.amazonaws.com/plantvillage/images/pics/000/000/902/large/White_rot_2.jpg?1372095596" TargetMode="External"/><Relationship Id="rId2" Type="http://schemas.openxmlformats.org/officeDocument/2006/relationships/hyperlink" Target="http://s3.amazonaws.com/plantvillage/images/pics/000/000/901/large/White_rot.jpg?1372095217" TargetMode="External"/><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9.jpeg"/></Relationships>
</file>

<file path=ppt/slides/_rels/slide3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Growing Garlic</a:t>
            </a:r>
            <a:endParaRPr lang="en-US" dirty="0"/>
          </a:p>
        </p:txBody>
      </p:sp>
      <p:sp>
        <p:nvSpPr>
          <p:cNvPr id="3" name="Subtitle 2"/>
          <p:cNvSpPr>
            <a:spLocks noGrp="1"/>
          </p:cNvSpPr>
          <p:nvPr>
            <p:ph type="subTitle" idx="1"/>
          </p:nvPr>
        </p:nvSpPr>
        <p:spPr>
          <a:xfrm>
            <a:off x="4733365" y="4421080"/>
            <a:ext cx="3309803" cy="1674920"/>
          </a:xfrm>
        </p:spPr>
        <p:txBody>
          <a:bodyPr>
            <a:normAutofit lnSpcReduction="10000"/>
          </a:bodyPr>
          <a:lstStyle/>
          <a:p>
            <a:pPr algn="ctr"/>
            <a:r>
              <a:rPr lang="en-US" dirty="0" smtClean="0"/>
              <a:t>Jason </a:t>
            </a:r>
            <a:r>
              <a:rPr lang="en-US" dirty="0" err="1" smtClean="0"/>
              <a:t>Hovell</a:t>
            </a:r>
            <a:r>
              <a:rPr lang="en-US" dirty="0" smtClean="0"/>
              <a:t> </a:t>
            </a:r>
          </a:p>
          <a:p>
            <a:pPr algn="ctr"/>
            <a:endParaRPr lang="en-US" dirty="0"/>
          </a:p>
          <a:p>
            <a:pPr algn="ctr"/>
            <a:r>
              <a:rPr lang="en-US" dirty="0"/>
              <a:t>Tamarack Garlic </a:t>
            </a:r>
            <a:r>
              <a:rPr lang="en-US" dirty="0" smtClean="0"/>
              <a:t>Farm</a:t>
            </a:r>
            <a:endParaRPr lang="en-US" dirty="0"/>
          </a:p>
          <a:p>
            <a:pPr algn="ctr"/>
            <a:r>
              <a:rPr lang="en-US" dirty="0" smtClean="0"/>
              <a:t>www.TamarackGarlicFarm.com</a:t>
            </a:r>
          </a:p>
          <a:p>
            <a:pPr algn="ctr"/>
            <a:r>
              <a:rPr lang="en-US" dirty="0" smtClean="0"/>
              <a:t>Trempealeau, WI</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2328026"/>
            <a:ext cx="1524000" cy="1446230"/>
          </a:xfrm>
          <a:prstGeom prst="rect">
            <a:avLst/>
          </a:prstGeom>
        </p:spPr>
      </p:pic>
      <p:sp>
        <p:nvSpPr>
          <p:cNvPr id="5" name="TextBox 4"/>
          <p:cNvSpPr txBox="1"/>
          <p:nvPr/>
        </p:nvSpPr>
        <p:spPr>
          <a:xfrm>
            <a:off x="152400" y="5257800"/>
            <a:ext cx="4352474" cy="923330"/>
          </a:xfrm>
          <a:prstGeom prst="rect">
            <a:avLst/>
          </a:prstGeom>
          <a:noFill/>
        </p:spPr>
        <p:txBody>
          <a:bodyPr wrap="none" rtlCol="0">
            <a:spAutoFit/>
          </a:bodyPr>
          <a:lstStyle/>
          <a:p>
            <a:r>
              <a:rPr lang="en-US" dirty="0" smtClean="0"/>
              <a:t>Eau Claire Garden Club &amp; Master Gardeners</a:t>
            </a:r>
          </a:p>
          <a:p>
            <a:r>
              <a:rPr lang="en-US" dirty="0" smtClean="0"/>
              <a:t>Thursday, </a:t>
            </a:r>
            <a:r>
              <a:rPr lang="en-US" dirty="0" smtClean="0"/>
              <a:t>September </a:t>
            </a:r>
            <a:r>
              <a:rPr lang="en-US" dirty="0" smtClean="0"/>
              <a:t>17</a:t>
            </a:r>
            <a:r>
              <a:rPr lang="en-US" baseline="30000" dirty="0" smtClean="0"/>
              <a:t>th</a:t>
            </a:r>
            <a:r>
              <a:rPr lang="en-US" dirty="0" smtClean="0"/>
              <a:t> </a:t>
            </a:r>
            <a:r>
              <a:rPr lang="en-US" dirty="0" smtClean="0"/>
              <a:t>2020</a:t>
            </a:r>
          </a:p>
          <a:p>
            <a:r>
              <a:rPr lang="en-US" dirty="0" smtClean="0"/>
              <a:t>7:00pm</a:t>
            </a:r>
            <a:endParaRPr lang="en-US" dirty="0"/>
          </a:p>
        </p:txBody>
      </p:sp>
    </p:spTree>
    <p:extLst>
      <p:ext uri="{BB962C8B-B14F-4D97-AF65-F5344CB8AC3E}">
        <p14:creationId xmlns:p14="http://schemas.microsoft.com/office/powerpoint/2010/main" val="26590700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914400"/>
            <a:ext cx="7024744" cy="722864"/>
          </a:xfrm>
        </p:spPr>
        <p:txBody>
          <a:bodyPr/>
          <a:lstStyle/>
          <a:p>
            <a:r>
              <a:rPr lang="en-US" dirty="0" smtClean="0"/>
              <a:t>So How Many Varieties?</a:t>
            </a:r>
            <a:endParaRPr lang="en-US" dirty="0"/>
          </a:p>
        </p:txBody>
      </p:sp>
      <p:sp>
        <p:nvSpPr>
          <p:cNvPr id="3" name="Content Placeholder 2"/>
          <p:cNvSpPr>
            <a:spLocks noGrp="1"/>
          </p:cNvSpPr>
          <p:nvPr>
            <p:ph idx="1"/>
          </p:nvPr>
        </p:nvSpPr>
        <p:spPr>
          <a:xfrm>
            <a:off x="457200" y="1676400"/>
            <a:ext cx="8153400" cy="4648200"/>
          </a:xfrm>
        </p:spPr>
        <p:txBody>
          <a:bodyPr>
            <a:normAutofit lnSpcReduction="10000"/>
          </a:bodyPr>
          <a:lstStyle/>
          <a:p>
            <a:pPr marL="342900" lvl="2" indent="-274320"/>
            <a:r>
              <a:rPr lang="en-US" sz="2200" dirty="0" smtClean="0"/>
              <a:t>There are over </a:t>
            </a:r>
            <a:r>
              <a:rPr lang="en-US" sz="2200" dirty="0"/>
              <a:t>600 </a:t>
            </a:r>
            <a:r>
              <a:rPr lang="en-US" sz="2200" dirty="0" smtClean="0"/>
              <a:t>known cultivated common-names </a:t>
            </a:r>
            <a:r>
              <a:rPr lang="en-US" sz="2200" dirty="0"/>
              <a:t>of garlic in the world, although most of them may be selections of only a handful of basic types that have been grown widely and developed their own characteristics over the centuries as local growing conditions changed</a:t>
            </a:r>
            <a:r>
              <a:rPr lang="en-US" sz="2200" dirty="0" smtClean="0"/>
              <a:t>.</a:t>
            </a:r>
            <a:endParaRPr lang="en-US" sz="2200" dirty="0"/>
          </a:p>
          <a:p>
            <a:r>
              <a:rPr lang="en-US" dirty="0" smtClean="0"/>
              <a:t>At Tamarack Garlic Farm: Experience growing ~20 varieties </a:t>
            </a:r>
          </a:p>
          <a:p>
            <a:pPr lvl="1"/>
            <a:r>
              <a:rPr lang="en-US" dirty="0" smtClean="0"/>
              <a:t>Currently grow 9 </a:t>
            </a:r>
            <a:r>
              <a:rPr lang="en-US" dirty="0" err="1"/>
              <a:t>Hardneck</a:t>
            </a:r>
            <a:r>
              <a:rPr lang="en-US" dirty="0"/>
              <a:t> Varieties- </a:t>
            </a:r>
            <a:endParaRPr lang="en-US" dirty="0" smtClean="0"/>
          </a:p>
          <a:p>
            <a:pPr lvl="2"/>
            <a:r>
              <a:rPr lang="en-US" i="1" dirty="0" err="1" smtClean="0"/>
              <a:t>Chesnok</a:t>
            </a:r>
            <a:r>
              <a:rPr lang="en-US" i="1" dirty="0" smtClean="0"/>
              <a:t> Red, Persian Star, Georgian Fire, Great Northern White, German </a:t>
            </a:r>
            <a:r>
              <a:rPr lang="en-US" i="1" dirty="0" err="1" smtClean="0"/>
              <a:t>Xtra</a:t>
            </a:r>
            <a:r>
              <a:rPr lang="en-US" i="1" dirty="0" smtClean="0"/>
              <a:t> Hardy/White, Russian Red, </a:t>
            </a:r>
            <a:r>
              <a:rPr lang="en-US" i="1" dirty="0" err="1" smtClean="0"/>
              <a:t>Bogatyr</a:t>
            </a:r>
            <a:r>
              <a:rPr lang="en-US" i="1" dirty="0" smtClean="0"/>
              <a:t> &amp; Tamarack </a:t>
            </a:r>
            <a:r>
              <a:rPr lang="en-US" i="1" dirty="0" err="1" smtClean="0"/>
              <a:t>Rocambole</a:t>
            </a:r>
            <a:endParaRPr lang="en-US" i="1" dirty="0"/>
          </a:p>
          <a:p>
            <a:pPr lvl="2"/>
            <a:r>
              <a:rPr lang="en-US" i="1" dirty="0" smtClean="0"/>
              <a:t>Previously have grown German Red, Music</a:t>
            </a:r>
            <a:r>
              <a:rPr lang="en-US" i="1" dirty="0"/>
              <a:t>, Asian </a:t>
            </a:r>
            <a:r>
              <a:rPr lang="en-US" i="1" dirty="0" smtClean="0"/>
              <a:t>Tempest, Siberian, </a:t>
            </a:r>
            <a:r>
              <a:rPr lang="en-US" i="1" dirty="0" err="1" smtClean="0"/>
              <a:t>Metechi</a:t>
            </a:r>
            <a:r>
              <a:rPr lang="en-US" i="1" dirty="0" smtClean="0"/>
              <a:t>, Italian Red, Majestic, Polish White </a:t>
            </a:r>
            <a:r>
              <a:rPr lang="en-US" i="1" dirty="0" err="1" smtClean="0"/>
              <a:t>Softneck</a:t>
            </a:r>
            <a:r>
              <a:rPr lang="en-US" i="1" dirty="0" smtClean="0"/>
              <a:t> &amp; more…</a:t>
            </a:r>
          </a:p>
          <a:p>
            <a:pPr lvl="2"/>
            <a:r>
              <a:rPr lang="en-US" i="1" dirty="0" smtClean="0"/>
              <a:t>This fall planting </a:t>
            </a:r>
            <a:r>
              <a:rPr lang="en-US" i="1" dirty="0" err="1" smtClean="0"/>
              <a:t>Pehoski</a:t>
            </a:r>
            <a:r>
              <a:rPr lang="en-US" i="1" dirty="0" smtClean="0"/>
              <a:t> &amp; Purple Glazer for the first time!</a:t>
            </a:r>
            <a:endParaRPr lang="en-US" i="1" dirty="0"/>
          </a:p>
        </p:txBody>
      </p:sp>
    </p:spTree>
    <p:extLst>
      <p:ext uri="{BB962C8B-B14F-4D97-AF65-F5344CB8AC3E}">
        <p14:creationId xmlns:p14="http://schemas.microsoft.com/office/powerpoint/2010/main" val="37362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838200"/>
            <a:ext cx="7024744" cy="722864"/>
          </a:xfrm>
        </p:spPr>
        <p:txBody>
          <a:bodyPr>
            <a:normAutofit/>
          </a:bodyPr>
          <a:lstStyle/>
          <a:p>
            <a:r>
              <a:rPr lang="en-US" dirty="0" smtClean="0"/>
              <a:t>Where’s you Garlic From?</a:t>
            </a:r>
            <a:endParaRPr lang="en-US" dirty="0"/>
          </a:p>
        </p:txBody>
      </p:sp>
      <p:sp>
        <p:nvSpPr>
          <p:cNvPr id="3" name="Content Placeholder 2"/>
          <p:cNvSpPr>
            <a:spLocks noGrp="1"/>
          </p:cNvSpPr>
          <p:nvPr>
            <p:ph idx="1"/>
          </p:nvPr>
        </p:nvSpPr>
        <p:spPr>
          <a:xfrm>
            <a:off x="1043492" y="1828800"/>
            <a:ext cx="6777317" cy="4003829"/>
          </a:xfrm>
        </p:spPr>
        <p:txBody>
          <a:bodyPr>
            <a:normAutofit fontScale="92500" lnSpcReduction="20000"/>
          </a:bodyPr>
          <a:lstStyle/>
          <a:p>
            <a:r>
              <a:rPr lang="en-US" dirty="0" smtClean="0"/>
              <a:t>All </a:t>
            </a:r>
            <a:r>
              <a:rPr lang="en-US" dirty="0" smtClean="0"/>
              <a:t>garlics </a:t>
            </a:r>
            <a:r>
              <a:rPr lang="en-US" dirty="0" smtClean="0"/>
              <a:t>come these </a:t>
            </a:r>
            <a:r>
              <a:rPr lang="en-US" dirty="0"/>
              <a:t>ten basic groups or sub-varieties of </a:t>
            </a:r>
            <a:r>
              <a:rPr lang="en-US" dirty="0" err="1" smtClean="0"/>
              <a:t>hardnecks</a:t>
            </a:r>
            <a:r>
              <a:rPr lang="en-US" dirty="0" smtClean="0"/>
              <a:t> </a:t>
            </a:r>
            <a:r>
              <a:rPr lang="en-US" dirty="0"/>
              <a:t>that evolved </a:t>
            </a:r>
            <a:r>
              <a:rPr lang="en-US" dirty="0" smtClean="0"/>
              <a:t>in Middle </a:t>
            </a:r>
            <a:r>
              <a:rPr lang="en-US" dirty="0" smtClean="0"/>
              <a:t>Asia.</a:t>
            </a:r>
            <a:endParaRPr lang="en-US" dirty="0" smtClean="0"/>
          </a:p>
          <a:p>
            <a:pPr marL="68580" indent="0">
              <a:buNone/>
            </a:pPr>
            <a:endParaRPr lang="en-US" dirty="0" smtClean="0"/>
          </a:p>
          <a:p>
            <a:r>
              <a:rPr lang="en-US" dirty="0" smtClean="0"/>
              <a:t> </a:t>
            </a:r>
            <a:r>
              <a:rPr lang="en-US" dirty="0"/>
              <a:t>Their individual characteristics have been altered over time by careful (or accidental) selection and changing growing conditions, such as soil fertility, rainfall, temperature, altitude, length and severity of winter, etc</a:t>
            </a:r>
            <a:r>
              <a:rPr lang="en-US" dirty="0" smtClean="0"/>
              <a:t>.</a:t>
            </a:r>
          </a:p>
          <a:p>
            <a:pPr lvl="2"/>
            <a:r>
              <a:rPr lang="en-US" dirty="0" err="1" smtClean="0"/>
              <a:t>Asiatics</a:t>
            </a:r>
            <a:r>
              <a:rPr lang="en-US" dirty="0" smtClean="0"/>
              <a:t> </a:t>
            </a:r>
            <a:r>
              <a:rPr lang="en-US" dirty="0" smtClean="0"/>
              <a:t>varieties developed </a:t>
            </a:r>
            <a:r>
              <a:rPr lang="en-US" dirty="0" smtClean="0"/>
              <a:t>as they spread across Asia </a:t>
            </a:r>
            <a:r>
              <a:rPr lang="en-US" dirty="0"/>
              <a:t>and </a:t>
            </a:r>
            <a:r>
              <a:rPr lang="en-US" dirty="0" smtClean="0"/>
              <a:t>Europe…</a:t>
            </a:r>
            <a:endParaRPr lang="en-US" dirty="0" smtClean="0"/>
          </a:p>
          <a:p>
            <a:pPr lvl="2"/>
            <a:r>
              <a:rPr lang="en-US" dirty="0" smtClean="0"/>
              <a:t>Turbans </a:t>
            </a:r>
            <a:r>
              <a:rPr lang="en-US" dirty="0"/>
              <a:t>developed in the </a:t>
            </a:r>
            <a:r>
              <a:rPr lang="en-US" dirty="0" smtClean="0"/>
              <a:t>Far East</a:t>
            </a:r>
            <a:r>
              <a:rPr lang="en-US" dirty="0"/>
              <a:t>, while the Creoles developed in Spain </a:t>
            </a:r>
            <a:r>
              <a:rPr lang="en-US" dirty="0" smtClean="0"/>
              <a:t>&amp; southern France</a:t>
            </a:r>
          </a:p>
          <a:p>
            <a:pPr lvl="2"/>
            <a:r>
              <a:rPr lang="en-US" dirty="0" smtClean="0"/>
              <a:t>Artichokes &amp; </a:t>
            </a:r>
            <a:r>
              <a:rPr lang="en-US" dirty="0" err="1" smtClean="0"/>
              <a:t>Silverskins</a:t>
            </a:r>
            <a:r>
              <a:rPr lang="en-US" dirty="0" smtClean="0"/>
              <a:t> </a:t>
            </a:r>
            <a:r>
              <a:rPr lang="en-US" dirty="0"/>
              <a:t>developed </a:t>
            </a:r>
            <a:r>
              <a:rPr lang="en-US" dirty="0" smtClean="0"/>
              <a:t>in Italy </a:t>
            </a:r>
            <a:r>
              <a:rPr lang="en-US" dirty="0"/>
              <a:t>and elsewhere in Europe by selection</a:t>
            </a:r>
            <a:r>
              <a:rPr lang="en-US" dirty="0" smtClean="0"/>
              <a:t>.</a:t>
            </a:r>
          </a:p>
          <a:p>
            <a:pPr lvl="2"/>
            <a:endParaRPr lang="en-US" dirty="0"/>
          </a:p>
        </p:txBody>
      </p:sp>
      <p:sp>
        <p:nvSpPr>
          <p:cNvPr id="4" name="TextBox 3"/>
          <p:cNvSpPr txBox="1"/>
          <p:nvPr/>
        </p:nvSpPr>
        <p:spPr>
          <a:xfrm>
            <a:off x="7848600" y="6516828"/>
            <a:ext cx="1050288" cy="261610"/>
          </a:xfrm>
          <a:prstGeom prst="rect">
            <a:avLst/>
          </a:prstGeom>
          <a:noFill/>
        </p:spPr>
        <p:txBody>
          <a:bodyPr wrap="none" rtlCol="0">
            <a:spAutoFit/>
          </a:bodyPr>
          <a:lstStyle/>
          <a:p>
            <a:r>
              <a:rPr lang="en-US" sz="1100" dirty="0" smtClean="0"/>
              <a:t>-Bob Anderson</a:t>
            </a:r>
            <a:endParaRPr lang="en-US" sz="1100" dirty="0"/>
          </a:p>
        </p:txBody>
      </p:sp>
      <p:sp>
        <p:nvSpPr>
          <p:cNvPr id="5" name="TextBox 4"/>
          <p:cNvSpPr txBox="1"/>
          <p:nvPr/>
        </p:nvSpPr>
        <p:spPr>
          <a:xfrm>
            <a:off x="533400" y="5791200"/>
            <a:ext cx="8077200" cy="584775"/>
          </a:xfrm>
          <a:prstGeom prst="rect">
            <a:avLst/>
          </a:prstGeom>
          <a:noFill/>
        </p:spPr>
        <p:txBody>
          <a:bodyPr wrap="square" rtlCol="0">
            <a:spAutoFit/>
          </a:bodyPr>
          <a:lstStyle/>
          <a:p>
            <a:r>
              <a:rPr lang="en-US" sz="1600" i="1" dirty="0" smtClean="0"/>
              <a:t>Side Note- Reach out to </a:t>
            </a:r>
            <a:r>
              <a:rPr lang="en-US" sz="1600" i="1" dirty="0" err="1" smtClean="0"/>
              <a:t>Tayna</a:t>
            </a:r>
            <a:r>
              <a:rPr lang="en-US" sz="1600" i="1" dirty="0" smtClean="0"/>
              <a:t> Webster at RPAgarlic.com if you have any classification questions! She grows 107 varieties and is a living garlic encyclopedia! </a:t>
            </a:r>
            <a:endParaRPr lang="en-US" sz="1600" i="1" dirty="0"/>
          </a:p>
        </p:txBody>
      </p:sp>
    </p:spTree>
    <p:extLst>
      <p:ext uri="{BB962C8B-B14F-4D97-AF65-F5344CB8AC3E}">
        <p14:creationId xmlns:p14="http://schemas.microsoft.com/office/powerpoint/2010/main" val="409241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457200"/>
            <a:ext cx="7024744" cy="799064"/>
          </a:xfrm>
        </p:spPr>
        <p:txBody>
          <a:bodyPr>
            <a:normAutofit fontScale="90000"/>
          </a:bodyPr>
          <a:lstStyle/>
          <a:p>
            <a:r>
              <a:rPr lang="en-US" dirty="0" smtClean="0"/>
              <a:t>So…Why Do We Grow Garlic?</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3000" y="1524000"/>
            <a:ext cx="4119033" cy="30892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AutoShape 2" descr="https://mail.google.com/mail/u/0?ui=2&amp;ik=fe37dd928b&amp;attid=0.1&amp;permmsgid=msg-f:1675604481587181772&amp;th=1740f165f50e78cc&amp;view=fimg&amp;sz=s0-l75-ft&amp;attbid=ANGjdJ9zCRvCXgIf2E6cYeg7Y228HdrvfI8eLuxGUpfDH1fmd8c-LM30VoxChbarQGu-i5_W0cxbk0WHqK5jeyyf2dyGf8s3SRb7YdxLmX6mJUXlROEochF8820_t5A&amp;disp=emb&amp;realattid=5abbcbf8b128a8b2_0.1.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1676400"/>
            <a:ext cx="2340698" cy="23406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TextBox 4"/>
          <p:cNvSpPr txBox="1"/>
          <p:nvPr/>
        </p:nvSpPr>
        <p:spPr>
          <a:xfrm>
            <a:off x="5943600" y="4191000"/>
            <a:ext cx="2743200" cy="2585323"/>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t>
            </a:r>
          </a:p>
          <a:p>
            <a:pPr marL="285750" indent="-285750">
              <a:buFont typeface="Arial" panose="020B0604020202020204" pitchFamily="34" charset="0"/>
              <a:buChar char="•"/>
            </a:pPr>
            <a:r>
              <a:rPr lang="en-US" dirty="0" smtClean="0"/>
              <a:t>Sustainability </a:t>
            </a:r>
            <a:r>
              <a:rPr lang="en-US" dirty="0" smtClean="0"/>
              <a:t>of </a:t>
            </a:r>
            <a:r>
              <a:rPr lang="en-US" dirty="0" smtClean="0"/>
              <a:t>farm for the future…</a:t>
            </a:r>
            <a:endParaRPr lang="en-US" dirty="0" smtClean="0"/>
          </a:p>
          <a:p>
            <a:pPr marL="285750" indent="-285750">
              <a:buFont typeface="Arial" panose="020B0604020202020204" pitchFamily="34" charset="0"/>
              <a:buChar char="•"/>
            </a:pPr>
            <a:r>
              <a:rPr lang="en-US" dirty="0" smtClean="0"/>
              <a:t>Growing </a:t>
            </a:r>
            <a:r>
              <a:rPr lang="en-US" dirty="0" smtClean="0"/>
              <a:t>season </a:t>
            </a:r>
            <a:r>
              <a:rPr lang="en-US" dirty="0" smtClean="0"/>
              <a:t>works well with </a:t>
            </a:r>
            <a:r>
              <a:rPr lang="en-US" dirty="0" smtClean="0"/>
              <a:t>the “day </a:t>
            </a:r>
            <a:r>
              <a:rPr lang="en-US" dirty="0" smtClean="0"/>
              <a:t>job”</a:t>
            </a:r>
          </a:p>
          <a:p>
            <a:pPr marL="285750" indent="-285750">
              <a:buFont typeface="Arial" panose="020B0604020202020204" pitchFamily="34" charset="0"/>
              <a:buChar char="•"/>
            </a:pPr>
            <a:r>
              <a:rPr lang="en-US" dirty="0" smtClean="0"/>
              <a:t>Get children involved in agriculture &amp; learn a work ethic…</a:t>
            </a:r>
          </a:p>
          <a:p>
            <a:pPr marL="285750" indent="-285750">
              <a:buFont typeface="Arial" panose="020B0604020202020204" pitchFamily="34" charset="0"/>
              <a:buChar char="•"/>
            </a:pPr>
            <a:endParaRPr lang="en-US" dirty="0"/>
          </a:p>
        </p:txBody>
      </p:sp>
      <p:pic>
        <p:nvPicPr>
          <p:cNvPr id="1741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162753">
            <a:off x="4155273" y="4825356"/>
            <a:ext cx="1693676" cy="1600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741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45567">
            <a:off x="1447800" y="5029200"/>
            <a:ext cx="2133600" cy="1422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6650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236" y="685800"/>
            <a:ext cx="7315200" cy="1143000"/>
          </a:xfrm>
        </p:spPr>
        <p:txBody>
          <a:bodyPr>
            <a:normAutofit fontScale="90000"/>
          </a:bodyPr>
          <a:lstStyle/>
          <a:p>
            <a:r>
              <a:rPr lang="en-US" dirty="0" smtClean="0"/>
              <a:t>Step 1: Prepare to Prepare Soil	- </a:t>
            </a:r>
            <a:endParaRPr lang="en-US" dirty="0"/>
          </a:p>
        </p:txBody>
      </p:sp>
      <p:sp>
        <p:nvSpPr>
          <p:cNvPr id="3" name="Content Placeholder 2"/>
          <p:cNvSpPr>
            <a:spLocks noGrp="1"/>
          </p:cNvSpPr>
          <p:nvPr>
            <p:ph idx="1"/>
          </p:nvPr>
        </p:nvSpPr>
        <p:spPr>
          <a:xfrm>
            <a:off x="3733800" y="1905000"/>
            <a:ext cx="4648200" cy="3508977"/>
          </a:xfrm>
        </p:spPr>
        <p:txBody>
          <a:bodyPr/>
          <a:lstStyle/>
          <a:p>
            <a:r>
              <a:rPr lang="en-US" dirty="0" smtClean="0"/>
              <a:t>Soil Testing</a:t>
            </a:r>
          </a:p>
          <a:p>
            <a:pPr lvl="1"/>
            <a:r>
              <a:rPr lang="en-US" dirty="0" smtClean="0"/>
              <a:t>“Don’t guess. Do a soil test.”</a:t>
            </a:r>
          </a:p>
          <a:p>
            <a:pPr marL="365760" lvl="1" indent="0">
              <a:buNone/>
            </a:pP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236" y="2286000"/>
            <a:ext cx="2619375" cy="3057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p:cNvSpPr txBox="1"/>
          <p:nvPr/>
        </p:nvSpPr>
        <p:spPr>
          <a:xfrm>
            <a:off x="3657600" y="2895600"/>
            <a:ext cx="4953000" cy="3416320"/>
          </a:xfrm>
          <a:prstGeom prst="rect">
            <a:avLst/>
          </a:prstGeom>
          <a:solidFill>
            <a:schemeClr val="accent6">
              <a:lumMod val="40000"/>
              <a:lumOff val="60000"/>
            </a:schemeClr>
          </a:solidFill>
          <a:ln w="38100">
            <a:solidFill>
              <a:schemeClr val="tx1"/>
            </a:solidFill>
          </a:ln>
        </p:spPr>
        <p:txBody>
          <a:bodyPr wrap="square" rtlCol="0">
            <a:spAutoFit/>
          </a:bodyPr>
          <a:lstStyle/>
          <a:p>
            <a:pPr marL="285750" indent="-285750">
              <a:buFont typeface="Arial" panose="020B0604020202020204" pitchFamily="34" charset="0"/>
              <a:buChar char="•"/>
            </a:pPr>
            <a:r>
              <a:rPr lang="en-US" b="1" dirty="0"/>
              <a:t>pH</a:t>
            </a:r>
            <a:r>
              <a:rPr lang="en-US" dirty="0"/>
              <a:t>- shoot for 6.5-6.7 (6.3-7.2 should work</a:t>
            </a:r>
            <a:r>
              <a:rPr lang="en-US" dirty="0" smtClean="0"/>
              <a:t>!)</a:t>
            </a:r>
          </a:p>
          <a:p>
            <a:pPr marL="285750" indent="-285750">
              <a:buFont typeface="Arial" panose="020B0604020202020204" pitchFamily="34" charset="0"/>
              <a:buChar char="•"/>
            </a:pPr>
            <a:r>
              <a:rPr lang="en-US" b="1" dirty="0" smtClean="0"/>
              <a:t>N</a:t>
            </a:r>
            <a:r>
              <a:rPr lang="en-US" dirty="0" smtClean="0"/>
              <a:t>- </a:t>
            </a:r>
            <a:r>
              <a:rPr lang="en-US" dirty="0"/>
              <a:t>120-140# </a:t>
            </a:r>
            <a:r>
              <a:rPr lang="en-US" dirty="0" smtClean="0"/>
              <a:t>N/Acre</a:t>
            </a:r>
          </a:p>
          <a:p>
            <a:pPr marL="285750" indent="-285750">
              <a:buFont typeface="Arial" panose="020B0604020202020204" pitchFamily="34" charset="0"/>
              <a:buChar char="•"/>
            </a:pPr>
            <a:r>
              <a:rPr lang="en-US" b="1" dirty="0" smtClean="0"/>
              <a:t>P</a:t>
            </a:r>
            <a:r>
              <a:rPr lang="en-US" dirty="0" smtClean="0"/>
              <a:t>- </a:t>
            </a:r>
            <a:r>
              <a:rPr lang="en-US" dirty="0"/>
              <a:t>110-150 ppm </a:t>
            </a:r>
            <a:r>
              <a:rPr lang="en-US" dirty="0" smtClean="0"/>
              <a:t>P2O5</a:t>
            </a:r>
          </a:p>
          <a:p>
            <a:pPr marL="285750" indent="-285750">
              <a:buFont typeface="Arial" panose="020B0604020202020204" pitchFamily="34" charset="0"/>
              <a:buChar char="•"/>
            </a:pPr>
            <a:r>
              <a:rPr lang="en-US" b="1" dirty="0" smtClean="0"/>
              <a:t>K-</a:t>
            </a:r>
            <a:r>
              <a:rPr lang="en-US" dirty="0" smtClean="0"/>
              <a:t> </a:t>
            </a:r>
            <a:r>
              <a:rPr lang="en-US" dirty="0"/>
              <a:t>150 </a:t>
            </a:r>
            <a:r>
              <a:rPr lang="en-US" dirty="0" smtClean="0"/>
              <a:t>ppm</a:t>
            </a:r>
          </a:p>
          <a:p>
            <a:pPr marL="285750" indent="-285750">
              <a:buFont typeface="Arial" panose="020B0604020202020204" pitchFamily="34" charset="0"/>
              <a:buChar char="•"/>
            </a:pPr>
            <a:r>
              <a:rPr lang="en-US" b="1" dirty="0" smtClean="0"/>
              <a:t>Fe</a:t>
            </a:r>
            <a:r>
              <a:rPr lang="en-US" dirty="0" smtClean="0"/>
              <a:t>- </a:t>
            </a:r>
            <a:r>
              <a:rPr lang="en-US" dirty="0" smtClean="0"/>
              <a:t>50 ppm-100ppm </a:t>
            </a:r>
            <a:r>
              <a:rPr lang="en-US" dirty="0" smtClean="0"/>
              <a:t>“recommended</a:t>
            </a:r>
            <a:r>
              <a:rPr lang="en-US" dirty="0" smtClean="0"/>
              <a:t>” min.</a:t>
            </a:r>
            <a:endParaRPr lang="en-US" dirty="0" smtClean="0"/>
          </a:p>
          <a:p>
            <a:pPr marL="742950" lvl="1" indent="-285750">
              <a:buFont typeface="Arial" panose="020B0604020202020204" pitchFamily="34" charset="0"/>
              <a:buChar char="•"/>
            </a:pPr>
            <a:r>
              <a:rPr lang="en-US" dirty="0" smtClean="0"/>
              <a:t> </a:t>
            </a:r>
            <a:r>
              <a:rPr lang="en-US" dirty="0"/>
              <a:t>I like pushing it </a:t>
            </a:r>
            <a:r>
              <a:rPr lang="en-US" dirty="0" smtClean="0"/>
              <a:t>to </a:t>
            </a:r>
            <a:r>
              <a:rPr lang="en-US" dirty="0" smtClean="0"/>
              <a:t>150-200 ppm!</a:t>
            </a:r>
            <a:endParaRPr lang="en-US" dirty="0" smtClean="0"/>
          </a:p>
          <a:p>
            <a:pPr marL="285750" indent="-285750">
              <a:buFont typeface="Arial" panose="020B0604020202020204" pitchFamily="34" charset="0"/>
              <a:buChar char="•"/>
            </a:pPr>
            <a:r>
              <a:rPr lang="en-US" b="1" dirty="0" smtClean="0"/>
              <a:t>Zn</a:t>
            </a:r>
            <a:r>
              <a:rPr lang="en-US" dirty="0" smtClean="0"/>
              <a:t>- 15-20 ppm rec. goal </a:t>
            </a:r>
          </a:p>
          <a:p>
            <a:pPr marL="742950" lvl="1" indent="-285750">
              <a:buFont typeface="Arial" panose="020B0604020202020204" pitchFamily="34" charset="0"/>
              <a:buChar char="•"/>
            </a:pPr>
            <a:r>
              <a:rPr lang="en-US" dirty="0"/>
              <a:t>(Low is </a:t>
            </a:r>
            <a:r>
              <a:rPr lang="en-US" dirty="0" smtClean="0"/>
              <a:t>ok…w</a:t>
            </a:r>
            <a:r>
              <a:rPr lang="en-US" dirty="0" smtClean="0"/>
              <a:t>e will get to why!)</a:t>
            </a:r>
          </a:p>
          <a:p>
            <a:pPr marL="285750" indent="-285750">
              <a:buFont typeface="Arial" panose="020B0604020202020204" pitchFamily="34" charset="0"/>
              <a:buChar char="•"/>
            </a:pPr>
            <a:r>
              <a:rPr lang="en-US" b="1" dirty="0" smtClean="0"/>
              <a:t>Mn</a:t>
            </a:r>
            <a:r>
              <a:rPr lang="en-US" dirty="0" smtClean="0"/>
              <a:t>-10-20 </a:t>
            </a:r>
            <a:r>
              <a:rPr lang="en-US" dirty="0"/>
              <a:t>ppm </a:t>
            </a:r>
            <a:r>
              <a:rPr lang="en-US" dirty="0" smtClean="0"/>
              <a:t>goal</a:t>
            </a:r>
            <a:endParaRPr lang="en-US" dirty="0" smtClean="0"/>
          </a:p>
          <a:p>
            <a:pPr marL="285750" indent="-285750">
              <a:buFont typeface="Arial" panose="020B0604020202020204" pitchFamily="34" charset="0"/>
              <a:buChar char="•"/>
            </a:pPr>
            <a:r>
              <a:rPr lang="en-US" b="1" dirty="0" smtClean="0"/>
              <a:t>Cu</a:t>
            </a:r>
            <a:r>
              <a:rPr lang="en-US" dirty="0" smtClean="0"/>
              <a:t>- </a:t>
            </a:r>
            <a:r>
              <a:rPr lang="en-US" dirty="0"/>
              <a:t>5-10 </a:t>
            </a:r>
            <a:r>
              <a:rPr lang="en-US" dirty="0" smtClean="0"/>
              <a:t>ppm</a:t>
            </a:r>
          </a:p>
          <a:p>
            <a:pPr marL="285750" indent="-285750">
              <a:buFont typeface="Arial" panose="020B0604020202020204" pitchFamily="34" charset="0"/>
              <a:buChar char="•"/>
            </a:pPr>
            <a:r>
              <a:rPr lang="en-US" b="1" dirty="0" smtClean="0"/>
              <a:t>B</a:t>
            </a:r>
            <a:r>
              <a:rPr lang="en-US" dirty="0" smtClean="0"/>
              <a:t>- </a:t>
            </a:r>
            <a:r>
              <a:rPr lang="en-US" dirty="0" smtClean="0"/>
              <a:t>5-6 ppm</a:t>
            </a:r>
            <a:endParaRPr lang="en-US" dirty="0" smtClean="0"/>
          </a:p>
          <a:p>
            <a:pPr marL="285750" indent="-285750">
              <a:buFont typeface="Arial" panose="020B0604020202020204" pitchFamily="34" charset="0"/>
              <a:buChar char="•"/>
            </a:pPr>
            <a:r>
              <a:rPr lang="en-US" b="1" dirty="0" smtClean="0"/>
              <a:t>Ca</a:t>
            </a:r>
            <a:r>
              <a:rPr lang="en-US" dirty="0" smtClean="0"/>
              <a:t>-1000 </a:t>
            </a:r>
            <a:r>
              <a:rPr lang="en-US" dirty="0" smtClean="0"/>
              <a:t>ppm</a:t>
            </a:r>
            <a:endParaRPr lang="en-US" dirty="0"/>
          </a:p>
        </p:txBody>
      </p:sp>
      <p:sp>
        <p:nvSpPr>
          <p:cNvPr id="4" name="Rectangle 3"/>
          <p:cNvSpPr/>
          <p:nvPr/>
        </p:nvSpPr>
        <p:spPr>
          <a:xfrm>
            <a:off x="609600" y="553665"/>
            <a:ext cx="7772400" cy="646331"/>
          </a:xfrm>
          <a:prstGeom prst="rect">
            <a:avLst/>
          </a:prstGeom>
        </p:spPr>
        <p:txBody>
          <a:bodyPr wrap="square">
            <a:spAutoFit/>
          </a:bodyPr>
          <a:lstStyle/>
          <a:p>
            <a:r>
              <a:rPr lang="en-US" sz="3600" b="1" u="sng" dirty="0" smtClean="0"/>
              <a:t>Steps in Growing GREAT Garlic…</a:t>
            </a:r>
            <a:endParaRPr lang="en-US" sz="3600" b="1" u="sng" dirty="0"/>
          </a:p>
        </p:txBody>
      </p:sp>
    </p:spTree>
    <p:extLst>
      <p:ext uri="{BB962C8B-B14F-4D97-AF65-F5344CB8AC3E}">
        <p14:creationId xmlns:p14="http://schemas.microsoft.com/office/powerpoint/2010/main" val="32639279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81000"/>
            <a:ext cx="7024744" cy="1143000"/>
          </a:xfrm>
        </p:spPr>
        <p:txBody>
          <a:bodyPr/>
          <a:lstStyle/>
          <a:p>
            <a:r>
              <a:rPr lang="en-US" dirty="0" smtClean="0"/>
              <a:t>Element Tips:</a:t>
            </a:r>
            <a:endParaRPr lang="en-US" dirty="0"/>
          </a:p>
        </p:txBody>
      </p:sp>
      <p:sp>
        <p:nvSpPr>
          <p:cNvPr id="3" name="Content Placeholder 2"/>
          <p:cNvSpPr>
            <a:spLocks noGrp="1"/>
          </p:cNvSpPr>
          <p:nvPr>
            <p:ph idx="1"/>
          </p:nvPr>
        </p:nvSpPr>
        <p:spPr>
          <a:xfrm>
            <a:off x="685800" y="1524000"/>
            <a:ext cx="5410200" cy="4724400"/>
          </a:xfrm>
        </p:spPr>
        <p:txBody>
          <a:bodyPr>
            <a:normAutofit fontScale="77500" lnSpcReduction="20000"/>
          </a:bodyPr>
          <a:lstStyle/>
          <a:p>
            <a:r>
              <a:rPr lang="en-US" b="1" dirty="0" smtClean="0"/>
              <a:t>Iron-</a:t>
            </a:r>
          </a:p>
          <a:p>
            <a:pPr lvl="1"/>
            <a:r>
              <a:rPr lang="en-US" dirty="0" smtClean="0"/>
              <a:t>Having </a:t>
            </a:r>
            <a:r>
              <a:rPr lang="en-US" dirty="0"/>
              <a:t>plentiful iron </a:t>
            </a:r>
            <a:r>
              <a:rPr lang="en-US" dirty="0" smtClean="0"/>
              <a:t>(Fe) available produces </a:t>
            </a:r>
            <a:r>
              <a:rPr lang="en-US" dirty="0" smtClean="0"/>
              <a:t>vivid colored </a:t>
            </a:r>
            <a:r>
              <a:rPr lang="en-US" dirty="0"/>
              <a:t>bulbs. </a:t>
            </a:r>
            <a:r>
              <a:rPr lang="en-US" dirty="0" smtClean="0"/>
              <a:t>Good sales </a:t>
            </a:r>
            <a:r>
              <a:rPr lang="en-US" dirty="0" smtClean="0"/>
              <a:t>tool, </a:t>
            </a:r>
            <a:r>
              <a:rPr lang="en-US" dirty="0"/>
              <a:t>as eye appeal helps sell the garlic. Everybody wants large colorful garlic</a:t>
            </a:r>
            <a:r>
              <a:rPr lang="en-US" dirty="0" smtClean="0"/>
              <a:t>!</a:t>
            </a:r>
          </a:p>
          <a:p>
            <a:pPr marL="365760" lvl="1" indent="0">
              <a:buNone/>
            </a:pPr>
            <a:endParaRPr lang="en-US" dirty="0" smtClean="0"/>
          </a:p>
          <a:p>
            <a:r>
              <a:rPr lang="en-US" b="1" dirty="0" smtClean="0"/>
              <a:t>Zinc-</a:t>
            </a:r>
          </a:p>
          <a:p>
            <a:pPr lvl="1"/>
            <a:r>
              <a:rPr lang="en-US" dirty="0"/>
              <a:t>A soil that is </a:t>
            </a:r>
            <a:r>
              <a:rPr lang="en-US" b="1" dirty="0"/>
              <a:t>deficient</a:t>
            </a:r>
            <a:r>
              <a:rPr lang="en-US" dirty="0"/>
              <a:t> in Zinc INCREASES the Iron uptake of many crops, including </a:t>
            </a:r>
            <a:r>
              <a:rPr lang="en-US" dirty="0" smtClean="0"/>
              <a:t>garlic... </a:t>
            </a:r>
            <a:endParaRPr lang="en-US" dirty="0" smtClean="0"/>
          </a:p>
          <a:p>
            <a:pPr lvl="1"/>
            <a:r>
              <a:rPr lang="en-US" dirty="0" smtClean="0"/>
              <a:t>Conversely</a:t>
            </a:r>
            <a:r>
              <a:rPr lang="en-US" dirty="0"/>
              <a:t>, </a:t>
            </a:r>
            <a:r>
              <a:rPr lang="en-US" b="1" dirty="0"/>
              <a:t>high</a:t>
            </a:r>
            <a:r>
              <a:rPr lang="en-US" dirty="0"/>
              <a:t> Zn availability reduces Fe </a:t>
            </a:r>
            <a:r>
              <a:rPr lang="en-US" dirty="0" smtClean="0"/>
              <a:t>uptake (reducing bulb color).</a:t>
            </a:r>
          </a:p>
          <a:p>
            <a:pPr marL="365760" lvl="1" indent="0">
              <a:buNone/>
            </a:pPr>
            <a:endParaRPr lang="en-US" dirty="0" smtClean="0"/>
          </a:p>
          <a:p>
            <a:r>
              <a:rPr lang="en-US" b="1" dirty="0" smtClean="0"/>
              <a:t>Other Notables: </a:t>
            </a:r>
          </a:p>
          <a:p>
            <a:pPr lvl="1"/>
            <a:r>
              <a:rPr lang="en-US" dirty="0" smtClean="0"/>
              <a:t>High </a:t>
            </a:r>
            <a:r>
              <a:rPr lang="en-US" dirty="0"/>
              <a:t>levels of Phosphorus and </a:t>
            </a:r>
            <a:r>
              <a:rPr lang="en-US" dirty="0" smtClean="0"/>
              <a:t>Molybdenum </a:t>
            </a:r>
            <a:r>
              <a:rPr lang="en-US" dirty="0"/>
              <a:t>also reduce iron </a:t>
            </a:r>
            <a:r>
              <a:rPr lang="en-US" dirty="0" smtClean="0"/>
              <a:t>intake (thus decreasing bulb color). </a:t>
            </a:r>
          </a:p>
          <a:p>
            <a:pPr lvl="1"/>
            <a:r>
              <a:rPr lang="en-US" dirty="0" smtClean="0"/>
              <a:t>Calcium deficiency results in soft, watery </a:t>
            </a:r>
            <a:r>
              <a:rPr lang="en-US" dirty="0" smtClean="0"/>
              <a:t>cloves</a:t>
            </a:r>
          </a:p>
          <a:p>
            <a:pPr lvl="1"/>
            <a:r>
              <a:rPr lang="en-US" dirty="0" smtClean="0"/>
              <a:t>Proper boron helps w/ cell structure &amp; shelf life, but be careful when applying not to overdo this one!</a:t>
            </a:r>
            <a:endParaRPr lang="en-US" dirty="0"/>
          </a:p>
          <a:p>
            <a:endParaRPr lang="en-US" dirty="0"/>
          </a:p>
          <a:p>
            <a:endParaRPr lang="en-US" dirty="0"/>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05268" y="2286000"/>
            <a:ext cx="243840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640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1000"/>
                                        <p:tgtEl>
                                          <p:spTgt spid="3">
                                            <p:txEl>
                                              <p:pRg st="7" end="7"/>
                                            </p:txEl>
                                          </p:spTgt>
                                        </p:tgtEl>
                                      </p:cBhvr>
                                    </p:animEffect>
                                    <p:anim calcmode="lin" valueType="num">
                                      <p:cBhvr>
                                        <p:cTn id="3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1000"/>
                                        <p:tgtEl>
                                          <p:spTgt spid="3">
                                            <p:txEl>
                                              <p:pRg st="8" end="8"/>
                                            </p:txEl>
                                          </p:spTgt>
                                        </p:tgtEl>
                                      </p:cBhvr>
                                    </p:animEffect>
                                    <p:anim calcmode="lin" valueType="num">
                                      <p:cBhvr>
                                        <p:cTn id="4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8" end="8"/>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animEffect transition="in" filter="fade">
                                      <p:cBhvr>
                                        <p:cTn id="46" dur="1000"/>
                                        <p:tgtEl>
                                          <p:spTgt spid="3">
                                            <p:txEl>
                                              <p:pRg st="9" end="9"/>
                                            </p:txEl>
                                          </p:spTgt>
                                        </p:tgtEl>
                                      </p:cBhvr>
                                    </p:animEffect>
                                    <p:anim calcmode="lin" valueType="num">
                                      <p:cBhvr>
                                        <p:cTn id="4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9" end="9"/>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fade">
                                      <p:cBhvr>
                                        <p:cTn id="51" dur="1000"/>
                                        <p:tgtEl>
                                          <p:spTgt spid="3">
                                            <p:txEl>
                                              <p:pRg st="10" end="10"/>
                                            </p:txEl>
                                          </p:spTgt>
                                        </p:tgtEl>
                                      </p:cBhvr>
                                    </p:animEffect>
                                    <p:anim calcmode="lin" valueType="num">
                                      <p:cBhvr>
                                        <p:cTn id="52"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ovell Computer\Desktop\Tamarack Garlic Farm\TGF oat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3480" y="304800"/>
            <a:ext cx="2433320" cy="18288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 name="Title 1"/>
          <p:cNvSpPr>
            <a:spLocks noGrp="1"/>
          </p:cNvSpPr>
          <p:nvPr>
            <p:ph type="title"/>
          </p:nvPr>
        </p:nvSpPr>
        <p:spPr>
          <a:xfrm>
            <a:off x="990600" y="304800"/>
            <a:ext cx="7024744" cy="1143000"/>
          </a:xfrm>
        </p:spPr>
        <p:txBody>
          <a:bodyPr/>
          <a:lstStyle/>
          <a:p>
            <a:r>
              <a:rPr lang="en-US" dirty="0" smtClean="0"/>
              <a:t>Step 2: Prepare Soi</a:t>
            </a:r>
            <a:r>
              <a:rPr lang="en-US" dirty="0"/>
              <a:t>l</a:t>
            </a:r>
          </a:p>
        </p:txBody>
      </p:sp>
      <p:sp>
        <p:nvSpPr>
          <p:cNvPr id="3" name="Content Placeholder 2"/>
          <p:cNvSpPr>
            <a:spLocks noGrp="1"/>
          </p:cNvSpPr>
          <p:nvPr>
            <p:ph idx="1"/>
          </p:nvPr>
        </p:nvSpPr>
        <p:spPr>
          <a:xfrm>
            <a:off x="1057172" y="1600200"/>
            <a:ext cx="7620000" cy="3508977"/>
          </a:xfrm>
        </p:spPr>
        <p:txBody>
          <a:bodyPr/>
          <a:lstStyle/>
          <a:p>
            <a:r>
              <a:rPr lang="en-US" dirty="0"/>
              <a:t>4 Year Crop </a:t>
            </a:r>
            <a:r>
              <a:rPr lang="en-US" dirty="0" smtClean="0"/>
              <a:t>Rotation</a:t>
            </a:r>
          </a:p>
          <a:p>
            <a:r>
              <a:rPr lang="en-US" dirty="0" smtClean="0"/>
              <a:t>We usually </a:t>
            </a:r>
            <a:r>
              <a:rPr lang="en-US" dirty="0" smtClean="0"/>
              <a:t>choose </a:t>
            </a:r>
            <a:r>
              <a:rPr lang="en-US" dirty="0"/>
              <a:t>a cover crop </a:t>
            </a:r>
            <a:r>
              <a:rPr lang="en-US" dirty="0" smtClean="0"/>
              <a:t>of</a:t>
            </a:r>
            <a:br>
              <a:rPr lang="en-US" dirty="0" smtClean="0"/>
            </a:br>
            <a:r>
              <a:rPr lang="en-US" dirty="0" smtClean="0"/>
              <a:t> </a:t>
            </a:r>
            <a:r>
              <a:rPr lang="en-US" dirty="0"/>
              <a:t>red </a:t>
            </a:r>
            <a:r>
              <a:rPr lang="en-US" dirty="0" smtClean="0"/>
              <a:t>clover/oats as we have “fields”… </a:t>
            </a:r>
            <a:endParaRPr lang="en-US" dirty="0"/>
          </a:p>
          <a:p>
            <a:pPr lvl="1"/>
            <a:r>
              <a:rPr lang="en-US" dirty="0" smtClean="0"/>
              <a:t>Buckwheat, Mustards popular choices too</a:t>
            </a:r>
            <a:r>
              <a:rPr lang="en-US" dirty="0" smtClean="0"/>
              <a:t>…</a:t>
            </a:r>
          </a:p>
          <a:p>
            <a:r>
              <a:rPr lang="en-US" dirty="0" smtClean="0"/>
              <a:t>Rotation </a:t>
            </a:r>
            <a:r>
              <a:rPr lang="en-US" dirty="0" smtClean="0"/>
              <a:t>of crop location important in the garden too!</a:t>
            </a:r>
            <a:endParaRPr lang="en-US" dirty="0" smtClean="0"/>
          </a:p>
          <a:p>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6471" t="1924" r="7714" b="30039"/>
          <a:stretch/>
        </p:blipFill>
        <p:spPr>
          <a:xfrm>
            <a:off x="5237775" y="4191000"/>
            <a:ext cx="3439397" cy="231491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TextBox 7"/>
          <p:cNvSpPr txBox="1"/>
          <p:nvPr/>
        </p:nvSpPr>
        <p:spPr>
          <a:xfrm rot="21253181">
            <a:off x="5411959" y="6211956"/>
            <a:ext cx="1550424" cy="369332"/>
          </a:xfrm>
          <a:prstGeom prst="rect">
            <a:avLst/>
          </a:prstGeom>
          <a:noFill/>
        </p:spPr>
        <p:txBody>
          <a:bodyPr wrap="none" rtlCol="0">
            <a:spAutoFit/>
          </a:bodyPr>
          <a:lstStyle/>
          <a:p>
            <a:r>
              <a:rPr lang="en-US" dirty="0" smtClean="0"/>
              <a:t>Mid-July 2014</a:t>
            </a:r>
            <a:endParaRPr lang="en-US" dirty="0"/>
          </a:p>
        </p:txBody>
      </p:sp>
      <p:pic>
        <p:nvPicPr>
          <p:cNvPr id="9"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52368">
            <a:off x="549132" y="4103989"/>
            <a:ext cx="2739095" cy="205432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6675307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732" r="25744" b="40630"/>
          <a:stretch/>
        </p:blipFill>
        <p:spPr bwMode="auto">
          <a:xfrm>
            <a:off x="457200" y="3154433"/>
            <a:ext cx="4000500" cy="3267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98475" y="5105400"/>
            <a:ext cx="7024744" cy="1143000"/>
          </a:xfrm>
        </p:spPr>
        <p:txBody>
          <a:bodyPr/>
          <a:lstStyle/>
          <a:p>
            <a:r>
              <a:rPr lang="en-US" dirty="0" smtClean="0">
                <a:solidFill>
                  <a:schemeClr val="bg1"/>
                </a:solidFill>
              </a:rPr>
              <a:t>Prepare Beds…</a:t>
            </a:r>
            <a:endParaRPr lang="en-US" dirty="0">
              <a:solidFill>
                <a:schemeClr val="bg1"/>
              </a:solidFill>
            </a:endParaRPr>
          </a:p>
        </p:txBody>
      </p:sp>
      <p:pic>
        <p:nvPicPr>
          <p:cNvPr id="1027" name="Picture 3" descr="C:\Users\Hovell Computer\Desktop\Tamarack Garlic Farm\Tamarack Garlic\Website Files\Tamarack Garlic Farm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96931"/>
            <a:ext cx="3810000" cy="28575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C:\Users\Hovell Computer\Desktop\Tamarack Garlic Farm\Tamarack Garlic\Website Files\IMG_056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7700" y="296931"/>
            <a:ext cx="4229100" cy="31718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47800" y="3099425"/>
            <a:ext cx="6934200" cy="369332"/>
          </a:xfrm>
          <a:prstGeom prst="rect">
            <a:avLst/>
          </a:prstGeom>
          <a:solidFill>
            <a:schemeClr val="bg1"/>
          </a:solidFill>
        </p:spPr>
        <p:txBody>
          <a:bodyPr wrap="square" rtlCol="0">
            <a:spAutoFit/>
          </a:bodyPr>
          <a:lstStyle/>
          <a:p>
            <a:r>
              <a:rPr lang="en-US" dirty="0" smtClean="0"/>
              <a:t>Raised beds ~ </a:t>
            </a:r>
            <a:r>
              <a:rPr lang="en-US" dirty="0" smtClean="0"/>
              <a:t>400</a:t>
            </a:r>
            <a:r>
              <a:rPr lang="en-US" dirty="0" smtClean="0"/>
              <a:t>’ long, </a:t>
            </a:r>
            <a:r>
              <a:rPr lang="en-US" dirty="0" smtClean="0"/>
              <a:t>44” </a:t>
            </a:r>
            <a:r>
              <a:rPr lang="en-US" dirty="0" smtClean="0"/>
              <a:t>wide bed top, 7”-8” </a:t>
            </a:r>
            <a:r>
              <a:rPr lang="en-US" dirty="0" smtClean="0"/>
              <a:t>tall beds</a:t>
            </a:r>
            <a:endParaRPr lang="en-US" dirty="0"/>
          </a:p>
        </p:txBody>
      </p:sp>
      <p:pic>
        <p:nvPicPr>
          <p:cNvPr id="2150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7700" y="3449706"/>
            <a:ext cx="3962400"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5" descr="https://mail.google.com/mail/u/0?ui=2&amp;ik=fe37dd928b&amp;attid=0.1&amp;permmsgid=msg-f:1675743037630573505&amp;th=17416f6a0ccdebc1&amp;view=fimg&amp;sz=s0-l75-ft&amp;attbid=ANGjdJ-IQP9Yg2kTE0fuhAbCFWqkivQ2e9qX1yddvdaclC9jnM4-c3eMfQuOz1JLP8s7qxGnnWfd1MLSy8RF58FTc4tN-24G5zS-blCqvLn-xO0vzWyRYDpzwc91Sxs&amp;disp=emb&amp;realattid=7f2876c7e2562923_0.1.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458981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348121" y="130834"/>
            <a:ext cx="8187369" cy="1143000"/>
          </a:xfrm>
        </p:spPr>
        <p:txBody>
          <a:bodyPr>
            <a:normAutofit/>
          </a:bodyPr>
          <a:lstStyle/>
          <a:p>
            <a:r>
              <a:rPr lang="en-US" dirty="0" smtClean="0"/>
              <a:t>Step 3: Prepare cloves for Planting</a:t>
            </a:r>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943600" y="4097571"/>
            <a:ext cx="2852818" cy="214046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195" name="Picture 3" descr="C:\Users\Hovell Computer\Desktop\Tamarack Garlic Farm\Pictures\image (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399" y="4510434"/>
            <a:ext cx="2604575" cy="19534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6"/>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1421" t="-3445" r="4807" b="11662"/>
          <a:stretch/>
        </p:blipFill>
        <p:spPr>
          <a:xfrm>
            <a:off x="5181600" y="1320104"/>
            <a:ext cx="2787987" cy="22805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199" y="1328730"/>
            <a:ext cx="3310206" cy="24826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p:cNvSpPr txBox="1"/>
          <p:nvPr/>
        </p:nvSpPr>
        <p:spPr>
          <a:xfrm rot="21253861">
            <a:off x="539210" y="3859533"/>
            <a:ext cx="4424493" cy="338554"/>
          </a:xfrm>
          <a:prstGeom prst="rect">
            <a:avLst/>
          </a:prstGeom>
          <a:noFill/>
        </p:spPr>
        <p:txBody>
          <a:bodyPr wrap="square" rtlCol="0">
            <a:spAutoFit/>
          </a:bodyPr>
          <a:lstStyle/>
          <a:p>
            <a:r>
              <a:rPr lang="en-US" sz="1600" dirty="0" smtClean="0"/>
              <a:t>Crack cloves apart within 24-48 hours of planting</a:t>
            </a:r>
            <a:endParaRPr lang="en-US" sz="1600" dirty="0"/>
          </a:p>
        </p:txBody>
      </p:sp>
      <p:sp>
        <p:nvSpPr>
          <p:cNvPr id="11" name="TextBox 10"/>
          <p:cNvSpPr txBox="1"/>
          <p:nvPr/>
        </p:nvSpPr>
        <p:spPr>
          <a:xfrm rot="21253861">
            <a:off x="4447485" y="3727003"/>
            <a:ext cx="4476599" cy="338554"/>
          </a:xfrm>
          <a:prstGeom prst="rect">
            <a:avLst/>
          </a:prstGeom>
          <a:noFill/>
        </p:spPr>
        <p:txBody>
          <a:bodyPr wrap="square" rtlCol="0">
            <a:spAutoFit/>
          </a:bodyPr>
          <a:lstStyle/>
          <a:p>
            <a:r>
              <a:rPr lang="en-US" sz="1600" dirty="0" smtClean="0"/>
              <a:t>Optional supplements that we use during planting…</a:t>
            </a:r>
            <a:endParaRPr lang="en-US" sz="1600" dirty="0"/>
          </a:p>
        </p:txBody>
      </p:sp>
      <p:sp>
        <p:nvSpPr>
          <p:cNvPr id="10" name="Rectangle 9"/>
          <p:cNvSpPr/>
          <p:nvPr/>
        </p:nvSpPr>
        <p:spPr>
          <a:xfrm>
            <a:off x="3409414" y="4419600"/>
            <a:ext cx="2159182" cy="2031325"/>
          </a:xfrm>
          <a:prstGeom prst="rect">
            <a:avLst/>
          </a:prstGeom>
          <a:solidFill>
            <a:schemeClr val="bg2">
              <a:lumMod val="50000"/>
            </a:schemeClr>
          </a:solidFill>
          <a:ln w="12700">
            <a:solidFill>
              <a:schemeClr val="tx1"/>
            </a:solidFill>
          </a:ln>
        </p:spPr>
        <p:txBody>
          <a:bodyPr wrap="square">
            <a:spAutoFit/>
          </a:bodyPr>
          <a:lstStyle/>
          <a:p>
            <a:r>
              <a:rPr lang="en-US" sz="1400" dirty="0" smtClean="0"/>
              <a:t>We utilize a 15 min. Vodka soak </a:t>
            </a:r>
            <a:r>
              <a:rPr lang="en-US" sz="1400" dirty="0"/>
              <a:t>to be proactive w/ possible lurking </a:t>
            </a:r>
            <a:r>
              <a:rPr lang="en-US" sz="1400" dirty="0" smtClean="0"/>
              <a:t>organisms, followed with a 60 minute</a:t>
            </a:r>
          </a:p>
          <a:p>
            <a:r>
              <a:rPr lang="en-US" sz="1400" dirty="0" smtClean="0"/>
              <a:t> 5-1-1 fish emulsion/ mycorrhizal fungi soak to get a jump start on good fall root growth before winter sets in!</a:t>
            </a:r>
            <a:endParaRPr lang="en-US" sz="1400" dirty="0"/>
          </a:p>
        </p:txBody>
      </p:sp>
    </p:spTree>
    <p:extLst>
      <p:ext uri="{BB962C8B-B14F-4D97-AF65-F5344CB8AC3E}">
        <p14:creationId xmlns:p14="http://schemas.microsoft.com/office/powerpoint/2010/main" val="5907596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
            <a:ext cx="7024744" cy="838200"/>
          </a:xfrm>
        </p:spPr>
        <p:txBody>
          <a:bodyPr/>
          <a:lstStyle/>
          <a:p>
            <a:r>
              <a:rPr lang="en-US" dirty="0" smtClean="0"/>
              <a:t>Planting Tips</a:t>
            </a:r>
            <a:endParaRPr lang="en-US" dirty="0"/>
          </a:p>
        </p:txBody>
      </p:sp>
      <p:sp>
        <p:nvSpPr>
          <p:cNvPr id="3" name="Content Placeholder 2"/>
          <p:cNvSpPr>
            <a:spLocks noGrp="1"/>
          </p:cNvSpPr>
          <p:nvPr>
            <p:ph idx="1"/>
          </p:nvPr>
        </p:nvSpPr>
        <p:spPr>
          <a:xfrm>
            <a:off x="685800" y="1524000"/>
            <a:ext cx="6777317" cy="3508977"/>
          </a:xfrm>
        </p:spPr>
        <p:txBody>
          <a:bodyPr/>
          <a:lstStyle/>
          <a:p>
            <a:r>
              <a:rPr lang="en-US" dirty="0" smtClean="0"/>
              <a:t>Plant after the first frost!</a:t>
            </a:r>
          </a:p>
          <a:p>
            <a:r>
              <a:rPr lang="en-US" dirty="0"/>
              <a:t>Pointy-side </a:t>
            </a:r>
            <a:r>
              <a:rPr lang="en-US" dirty="0" smtClean="0"/>
              <a:t>up, root-end down</a:t>
            </a:r>
          </a:p>
          <a:p>
            <a:r>
              <a:rPr lang="en-US" dirty="0" smtClean="0"/>
              <a:t>1.5”- 2” deep</a:t>
            </a:r>
          </a:p>
          <a:p>
            <a:r>
              <a:rPr lang="en-US" dirty="0" smtClean="0"/>
              <a:t>6” spacing down the row, 8” between rows</a:t>
            </a:r>
          </a:p>
          <a:p>
            <a:r>
              <a:rPr lang="en-US" dirty="0" smtClean="0"/>
              <a:t>Cover up for winter (Straw or leaves work great!)</a:t>
            </a:r>
          </a:p>
          <a:p>
            <a:r>
              <a:rPr lang="en-US" dirty="0" smtClean="0"/>
              <a:t>Now it’s time for a glass of wine!</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4114800"/>
            <a:ext cx="2286000" cy="2275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816" r="11417"/>
          <a:stretch/>
        </p:blipFill>
        <p:spPr bwMode="auto">
          <a:xfrm>
            <a:off x="6432267" y="762000"/>
            <a:ext cx="2205842"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4248149"/>
            <a:ext cx="2424340" cy="1818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07863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Hovell Computer\Desktop\Tamarack Garlic Farm\Tamarack Garlic\pictures\image (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463826"/>
            <a:ext cx="3943350" cy="525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362" name="Picture 2" descr="Image may contain: 2 people, people smiling, sky and outd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75328"/>
            <a:ext cx="3657600" cy="2740762"/>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Image may contain: 3 people, people smiling, people standing, sky, hat, mountain, outdoor, closeup and na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6316" y="3352800"/>
            <a:ext cx="3467083" cy="25980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may contain: shoes and foo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 y="5181600"/>
            <a:ext cx="1727200" cy="12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5175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52400"/>
            <a:ext cx="7024744" cy="1143000"/>
          </a:xfrm>
        </p:spPr>
        <p:txBody>
          <a:bodyPr/>
          <a:lstStyle/>
          <a:p>
            <a:r>
              <a:rPr lang="en-US" dirty="0" smtClean="0"/>
              <a:t>Some House Keeping Items-</a:t>
            </a:r>
            <a:endParaRPr lang="en-US" dirty="0"/>
          </a:p>
        </p:txBody>
      </p:sp>
      <p:sp>
        <p:nvSpPr>
          <p:cNvPr id="3" name="Content Placeholder 2"/>
          <p:cNvSpPr>
            <a:spLocks noGrp="1"/>
          </p:cNvSpPr>
          <p:nvPr>
            <p:ph idx="1"/>
          </p:nvPr>
        </p:nvSpPr>
        <p:spPr>
          <a:xfrm>
            <a:off x="304800" y="1219200"/>
            <a:ext cx="8382000" cy="3508977"/>
          </a:xfrm>
        </p:spPr>
        <p:txBody>
          <a:bodyPr/>
          <a:lstStyle/>
          <a:p>
            <a:r>
              <a:rPr lang="en-US" dirty="0" smtClean="0"/>
              <a:t>We have a big crowd tonight! Please </a:t>
            </a:r>
            <a:r>
              <a:rPr lang="en-US" dirty="0" smtClean="0"/>
              <a:t>mute </a:t>
            </a:r>
            <a:r>
              <a:rPr lang="en-US" dirty="0" smtClean="0"/>
              <a:t>your microphones…</a:t>
            </a:r>
          </a:p>
          <a:p>
            <a:r>
              <a:rPr lang="en-US" dirty="0" smtClean="0"/>
              <a:t>I am not here to sell you anything!</a:t>
            </a:r>
          </a:p>
          <a:p>
            <a:r>
              <a:rPr lang="en-US" dirty="0" smtClean="0"/>
              <a:t>I’m </a:t>
            </a:r>
            <a:r>
              <a:rPr lang="en-US" dirty="0" smtClean="0"/>
              <a:t>not a garlic expert, I just grow a lot of garlic</a:t>
            </a:r>
            <a:r>
              <a:rPr lang="en-US" dirty="0" smtClean="0"/>
              <a:t>…</a:t>
            </a:r>
          </a:p>
          <a:p>
            <a:r>
              <a:rPr lang="en-US" dirty="0"/>
              <a:t>Tonight’s Presentation will be available to reference</a:t>
            </a:r>
            <a:r>
              <a:rPr lang="en-US" dirty="0" smtClean="0"/>
              <a:t>…</a:t>
            </a:r>
            <a:endParaRPr lang="en-US" dirty="0" smtClean="0"/>
          </a:p>
          <a:p>
            <a:r>
              <a:rPr lang="en-US" dirty="0" smtClean="0"/>
              <a:t>Questions- please type your questions using the “chat”.  If they don’t get addressed immediately, we will get to them at the end</a:t>
            </a:r>
            <a:r>
              <a:rPr lang="en-US" dirty="0" smtClean="0"/>
              <a:t>!</a:t>
            </a:r>
            <a:endParaRPr lang="en-US" dirty="0" smtClean="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7000" y="4495800"/>
            <a:ext cx="190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2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5041900"/>
            <a:ext cx="20574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167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0" y="486804"/>
            <a:ext cx="1905000" cy="2541318"/>
          </a:xfrm>
          <a:prstGeom prst="rect">
            <a:avLst/>
          </a:prstGeom>
          <a:ln>
            <a:noFill/>
          </a:ln>
          <a:effectLst>
            <a:outerShdw blurRad="190500" algn="tl" rotWithShape="0">
              <a:srgbClr val="000000">
                <a:alpha val="70000"/>
              </a:srgbClr>
            </a:outerShdw>
          </a:effectLst>
        </p:spPr>
      </p:pic>
      <p:pic>
        <p:nvPicPr>
          <p:cNvPr id="9219" name="Picture 3" descr="C:\Users\Hovell Computer\Desktop\Tamarack Garlic Farm\spreader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3200400"/>
            <a:ext cx="2266950" cy="3022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20" name="Picture 4" descr="C:\Users\Hovell Computer\Desktop\Tamarack Garlic Farm\spread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689" y="3946939"/>
            <a:ext cx="3048000" cy="2286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21" name="Picture 5" descr="C:\Users\Hovell Computer\Desktop\Tamarack Garlic Farm\Tamarack Field View.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9400" y="441739"/>
            <a:ext cx="4673600" cy="3505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6580" y="914400"/>
            <a:ext cx="963571" cy="914400"/>
          </a:xfrm>
          <a:prstGeom prst="rect">
            <a:avLst/>
          </a:prstGeom>
        </p:spPr>
      </p:pic>
      <p:sp>
        <p:nvSpPr>
          <p:cNvPr id="10" name="TextBox 9"/>
          <p:cNvSpPr txBox="1"/>
          <p:nvPr/>
        </p:nvSpPr>
        <p:spPr>
          <a:xfrm>
            <a:off x="6096000" y="5726668"/>
            <a:ext cx="864339" cy="369332"/>
          </a:xfrm>
          <a:prstGeom prst="rect">
            <a:avLst/>
          </a:prstGeom>
          <a:noFill/>
        </p:spPr>
        <p:txBody>
          <a:bodyPr wrap="none" rtlCol="0">
            <a:spAutoFit/>
          </a:bodyPr>
          <a:lstStyle/>
          <a:p>
            <a:r>
              <a:rPr lang="en-US" dirty="0" smtClean="0">
                <a:solidFill>
                  <a:schemeClr val="bg1"/>
                </a:solidFill>
              </a:rPr>
              <a:t>Oct. 25</a:t>
            </a:r>
            <a:endParaRPr lang="en-US" dirty="0">
              <a:solidFill>
                <a:schemeClr val="bg1"/>
              </a:solidFill>
            </a:endParaRPr>
          </a:p>
        </p:txBody>
      </p:sp>
      <p:sp>
        <p:nvSpPr>
          <p:cNvPr id="2" name="AutoShape 2" descr="https://mail.google.com/mail/u/0?ui=2&amp;ik=fe37dd928b&amp;attid=0.1&amp;permmsgid=msg-f:1677862518577048563&amp;th=1748f71229ba2bf3&amp;view=fimg&amp;sz=s0-l75-ft&amp;attbid=ANGjdJ-M2lmYowN2kIHXmzWUkwFHUoDhOcAHyTUSY5VmruaZSVX9xePysXSh2HbJrl4eTeFa5KUuRFFWNHD4x0eTNLUFZRdgPdTFdVsNuECPHILHhxG9kWXZTB5YM_s&amp;disp=emb&amp;realattid=290fdf095c929bae_0.1.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ttps://mail.google.com/mail/u/0?ui=2&amp;ik=fe37dd928b&amp;attid=0.1&amp;permmsgid=msg-f:1677862518577048563&amp;th=1748f71229ba2bf3&amp;view=fimg&amp;sz=s0-l75-ft&amp;attbid=ANGjdJ-M2lmYowN2kIHXmzWUkwFHUoDhOcAHyTUSY5VmruaZSVX9xePysXSh2HbJrl4eTeFa5KUuRFFWNHD4x0eTNLUFZRdgPdTFdVsNuECPHILHhxG9kWXZTB5YM_s&amp;disp=emb&amp;realattid=290fdf095c929bae_0.1.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418565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85800"/>
            <a:ext cx="7620000" cy="685800"/>
          </a:xfrm>
        </p:spPr>
        <p:txBody>
          <a:bodyPr>
            <a:normAutofit fontScale="90000"/>
          </a:bodyPr>
          <a:lstStyle/>
          <a:p>
            <a:r>
              <a:rPr lang="en-US" dirty="0" smtClean="0"/>
              <a:t>Still seeking for the cure for weeds!</a:t>
            </a:r>
            <a:endParaRPr lang="en-US" dirty="0"/>
          </a:p>
        </p:txBody>
      </p:sp>
      <p:sp>
        <p:nvSpPr>
          <p:cNvPr id="3" name="Content Placeholder 2"/>
          <p:cNvSpPr>
            <a:spLocks noGrp="1"/>
          </p:cNvSpPr>
          <p:nvPr>
            <p:ph idx="1"/>
          </p:nvPr>
        </p:nvSpPr>
        <p:spPr>
          <a:xfrm>
            <a:off x="878541" y="1295400"/>
            <a:ext cx="6777317" cy="3508977"/>
          </a:xfrm>
        </p:spPr>
        <p:txBody>
          <a:bodyPr/>
          <a:lstStyle/>
          <a:p>
            <a:r>
              <a:rPr lang="en-US" dirty="0" smtClean="0"/>
              <a:t>Used Organic Dairy compost last 4 years instead of straw.  Keeps weeds away until end of May.</a:t>
            </a:r>
          </a:p>
          <a:p>
            <a:r>
              <a:rPr lang="en-US" dirty="0" smtClean="0"/>
              <a:t>Will experiment with plastic over beds this fall…</a:t>
            </a:r>
          </a:p>
          <a:p>
            <a:r>
              <a:rPr lang="en-US" dirty="0" smtClean="0"/>
              <a:t>Experimented with flame weeding in 2017 but was too wet to be effective that spring.</a:t>
            </a:r>
            <a:endParaRPr lang="en-US" dirty="0"/>
          </a:p>
        </p:txBody>
      </p:sp>
      <p:pic>
        <p:nvPicPr>
          <p:cNvPr id="16386" name="Picture 2" descr="Image may contain: sky, outdoor and natu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4457700"/>
            <a:ext cx="2743200" cy="20574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may contain: 4 people, child, mountain, outdoor and nat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4076700"/>
            <a:ext cx="2438400" cy="243840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0" y="3543300"/>
            <a:ext cx="2590800" cy="194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13634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024744" cy="1143000"/>
          </a:xfrm>
        </p:spPr>
        <p:txBody>
          <a:bodyPr/>
          <a:lstStyle/>
          <a:p>
            <a:r>
              <a:rPr lang="en-US" dirty="0" smtClean="0"/>
              <a:t>Then we </a:t>
            </a:r>
            <a:r>
              <a:rPr lang="en-US" dirty="0" smtClean="0"/>
              <a:t>wait…</a:t>
            </a:r>
            <a:endParaRPr lang="en-US" dirty="0"/>
          </a:p>
        </p:txBody>
      </p:sp>
      <p:sp>
        <p:nvSpPr>
          <p:cNvPr id="3" name="Content Placeholder 2"/>
          <p:cNvSpPr>
            <a:spLocks noGrp="1"/>
          </p:cNvSpPr>
          <p:nvPr>
            <p:ph idx="1"/>
          </p:nvPr>
        </p:nvSpPr>
        <p:spPr>
          <a:xfrm>
            <a:off x="653143" y="1491343"/>
            <a:ext cx="8229600" cy="3508977"/>
          </a:xfrm>
        </p:spPr>
        <p:txBody>
          <a:bodyPr/>
          <a:lstStyle/>
          <a:p>
            <a:r>
              <a:rPr lang="en-US" dirty="0" smtClean="0"/>
              <a:t>Garlic growing is </a:t>
            </a:r>
            <a:r>
              <a:rPr lang="en-US" dirty="0" smtClean="0"/>
              <a:t>easy November </a:t>
            </a:r>
            <a:r>
              <a:rPr lang="en-US" dirty="0" smtClean="0"/>
              <a:t>–April, </a:t>
            </a:r>
            <a:r>
              <a:rPr lang="en-US" dirty="0" smtClean="0"/>
              <a:t>but </a:t>
            </a:r>
            <a:r>
              <a:rPr lang="en-US" dirty="0" smtClean="0"/>
              <a:t>we keep busy</a:t>
            </a:r>
            <a:r>
              <a:rPr lang="en-US" dirty="0" smtClean="0"/>
              <a:t>…</a:t>
            </a:r>
            <a:endParaRPr lang="en-US"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0229" y="1961243"/>
            <a:ext cx="2895600"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2" descr="Image may contain: snow and outdo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2057400"/>
            <a:ext cx="4267200" cy="4267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0" y="4132943"/>
            <a:ext cx="1752600" cy="2336800"/>
          </a:xfrm>
          <a:prstGeom prst="rect">
            <a:avLst/>
          </a:prstGeom>
          <a:ln>
            <a:noFill/>
          </a:ln>
          <a:effectLst>
            <a:softEdge rad="112500"/>
          </a:effectLst>
        </p:spPr>
      </p:pic>
      <p:pic>
        <p:nvPicPr>
          <p:cNvPr id="10" name="Picture 3" descr="C:\Users\Hovell Computer\Desktop\Tamarack Garlic Farm\Pictures\image (1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3044" b="15625"/>
          <a:stretch/>
        </p:blipFill>
        <p:spPr bwMode="auto">
          <a:xfrm>
            <a:off x="7315200" y="5524500"/>
            <a:ext cx="1402080" cy="1333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2601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95400"/>
            <a:ext cx="7177144" cy="1143000"/>
          </a:xfrm>
        </p:spPr>
        <p:txBody>
          <a:bodyPr>
            <a:normAutofit fontScale="90000"/>
          </a:bodyPr>
          <a:lstStyle/>
          <a:p>
            <a:r>
              <a:rPr lang="en-US" dirty="0" smtClean="0"/>
              <a:t>And </a:t>
            </a:r>
            <a:r>
              <a:rPr lang="en-US" dirty="0" smtClean="0"/>
              <a:t>then… </a:t>
            </a:r>
            <a:br>
              <a:rPr lang="en-US" dirty="0" smtClean="0"/>
            </a:br>
            <a:r>
              <a:rPr lang="en-US" dirty="0" smtClean="0"/>
              <a:t>       </a:t>
            </a:r>
            <a:r>
              <a:rPr lang="en-US" dirty="0" smtClean="0"/>
              <a:t>..</a:t>
            </a:r>
            <a:r>
              <a:rPr lang="en-US" dirty="0" smtClean="0"/>
              <a:t>.Spring!</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8384" b="1457"/>
          <a:stretch/>
        </p:blipFill>
        <p:spPr>
          <a:xfrm>
            <a:off x="533400" y="3445748"/>
            <a:ext cx="2425003" cy="2955052"/>
          </a:xfrm>
        </p:spPr>
      </p:pic>
      <p:sp>
        <p:nvSpPr>
          <p:cNvPr id="5" name="TextBox 4"/>
          <p:cNvSpPr txBox="1"/>
          <p:nvPr/>
        </p:nvSpPr>
        <p:spPr>
          <a:xfrm>
            <a:off x="533400" y="6019800"/>
            <a:ext cx="774571" cy="369332"/>
          </a:xfrm>
          <a:prstGeom prst="rect">
            <a:avLst/>
          </a:prstGeom>
          <a:noFill/>
        </p:spPr>
        <p:txBody>
          <a:bodyPr wrap="none" rtlCol="0">
            <a:spAutoFit/>
          </a:bodyPr>
          <a:lstStyle/>
          <a:p>
            <a:r>
              <a:rPr lang="en-US" dirty="0" smtClean="0">
                <a:solidFill>
                  <a:srgbClr val="FFFF00"/>
                </a:solidFill>
              </a:rPr>
              <a:t>4/1/15</a:t>
            </a:r>
            <a:endParaRPr lang="en-US" dirty="0">
              <a:solidFill>
                <a:srgbClr val="FFFF00"/>
              </a:solidFill>
            </a:endParaRPr>
          </a:p>
        </p:txBody>
      </p:sp>
      <p:pic>
        <p:nvPicPr>
          <p:cNvPr id="11268" name="Picture 4" descr="C:\Users\Hovell Computer\Desktop\Tamarack Garlic Farm\Pictures\2015\4-17-15 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878" r="16342" b="-770"/>
          <a:stretch/>
        </p:blipFill>
        <p:spPr bwMode="auto">
          <a:xfrm>
            <a:off x="5867400" y="3505200"/>
            <a:ext cx="2733040" cy="29601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890591" y="6019800"/>
            <a:ext cx="1120820" cy="369332"/>
          </a:xfrm>
          <a:prstGeom prst="rect">
            <a:avLst/>
          </a:prstGeom>
          <a:noFill/>
        </p:spPr>
        <p:txBody>
          <a:bodyPr wrap="none" rtlCol="0">
            <a:spAutoFit/>
          </a:bodyPr>
          <a:lstStyle/>
          <a:p>
            <a:r>
              <a:rPr lang="en-US" dirty="0" smtClean="0">
                <a:solidFill>
                  <a:srgbClr val="FFFF00"/>
                </a:solidFill>
              </a:rPr>
              <a:t>4/17/2015</a:t>
            </a:r>
            <a:endParaRPr lang="en-US" dirty="0">
              <a:solidFill>
                <a:srgbClr val="FFFF00"/>
              </a:solidFill>
            </a:endParaRPr>
          </a:p>
        </p:txBody>
      </p:sp>
      <p:sp>
        <p:nvSpPr>
          <p:cNvPr id="7" name="TextBox 6"/>
          <p:cNvSpPr txBox="1"/>
          <p:nvPr/>
        </p:nvSpPr>
        <p:spPr>
          <a:xfrm>
            <a:off x="7369395" y="2594976"/>
            <a:ext cx="889987" cy="369332"/>
          </a:xfrm>
          <a:prstGeom prst="rect">
            <a:avLst/>
          </a:prstGeom>
          <a:noFill/>
        </p:spPr>
        <p:txBody>
          <a:bodyPr wrap="none" rtlCol="0">
            <a:spAutoFit/>
          </a:bodyPr>
          <a:lstStyle/>
          <a:p>
            <a:r>
              <a:rPr lang="en-US" dirty="0" smtClean="0"/>
              <a:t>3/21/20</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457200"/>
            <a:ext cx="1219200" cy="796544"/>
          </a:xfrm>
          <a:prstGeom prst="rect">
            <a:avLst/>
          </a:prstGeom>
        </p:spPr>
      </p:pic>
      <p:pic>
        <p:nvPicPr>
          <p:cNvPr id="13314" name="Picture 2" descr="Image may contain: plant, flower and outdo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6600" y="3554738"/>
            <a:ext cx="2465062" cy="24650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33800" y="6204466"/>
            <a:ext cx="889987" cy="369332"/>
          </a:xfrm>
          <a:prstGeom prst="rect">
            <a:avLst/>
          </a:prstGeom>
          <a:noFill/>
        </p:spPr>
        <p:txBody>
          <a:bodyPr wrap="none" rtlCol="0">
            <a:spAutoFit/>
          </a:bodyPr>
          <a:lstStyle/>
          <a:p>
            <a:r>
              <a:rPr lang="en-US" dirty="0" smtClean="0"/>
              <a:t>3/29/20</a:t>
            </a:r>
            <a:endParaRPr lang="en-US" dirty="0"/>
          </a:p>
        </p:txBody>
      </p:sp>
      <p:pic>
        <p:nvPicPr>
          <p:cNvPr id="13316" name="Picture 4" descr="Image may contain: sky, plant, outdoor and natur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2989" y="818091"/>
            <a:ext cx="2343330" cy="1757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292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685800"/>
            <a:ext cx="7024744" cy="722864"/>
          </a:xfrm>
        </p:spPr>
        <p:txBody>
          <a:bodyPr/>
          <a:lstStyle/>
          <a:p>
            <a:r>
              <a:rPr lang="en-US" dirty="0" smtClean="0"/>
              <a:t>Spring can be unpredictable…</a:t>
            </a:r>
            <a:endParaRPr lang="en-US" dirty="0"/>
          </a:p>
        </p:txBody>
      </p:sp>
      <p:sp>
        <p:nvSpPr>
          <p:cNvPr id="3" name="Content Placeholder 2"/>
          <p:cNvSpPr>
            <a:spLocks noGrp="1"/>
          </p:cNvSpPr>
          <p:nvPr>
            <p:ph idx="1"/>
          </p:nvPr>
        </p:nvSpPr>
        <p:spPr>
          <a:xfrm>
            <a:off x="762000" y="1371600"/>
            <a:ext cx="7924799" cy="3508977"/>
          </a:xfrm>
        </p:spPr>
        <p:txBody>
          <a:bodyPr/>
          <a:lstStyle/>
          <a:p>
            <a:r>
              <a:rPr lang="en-US" dirty="0" smtClean="0"/>
              <a:t>Spring snow is fine for garlic! </a:t>
            </a:r>
          </a:p>
          <a:p>
            <a:pPr lvl="1"/>
            <a:r>
              <a:rPr lang="en-US" dirty="0" smtClean="0"/>
              <a:t>(Grandpa called </a:t>
            </a:r>
            <a:r>
              <a:rPr lang="en-US" dirty="0" smtClean="0"/>
              <a:t>it “poor farmer’s nitrogen”</a:t>
            </a:r>
          </a:p>
          <a:p>
            <a:pPr lvl="1"/>
            <a:r>
              <a:rPr lang="en-US" dirty="0" smtClean="0"/>
              <a:t>I’ve heard people corresponding the date in May with the Low temp threshold, for our climate, and think that holds pretty true- “ As long as it doesn’t get below 15 F on May 15</a:t>
            </a:r>
            <a:r>
              <a:rPr lang="en-US" baseline="30000" dirty="0" smtClean="0"/>
              <a:t>th</a:t>
            </a:r>
            <a:r>
              <a:rPr lang="en-US" dirty="0" smtClean="0"/>
              <a:t> or  below 20 on May 20</a:t>
            </a:r>
            <a:r>
              <a:rPr lang="en-US" baseline="30000" dirty="0" smtClean="0"/>
              <a:t>th</a:t>
            </a:r>
            <a:r>
              <a:rPr lang="en-US" dirty="0" smtClean="0"/>
              <a:t>”, your </a:t>
            </a:r>
            <a:r>
              <a:rPr lang="en-US" dirty="0" err="1" smtClean="0"/>
              <a:t>hardneck</a:t>
            </a:r>
            <a:r>
              <a:rPr lang="en-US" dirty="0" smtClean="0"/>
              <a:t> garlic should be ok!</a:t>
            </a:r>
            <a:endParaRPr lang="en-US" dirty="0"/>
          </a:p>
        </p:txBody>
      </p:sp>
      <p:pic>
        <p:nvPicPr>
          <p:cNvPr id="9218" name="Picture 2" descr="https://scontent.feau1-1.fna.fbcdn.net/v/t1.0-9/p960x960/94311008_2666138443606338_1915248620207079424_o.jpg?_nc_cat=100&amp;_nc_sid=9e2e56&amp;_nc_ohc=KFeVeqUUoC8AX9AUWL7&amp;_nc_ht=scontent.feau1-1.fna&amp;_nc_tp=6&amp;oh=84b18c7df24f7a4a52528507c035b87b&amp;oe=5F6530B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3581400"/>
            <a:ext cx="2631056" cy="263105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may contain: cloud, sky, snow, plant, tree, nature and outdo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4929" y="3657601"/>
            <a:ext cx="3160482" cy="2438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00200" y="6182264"/>
            <a:ext cx="1600200" cy="369332"/>
          </a:xfrm>
          <a:prstGeom prst="rect">
            <a:avLst/>
          </a:prstGeom>
          <a:noFill/>
        </p:spPr>
        <p:txBody>
          <a:bodyPr wrap="square" rtlCol="0">
            <a:spAutoFit/>
          </a:bodyPr>
          <a:lstStyle/>
          <a:p>
            <a:r>
              <a:rPr lang="en-US" dirty="0" smtClean="0"/>
              <a:t>April 12, 2020</a:t>
            </a:r>
            <a:endParaRPr lang="en-US" dirty="0"/>
          </a:p>
        </p:txBody>
      </p:sp>
      <p:sp>
        <p:nvSpPr>
          <p:cNvPr id="9" name="TextBox 8"/>
          <p:cNvSpPr txBox="1"/>
          <p:nvPr/>
        </p:nvSpPr>
        <p:spPr>
          <a:xfrm>
            <a:off x="5143500" y="6096000"/>
            <a:ext cx="1600200" cy="369332"/>
          </a:xfrm>
          <a:prstGeom prst="rect">
            <a:avLst/>
          </a:prstGeom>
          <a:noFill/>
        </p:spPr>
        <p:txBody>
          <a:bodyPr wrap="square" rtlCol="0">
            <a:spAutoFit/>
          </a:bodyPr>
          <a:lstStyle/>
          <a:p>
            <a:r>
              <a:rPr lang="en-US" dirty="0" smtClean="0"/>
              <a:t>April 13, 2020</a:t>
            </a:r>
            <a:endParaRPr lang="en-US" dirty="0"/>
          </a:p>
        </p:txBody>
      </p:sp>
    </p:spTree>
    <p:extLst>
      <p:ext uri="{BB962C8B-B14F-4D97-AF65-F5344CB8AC3E}">
        <p14:creationId xmlns:p14="http://schemas.microsoft.com/office/powerpoint/2010/main" val="31287878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C:\Users\Hovell Computer\Desktop\Tamarack Garlic Farm\Pictures\2015\5-25-15 4.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960"/>
          <a:stretch/>
        </p:blipFill>
        <p:spPr bwMode="auto">
          <a:xfrm>
            <a:off x="4187687" y="974034"/>
            <a:ext cx="4419600" cy="26862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3400" y="-76200"/>
            <a:ext cx="7024744" cy="1219201"/>
          </a:xfrm>
        </p:spPr>
        <p:txBody>
          <a:bodyPr>
            <a:normAutofit fontScale="90000"/>
          </a:bodyPr>
          <a:lstStyle/>
          <a:p>
            <a:r>
              <a:rPr lang="en-US" dirty="0" smtClean="0"/>
              <a:t>Cultivate, Hand Weed, Repeat-</a:t>
            </a:r>
            <a:endParaRPr lang="en-US" dirty="0"/>
          </a:p>
        </p:txBody>
      </p:sp>
      <p:sp>
        <p:nvSpPr>
          <p:cNvPr id="5" name="TextBox 4"/>
          <p:cNvSpPr txBox="1"/>
          <p:nvPr/>
        </p:nvSpPr>
        <p:spPr>
          <a:xfrm>
            <a:off x="4419599" y="3400046"/>
            <a:ext cx="889987" cy="369332"/>
          </a:xfrm>
          <a:prstGeom prst="rect">
            <a:avLst/>
          </a:prstGeom>
          <a:noFill/>
        </p:spPr>
        <p:txBody>
          <a:bodyPr wrap="none" rtlCol="0">
            <a:spAutoFit/>
          </a:bodyPr>
          <a:lstStyle/>
          <a:p>
            <a:r>
              <a:rPr lang="en-US" dirty="0" smtClean="0"/>
              <a:t>5/25/15</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3660246"/>
            <a:ext cx="3541594" cy="2656196"/>
          </a:xfrm>
          <a:prstGeom prst="rect">
            <a:avLst/>
          </a:prstGeom>
          <a:ln>
            <a:noFill/>
          </a:ln>
          <a:effectLst>
            <a:softEdge rad="112500"/>
          </a:effectLst>
        </p:spPr>
      </p:pic>
      <p:pic>
        <p:nvPicPr>
          <p:cNvPr id="13316" name="Picture 4" descr="C:\Users\Hovell Computer\Desktop\Tamarack Garlic Farm\Pictures\2015\6-7-15 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6627"/>
          <a:stretch/>
        </p:blipFill>
        <p:spPr bwMode="auto">
          <a:xfrm>
            <a:off x="4187687" y="3598459"/>
            <a:ext cx="4346713" cy="27179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245394" y="6131776"/>
            <a:ext cx="774571" cy="369332"/>
          </a:xfrm>
          <a:prstGeom prst="rect">
            <a:avLst/>
          </a:prstGeom>
          <a:noFill/>
        </p:spPr>
        <p:txBody>
          <a:bodyPr wrap="none" rtlCol="0">
            <a:spAutoFit/>
          </a:bodyPr>
          <a:lstStyle/>
          <a:p>
            <a:r>
              <a:rPr lang="en-US" dirty="0" smtClean="0"/>
              <a:t>6/7/15</a:t>
            </a:r>
            <a:endParaRPr lang="en-US" dirty="0"/>
          </a:p>
        </p:txBody>
      </p:sp>
      <p:pic>
        <p:nvPicPr>
          <p:cNvPr id="10" name="Picture 4" descr="C:\Users\Hovell Computer\Desktop\Tamarack Garlic Farm\Pictures\2015\4-27-15 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150" r="13560"/>
          <a:stretch/>
        </p:blipFill>
        <p:spPr bwMode="auto">
          <a:xfrm>
            <a:off x="1219200" y="1143000"/>
            <a:ext cx="2288835" cy="2257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0795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7228" y="685800"/>
            <a:ext cx="7024744" cy="799064"/>
          </a:xfrm>
        </p:spPr>
        <p:txBody>
          <a:bodyPr>
            <a:normAutofit fontScale="90000"/>
          </a:bodyPr>
          <a:lstStyle/>
          <a:p>
            <a:r>
              <a:rPr lang="en-US" dirty="0" smtClean="0"/>
              <a:t>Pick </a:t>
            </a:r>
            <a:r>
              <a:rPr lang="en-US" dirty="0" smtClean="0"/>
              <a:t>Garlic </a:t>
            </a:r>
            <a:r>
              <a:rPr lang="en-US" dirty="0" err="1" smtClean="0"/>
              <a:t>Scapes</a:t>
            </a:r>
            <a:r>
              <a:rPr lang="en-US" dirty="0" smtClean="0"/>
              <a:t> </a:t>
            </a:r>
            <a:r>
              <a:rPr lang="en-US" dirty="0" smtClean="0"/>
              <a:t>Mid-June	</a:t>
            </a:r>
            <a:endParaRPr lang="en-US" dirty="0"/>
          </a:p>
        </p:txBody>
      </p:sp>
      <p:sp>
        <p:nvSpPr>
          <p:cNvPr id="3" name="Content Placeholder 2"/>
          <p:cNvSpPr>
            <a:spLocks noGrp="1"/>
          </p:cNvSpPr>
          <p:nvPr>
            <p:ph idx="1"/>
          </p:nvPr>
        </p:nvSpPr>
        <p:spPr>
          <a:xfrm>
            <a:off x="1004428" y="1463496"/>
            <a:ext cx="6777317" cy="3508977"/>
          </a:xfrm>
        </p:spPr>
        <p:txBody>
          <a:bodyPr/>
          <a:lstStyle/>
          <a:p>
            <a:r>
              <a:rPr lang="en-US" dirty="0" smtClean="0"/>
              <a:t>Flowering Structure of garlic plant.</a:t>
            </a:r>
          </a:p>
          <a:p>
            <a:pPr lvl="1"/>
            <a:r>
              <a:rPr lang="en-US" dirty="0" smtClean="0"/>
              <a:t>1. Removing puts more energy into bulb formation.</a:t>
            </a:r>
          </a:p>
          <a:p>
            <a:pPr lvl="1"/>
            <a:r>
              <a:rPr lang="en-US" dirty="0" smtClean="0"/>
              <a:t>2. Taste Great!</a:t>
            </a:r>
          </a:p>
          <a:p>
            <a:r>
              <a:rPr lang="en-US" dirty="0" smtClean="0"/>
              <a:t>When to pick </a:t>
            </a:r>
            <a:r>
              <a:rPr lang="en-US" dirty="0" err="1" smtClean="0"/>
              <a:t>scapes</a:t>
            </a:r>
            <a:r>
              <a:rPr lang="en-US" dirty="0" smtClean="0"/>
              <a:t>?</a:t>
            </a:r>
            <a:endParaRPr lang="en-US" dirty="0"/>
          </a:p>
        </p:txBody>
      </p:sp>
      <p:sp>
        <p:nvSpPr>
          <p:cNvPr id="4" name="AutoShape 2" descr="data:image/png;base64,iVBORw0KGgoAAAANSUhEUgAAAWgAAAHgCAYAAACIBvdgAAAgAElEQVR4Xky9BZSd95Htu89pZmbmblGLmcGSbMtsy8xxHBpIMplk4N3B3Jm5mUkmGSdOzGzLQltoMavF0C11t5qZmem8X32+b62nLC0nsXT6+/5QtWvvXXVc//Deq57GxgYVTMvT2TMX1VDbp462YY0MTikyKkSpWSFatDRHS1bkKyklUmMTE/L29lZP74Amxr1UeqdD77z1ltLSIrVxwzKtWbVaU+MTOnnyNH92UikZqfLyC9DXB48qLjFNKcnpkrdHU64h9fX1yTUVIHm8NDIyIv5fTU161NXVp8bqVlWV16uHZxkfmdTcmXPlH+Sny1fOKSQqQC+/+ozcAR5NuIfU1dOpuPA4+bik3rYGZaWn6NyZ0yq7Xamergm9+vIPtG79Jp05c05vvPGG7pZXaW7hYm19+lFdKz6t7bt2a/68JcrJydGVa+fkHzipjKwYefl6acrjq/6hSW267xH19Q/q/OkzGh4c0OToGOvUrdEhb55vTG6N62c/fV1xsS7V1Vfp4oVbvFaoohNz1TM8Lrefl7Ly8hXoHcr6TSohykfjfEZFWZsaG3t17cptlVc2aGrKXx6Xr8bGJ+Xl5aXB0T5lZado1crFWr9hlUqLb+mdd95SW0uLJielqQk/uVxempwYksfjYQ0CNMEeeaam5Oc/xVoP6f6HNqpw9kx5+/nr5KkLOnbiuJLS4hXk7avGsnoN9IzwHl5KSUtXTFysSktLNDjUrZjYaM2bM09NzbWqritT4bxchcb4y+UjxSUkyzPu0rlDJ3mOSc2YU6gJ15T6+/u1YulyeQbd+uTDz+XyBGqI/Rsac2l8kv3lTHBw5LL34z9usf/ePprQiMY8A8rKj9fTLz+ohOQwjYwPaHh0Ui75q6d1WL6+gWqqrdVXe7/U44/eo4joCA2MevTUY0/o2D72cOZ0pcQn69e/+73ufegJnbl6VberqzTumdDwQK8237NB3m5f1VY36ODBU7rnnrXy8RvQDf7cA/duVXfrqP7hF/+u+OhM9XQPyz8giPfplX+oD2s3pfbuJtZxml777kuaNj1XAYGB2v31fpWX3VVh7nTuzyndKi7mnEfphVdfUEion9hk7fjsE7Xy3PduvkcZeVnqnxzSRJBHURHhivJ46/Sx02ofGNFjT76owJB47fhyr774cLsS4uIVGRmp2sZadfb2KDgiQsMjE/LhHXzdXhoeGpCH9XS5bG097EmCwsPDeVYfpWYkKDYuQtNmZmvmrDxJk+xpv+qqG/XNN4e5Yz3KyspSYmKcBgbalJ4exb6M6PCBI4qLzFRfl5/Oni3R6LC3hkZHFBjMLgRzZnmfUfbTM+Wn0PBgRSb5KzDUS1Hshb+/v0bGhhUSEsQZHFdoWKBzJkdHhxUcHK7QkHCe081++vDbl3s0KH+3t0bHeA8NKS45Uf29Yyorq9DieYuUl5msmorrOnPskGZMm6NLRbfUWD/C87jVwfO7fd3EFunV7z6r3KxEvfv+HxQRFqpHH31ce746oDtllZrJmfAN8OKshCs1NVmXiy7r1s1SRYYmq72jWwMjg8rJTdPs/CwN9XcoMTaOtenShaIbGuZcJ2WnKXdmnsJjA7Vi5RJ99uFH6mrt0uMPPK0zp88rIiZaGZm5evfNj3nuu/LyTGnm9Gny9Q5Q9d069imC+8Fex4Tpez98nnuSqsbmKu4m94h76+vtr9sl5fr3f/uN+jkDdh88LrfcxFhbO9cv/vi0p7OzXb/4xV/rl//6Kx09XKShAZfCQ2LV2taoTVsW68lnNik9K5yLNMoGTRJEPBwUghLBoOjCXZ09fVrxsQEsQLSWL12ilMQkXb16k0tdq9yCfIVGRuvIyXMaGBxXbt40FtVbLu9hjY2NkQjEZnnzeUPORR8fm1Bv76CaatpUWVbHPzsV5B+qZUuW8nMnVXT5lCJig/USAXrKNaK+sT5eZFLRwVHy8/ZSW2OV1q9Zzt8t18kT59nUEi2Yt1x/9dc/V0d7l959913t2LGHzwzTnHmzFRA6qf7BPg5VnCYmxwhGlYriXVxeQ2ppb1Fm5gz+e4hmzl6kpKQ0Fd+8qoryMs2eMUNdHX3a9/UxuadIMBy2H/3gBW3eNF8nTh7V5cvFioxLJzCHSj7+ultTwWdla/asRTynSwG+BCmuTWfHmOpq2nX7TrUqKprU0Unwn+IAuwj8BFpff5fGJkcI/KF89gatW7OCP1eujzkot26VsMEh6uzsVoC/N+8UoP6+Ufl4+SgoOJA17VJQ6JQefeJ+ZeflypcAfae0Stu27+AdI5SakKTminrd5Wf7+ITJjwCYnZul4pIbXKpBhYWHKiUpRZ1dLezXKAkmWRHxQVwMFwc+QZ6xKZ3cf1SD/UOavWguCc1bfn5+mjdrjgY6h7T/q8PqbOfyufydIO3lF6iRIZL/wKD8CCpuj5tExCH192MvJzTpHlZQuFubHlyh1esXElJG1UtSlMdHvazTOMHa28ulqooSAoI/CcylRctXO5fq3d/+t57d+oRyM3L04Sefa97SlTpx6YI6BgYUGR2lpoZ652x2tXVqz5598vcN08OPPUjSrVNNZaW2bH6SQLpP2z7cp0C/SAKQL/vAj3Z7JK9x3m1SfUOdumfjGr3w4tMkrwiCivTRR5+xh13KTs/i7nyj+oY63f/AZq3btI4L16n2pgbduFSkqtJSrV65TAuXLVJLX7s8wV6KDg9T6Lhbl85dVmN3r+5/5El1dI9pL+t2/sQ5padmcF+yVddYrztVlSQTX36mt7w4Gz5c5VFADZmZe0Fs5XdAQKCTYEPYt9CIACUlxypvWoYToAMCLCB4WP9R7dy5S7dvl2rDhg1q546Pcodmz0rXGJfx+OETiglP11BfgE4eu8E7TLHf3iQbbwdYud1TGhwcBRkEKCKKoBvHuQvzVlRUlHwANBNT4/wsoqZr0gnUk5PjxIxx/nuYQoIjnAAtkpJnijs/MMzbEIRc4+z/MAAwRQ31bRriGRcCDCJDSN4TPepsbpC/T7B2bj+k69dq2Q9L+pwHzzigYYaeefYxZWXG69Lls+oFrC1btkLvvfuxrt8oUeHcQp4zVAEh3kpMige0lenC+SvKSCmQi0R39kKRCgpyNL8wV15TY8rLIjkBPvd8fVBtPT2axblOzUlRTFIEQClN2z75VNNJxrFhSTzLLYDrSlVW1emjdz4j4YwoNjoSkLqSM1qt9uYeAnYId4mzrWE9/+LjnItFam2vIfkTYwjQPmSYyopa/fq/fk/saZefT6iI5/LyAQXxy/XLba/yP6f04uNP69zVi/rlv/yWLDYF8hxWZlaqXv7OI1q2cqamvAbk9ppkwafU3TNAIJ3U2KhLZ05dV0dHh+JifPm4Ec0unK6lcxarsa1V54ouKCM7SwkpabpRXKGLV25y4GYoODwI0ASS4ucO9IwS6H1AikO8iGXnMSfItNR1EDhq1NU+JDebOr1gGgigT1W1pZoxO09PPPWgOntaFRDsq/b2dg10D7BwuaqrKtUTjz4IUhvXO396T1XVberuGtSPf/JTzSicBSo4ow8JblXlDRyWSRXMyNSyFcvU3d2nkpKbCot0a8asTJ6nR00tzYqJyQIZRKuH51y7Zr2uXb+oK5fO6+EH7+XZ+vis3VQMXJa+YS3ksLz00sMqLSM51bcQBBPUy6bZQa6oLOc5evXwQ08rLCyMyz+k2NhY9fZNqL6uTTU8Z8XdepVTNQyNTBGI/EAjoxzWQYKtj2JjIgkKYVq1YqnWrF2lu3fv6vNPP9O5sxfZVF/el0PALfUiA0+yN5QmCg51gx6G9NRzjzhoZopKxQMa/ZCg4u3ro5ysbI3w3pfOX2Uv+PeTLs2ZO5vPvsNzdTkXzRuU7evnVlpmnIIj/ale/Eg6boVFxcmPA3752DkQaY3yZhXIm0AbGhKse1gnF4h55+dfqbamheAfrKr6VlBYGMhqiotpyMnNM1MBgcK9ff0IhJN87qRGpno1c14mCfhJKiY31csgl5n1JU63tXQqJChQPlQgtTVlio6L1Oq169Xc0KgP3vij/vbHf6XZ02fri907lZqbowMnT/DMEQoBqZbdKddaqrtLFy5p/76DoOd7NG9+oQaG2tXb1a387Pn693/6jcpKGrlUgQTBQKcScftYbUR15zXmBOnnnt+q++6/h2dwOxXg/n3fqLW1Tb5e3rpy5QpgYUovvPIcwSaB4NekhppKldy8pi4qni33b9YsKpmG9gYFg6gmRkYV7xemloZWbd9/UI889YJaOwb0ycfbqMomFBYSqsVLFqkP9H+Ozx4j0Hl5E/ymwKAeF1vM+vGMFqAJo85/j09MZF1inKSSkBgNqo7SwkWzlU4lS07kvdyAp2tOcp89aybB6iT3bwzwEcJ9Zl+8AhQenESgvqWLRWWAKo8iQYlhEf7sRbeCQgK5K/2aGvNVbHyMAiJdIGgfRROY7My5vKbYbxK1PyeR82MgzJCgBejgoHACOFXppFV8VACcAzegi+PLe3kUmxCrstJKAF6KZnDfp0b6VV91m2TRp5nT5uv82Zva9sVBnoOgT80VGh6iBx95SGnpCYCLKcVEh2lwoI/KfVxff3VQZeXlJKh8paTHAw6mqGxiQOCNOrD/sBbMWaroqAR9ve8Q9zFEc2fkgr4DlZOR7gCePV/tAxd4qXDhXEUmRMAExLHO4zpC9fHUY0+poqSaZDCk+YuX6bPPt+vCqctUZ94g/Tyqztk6duS4JqjufN3hzr3qG+zSvfev0bMvPaSu7mb2i3/n68/d9VNLc4fe/MN7unnrjoICIjUKA+HFori5I663TvzEExERqrycDILBmE4cvai3/vSxJse99YMfvq57Ni3hko8RsLoIqi5QGeUqGXRkeEJ1tc2g5+ss9piys6NBJZNKpmRatmyZ/Mhyx85wQcjmaZl5amju1mFKubDwGCWmJArWg18g8f4x/ummbBnS8PAoCzzE73F1NPWo/HatBih5+nsGFU2pN0b51DfcrvsfvEer1i5ySu+goCCeo1aXz1/WxnVrNMmmrl61HHQ2pe3bd7MYI5QeNZq3cIFee+1VkswU5e03OnjgqC5dLFNeQbIefPgBJ3CcPnOE0jpIeTNSuQz9GoKaSEiYzsZn6vTJy1q0aImOHtvPhazVPetXOgf15LFrZMp+jQ/yHmzgypVzOWiRZHc5h3mIMjQnO4MLPaU3fvuGNqx7SAuWrJCXvxvkQVVCcuro7FNTfQfPWa/bxdVQJ/1kUQ4yF9CbqmBwqJdy2ocAHakoDuXGTfdo+fKlHMA72vbp57p27RpBppfNDdHUqI9zYX3Zq4mpHsUl+ei5Fx9zPqOPEio3d44+37abdxtRUkKiAiiVSzgYhuItGM+dO5d1rVNbW7MCKeGHh4c1feY0JaRGamiiT37BfHYggTgyThEE3M6aVs7MMfmGBkCRJHMWxnXfPZuVmZCqLz7arju3qxQdk6IrN29rknf1IcCMgfzc49AdPKcl51GjPLzc8gukEpnqU0RcoJ4n0WXlpmgClDQKFaQJ1gn0OzE2zkUKphK4Ad0wA/ptkQ7tPajt736qv/3pL3Tvuvu055v9CicwHTh5THEpSVwGL6i7Ji1asFifW3Ii6K7dsBYENcG6egE2PKotb9VnH+3SUA/VDShmZBjEz+UZp3px+0xpZGJQyWmxev17L2r6jHwnQNdy7s5DGXW0d6q6tkb1oGULwFu3Ps75GSbx1gAyilVbeVeDfT26794NSs9MA02RQKmiGmvrlB2drsjwaH2yc7eScvKoGEZ09MRJaJZE7tmgFiyYJ59AXxVduayevn5uDImNBOzrIlFyxgydWgD0sI5WgYZCccTHx7FHnC8QaHhEICAkRwsXzlcw/3uUfbf1bOeZB/qg1kCdoyM9ioggIIB6Vy9bo5ioDP3dz/9LN2/U8v7e3IkkzqovtEKrQ3u1tbaTWH0IePFUoBTlIT5QMZTyU6NUQ16sK+Ag2J/A6+1Ql0bVhYZEKCjQArQ3f9fDmrug1YZJvlCmgMXQUANtbjU2NGte4WyqohgC9JAqy0t07NBRxUSkARyaVFvXxef6q3uwXfMWzNXq1Wu1bdvnrMEwd2+plixeTAK6qn37vwGQeJSenapk0LVfoEvJKXEk+WYq6H1at2ot6xOp/XuPOklk3uwCZaYmKS0piQphEAS9n/Pq0QKoxbCYYIe2qgRk9fX0auPajSq7WaGoyHgNcE4++OBjDfaMkSR8Qc/LHXB4/OgJhfC+vm4qaCqG0YkBTZuRoe/+8AX2cIS97CWpRZMwvQCkw05SPnrsjLNGRmO5WRRbN9eHRT/zZGSmUH74qbq6VmODXnr3nU80raBQTz21FU6MrOjmgngb9dALXzXh/MC2jh4QXy3oywL0CFxPipIpAwKgL2bPKlRuXIFO3z6ncTJkUmo2aHcUBF1MudwP95WhEDbcSq5hsuEUN3UYtGgBuhd0PjgwBvc8SICuUUdLP4fKSqQgJ9OOTvbq8Se3KGdaKki/iwXwhqeq1qGvDyk3M0MZGUlatmgeKPa2im/dhpNLVEcPAbC1hRLjObjolXCspSDPS9qz+4AaGnq1atVizV8wW+XwXWExXqCQEALkKL99FRpMmZk1H6RxA0qjk7LpApcsXoWzcjlMLZTHXSQZl+qhJ4bI3iGhvpqzsFBR8dFwgdLYcBeHfoEK0pP14z//Ky5RgLY88pQSc/PguMYVzUEcIzm0NnbBZUI3lDaCpptZh2GQiB+bDnIZ6KEU7wLNRyo2MRbeMJ5nXgF1M1utTfX67JOPORAnQUDgY68wMi8UEghjfKKDzB+op59/gGTSQSnrIcMvIuPvBhmNgCCiSHxham1u04VzN0hSk5rD5Whrb3boA0NFVdX1Wk9ZP06J1jvcKd9gLj7co69/iMKCIhQfGKVvDh1QSfltLVmywOHns1LTtWDmHN28UqITx8+SFGbp2p277EEXFAjIlOA8Pkh5S6luSaGfC+EF6oJ6d9bM4zustesXazOIw8vPAw/cR+7z8H4T6u7sUTiIp721WdNAK7l56fqUiujkvpP61//nf2vj8o36YOfH6gCxNPd1KDU7k88O0HDvOOeFi0d5v279as5kHBflWxTm4w7Qx+9u043L5XJNBDpl5vAQXC9l5gTnwDfArZ7+Ti1ftVCvvv4i1UiAAv19dbXoEjxjPefYrROnT1I1toDoHtTSpYupKip1+vhx6BJvwM6wmhrrnDOWl50NNxwNxVCsBjSHGP9IZaTnyhMYpFOXLqqspprKIVjpKalqbm52OOhgElJZVYW64KHHRtAzIDj8oH0mLckRhOz+jIPSTBsiyjr7lkyy9Lg5XzHhBOkgzUEjmEmVYwHdApJRlXdJ8HduXFJvd4vmzc2XB7pkWt50pSYX6Eff/1+6caMSsB6gmASqp3BfgkoXgIUgxx6MwwMnwHn7h3jxvL6ce6vQxtBveAboqtCwIKdCtgDt7x/oBGh/P7tX8NiEEzurVjF7oBVdJIYEznR3ZwcolAoWWtSfBBZKRXbsm0PqB2RxBah+r0O1Bam9q01u/1G9/vprVCm92r1zjyIiQ5yz993vfAeaB8rr/Q90l4A6mzWPS4oEUHgrjdjQ1tqoQwcPatP6e0k4gzpx7CLJeEz5OenKykhBv0rjfiXqACCuvLZCS+CdYwjOvgEuXbhwXosXLlJsRLzG0aVCA6O1/5vjOvzNCRgdt3LRsNauXgbte0534dHzcmeou+1b4OmiuggIcun1H77sIP6mlkbn50yRVInn+mrPAe3avR9gFURyJ/MCnGw/XR9d+onHB7LdQ/arqbGA2KuE+HQ2bCFlTyIb38efneCgTsK19TgiVmt7D9mkWgNk+9Liu2z2oLIzo5Wfn0JG8MBbJmrJtOW62Xibg91PyZVC6TYIFTKg26XVHJoYgk2IQ97b4jjUBk85Ojru/Iw+gnkfHGZFKeJI6yCoaZJN9oXKtXJKenTr/ZTYlPUg6tHeITXXNDsUh13aMfi0TRvXc6m7Ha7M5Q5WPyjw9LmzIMEC/eRnf+6UDg2U3Du2fwWHfMI50MYtun2G4e4mHNFjlIsp6ICUhDmKi85RdVmj3nvvPZCGn1asXsSGB5Cpb6itYUjT8xbo/NELIOtWTXEpFhGQEzMTQQskl74WrV0yV4tmTNMx+Npt8GgRiRlauvl+RYLu/IPgEwnEXZ2DDoqth+oopXKw53PJj0M3DDUQ6Bz27p52yk2CNMHf+LT779vEz85kz5r0NRn/wN4joMwBJ/B5QUcFB3sUn+ytJ568l4M9RXYOg6uO1dtvfQRi9WMPYuDMwqFv+nTh7FWQYA8U1Uw45W7N4HnjOOiHj5/QYlBqDwFv1APdEuXPZaU850B6I/QUpOZwCNv16fZP4NjTSWiBCqDcXzpnvsPN79yxlwuTrLqWLl0FqXsTLIPZxKFexF+QnC8oaxgRyguxZAIxz1D02BTCTUGSXnzlCYWzzqMAgDGQnwWWtpYOB9mHgt4zSXr+XJztVBGXjl/Sr//jt1oyc5n+9Plb+njX53CH6Vq7aZMCg0Lhgnu1dzdlK8FsydL5GhzpdoJYMKW3i6DxP79+SzXlTYisoQhvoBe3H6Xm2LcJA7pgZLxPTz39mB5/6hGSLEEbBH3s0GG1UEGM8B6nixCXoe5e+e4r0H3RKisuhSb4xqkouztbnYpk46Y1iiMpWoI5f+Ks6ivrFOQJogqM1OL1a3T0/Dmdu35Z+TMKdO+mjQRxQAaiIwdWQwQyC8Y9iGN+bkpjzuYod8eoqglISxPyrDqxZw5mD3ILTHNw8+4m5gURFJKhOqjuoNUsaFpl1ATCP/7NXnjsIa1bt5RKtQf0nEAlFq2//fn/UT3i9RQ0VjDCW3h0ELhsykkuXVR8FmRjYg2Zejs0o8UQixOWzLx9PLwTYjXPbKg+KDAEeiOC5wsEZVNBOcEZAEGyGB8fcZ4zEUG0HVo0HoRuVaL31Igi+bnDfaDNjmHt3XWaSrGMO+qv9t5mrd4wT1u2bNa2z77S9asI8qyNPwhu1co1TsIsunzJoU3zZ2Yh1CPGxgQinLIXBPfrN65CFa5GyL+BRlXqUGgx0JB5WenKzEjjHGfqJFRoLRX6rLkzlIigPjTc6yDzl597kfvBswXHAs4a9PEn27mrLcSoKT3wwBa47UQA0CcO7bhi+Tpdv1zicNrGz48hej/30pNatnyhGgBWgYH+UJleJnTo2NEz+nL71w7lZ1W18dAGEFzvFv2Fpwy06Q9SsY1zUVovW7pGM3K4qDgIDAEMEvT6QVwjw1MsrBci0l2nRLISvK2pwwmKIUGTlGPT+CfcBah5CSJNVy/ItblF0fEpqq1H7AuJgWOqoYzrh1MNQcwIdjZwYJhARka3rN7KRe5GKOvvHAWdNFC6g6wRDaykHOfi5kM/3P/wepAVCBfOLAaxL5ByLyUpnVK9GCRJeUv2NnElIDCYbDusNg51acVdysBJvfzasyqYPl0tLe06efwCf/4CTooqglGIFiyahosgSiGRvhpFMAgPjwclZnFpKTt6J/X+O+9q1ZqFcOrRoKUGKJJrHPIuLV24VjUE1bKyMvkG+WvB0rkK4kCPj0MrtFVrWnKCHl67Wj6Ifx9+vEdnrt/Wgk33azaCkYvy2YtMOQWl1NM9CudGgC6pUnVlMxtrqi4UB5fJlwQ1BAfv4+8DTx7KBQjUrMJ8rVq+SDkERlvHfXv2k3T2k6jaCILAUVe/8qfH6rEn7nWQT3R0HNVDHa6bj7mo8VQloGA+q7GuSbeuwzdSaqWnJjrugrnzCqGh/KGlTiJ2RssHPtjt61FAmA9qPio9pa/g3lOi45UQQ9D/4G0u/aBmkwS9OReLZsxWiH+Q9kI/TAGNQ2OTdPLcJda9i/2JgYpCf+AceHl9iwBN/MIbQMCBcvCMEBB8qZTuRw/I4AK7uCB9vD+OHYLDGCWgCa7ZVExu/mwRIrUlyBeefln3r3lQO47s1E///u+UX5jHhXiZdfDWJRLQad7l4YceAnSMqgpXyjSSUTxulKb6dr3/1qdqJyD5+4Q7AcTXx+idQSfgDHOxouNCQc/Pa/mKJQRkNBjuyrFDRxTuH4F745yu3y3W0jVL9cCjD6ubSuvW5RsqvVms5cuWqKaK+4ID5KmtjyoIoS+Iy1sP11oNAOlt6yP4SxkzZ6q0rlo3K4o1vXCavvf97zjB+c0/veu4h9KoBCJA06WIe1NWKbkQ4EDQbi64rZ5VoN+uo8VztxNI40ni5EoEvDBoNwNQuQhieWgaiMms/RC0y+H9VFO97VrFWRxmfUOCIxHC7+qD977mXps+i7gIzRaXEuNw/vZ3O7lPRgFFIv77Q3cFgZ4nCaj+rJXx9P4AL1/ixtiY0Rs+fKYBg1DHVDAxCaU1QoBmDyehBEdwcERwBoO5q1P8wBjo1pHBHgUS5M2VlYjQfuXCbX303n6HbhnkGX1DPHrptYecwH5k/1k1Qw+aK8WStiWCbgCHh0qCg+jQG8mZsQjFAaxHJHvXr+amOijdfO3auZe73w1VEWnEEf9fDmcqnbgUojNw82NUBLMXzAIUhXEWBgAyPXr4/odxuAygU/hq/9dHdPAQ9B5nxRdK4gUqdD8qzzfffFO52blURjk4hIq/db3AR42ODZKk1+o+gNUw7z1AxR0WCmdIgD5/7oq2fbmbytkSVpDDQxtwc71z/i899Q01BMAJbGZZ8HuRjhUuwOweXJkhKAXLtoOUfIPA+trqDlVU1VLChJGNuuDWBlHlKb3G28nCS5SMcNDY2IhDYj5BBXEIASk+OUNVoMO0tDx4uQ7HimTIyEp2FxthYovZytCMWLwOAkyPBrDHVVU2Oly0lcShUBzdfa1aunK21tyzCFQzyCXn4ngHKzcpg8OKcQc0NgYHfeXqeaWgCHvMDogId7e6zrEp3UVYysvPRGV/gA3tdTVGIboAACAASURBVLhef0Sa7V9sU0lxlR5+ZJFmzUuDZMVCRzmXkgJ3Xj2oEL9oJUQko9peQaBbiu2pRmcvnoN3bNQgHHlidKriI+JUVVWFFSoMW06OesbghAG+lTcvK5ry/fuIsCG+QSouq9UOyqLY6bOUOi2XtYlxsn9gAK4AgnT13WYnidVUtEChtBHkUbmhLEwAGjfFnvLRglgY1EQkB2nOnOnwXstAk2mgtDadP3NZe3btgi4pAbkieuTEaOuTDyibvQ0Pi9LhQ2f0KaJGDgFuHP4vmYx/C364rKQG7pVdxw44H+okMSmWwNCvssoarEjDyirIQATk9iPQuRH1vBGTfL2wWPHP6KgI7dqzC3GllYSxWCNwpTMySWwE3TOnz/J3ArTxwUd0BFfNMSgPLzc0Agh1eHAIVEjJTkAZIWA7B5JgAAxAMJzQslVztOXB1Vz6CQ53v7MGk5Ty9SSU5IQMZUOVtbAXcdjPepu7WI8YrVu8TvvPHNZf/vxnmoHg+ejWJwnsI9q3e69G+of15z/6M505d1oV1ZwF7FC5+TO4HFf15We7EXVAnN7hnCUqSvbE+G8353MIwXjW3On63g9ehp5L45IPgjYR7k6eoYLId8rp6vZaPfTkI1q4ZDEBH+fGxes4kBqcigRyBlBzBcFvvvLS4ETh78cBDoag29FmLIH54744ev6U6rvqtGHzGj351ONORfZ3f/uPaiUprViz2jnTRw8fUSdiaQBI31D+OCjVzZqNcTYMYJl9y5CpBT+zmBk9Yo6KZPjVTJ7dgnQsKHUEdOkDjXAbY8D508e1EQQfEhSins5+nCk7CNI1BBFQHFZD6mclZyQqHZ3KKjkDZ4MDo+hJgBnOYCgVwchoL9WIqX1jBHFfR/Qb4dz4k6RD4XqN3jA3zvgEvDRAbwTacpKKaWSsxzmDngkXYCgId5NYP/jdUH+qaKyekSm6ea1GO79Ez4JOG6Jan1aYBk24VNU4o9obB3TiyFmcUUFw9uO8E1w2XHAf7h0/niMeMJUHig5D3I6K5kJyf3p6O0HpYXr/vS85o/4OxVR5t8KxKBZiJEiEq75w6ZxTPRXON3uqyxF/oyOjoF8KufNDVPa9+vSjbcQy46IR8KnCn3/2GUfENivvrBmFqq/HldXS7VCO5jpxAAz39VHcQ9HoSR2dLYokIRnQvXTxBprZXgTDbtaMygGt5VuK48rfeoZBsKFwSXHxsZQ3QQoLDuEAgCAmCb4cxiE4lBFI/cbGbjJ4DaU7VhlU9wheqLWhCdRbB4QfAkFPx7uYCf1RqcTkNErxRKx6nWQg/I39Hi5aiMJDE3To0CEO1bhjAzLV10STPhTdIYS2HlBcK5etpa6H0qHdCdC+ZHETEyY8Q5D+sbrvoXUo8xzKwW5FgvjTEFR6yWqGClauXMSLN+OaqASJufhksjbCRDUCTglBy0qVe7fcj3A3zeG7w8Nidafklj587y3NXzgdzmkGp3Jc9SjwYWG4MDqm1NnYj88VJwsoZf6iOY5lbsfe/bpLQI4hMC9ftExjiJuGeJIokXw4qEOsHbq6blIqbVy4ROsLF2oI/n2EbFl0p0wjrJ1PRIhDC5irw1BbCAfQ/LdlrHFDXTuBs9xBKhMEJUNHJqSZ82QMBOgPUo+GnjC0O48ybP26ZZS2oHZooktwmR+8/zZUVB2C6TyHvsnEBuZPZv76q0Pau38fGkOeE+gjIqJ09dJ1x9IYiM3OC67s5ZeeQ3Xu0SWcAz7GH4LAXFjr3DhvLKl2I3C0cUBzM/NBDCYGeen6rRuo0Fe1nAAVyHNGYOmbPXOWqknmp86e132PbuUcJOsf/uHfEEVGFMRZsBJ9mCTry4UaoeQ1bcOfA27CnKnuSWkReuGlRznM8HJQbeaTH0To7OOCTEJDZJME2kFDUwSCFCoC/jVC8SZd4lle+8Gfa9b8+XrqmecQeE/q7IkTevyRR51neg/Ouh1r3IIlS5QBkvrwg09051Yl1BD8+JBAYWGcx36jAUlKhk57tQHk88p3ngUdAkl5kjYqw1tXrqsPG+HevXsVRhn9yg+/g7YSpqJz2OruVJKoDJEGOn7kS5fP6L7N61TAM8fiZsiIStZI7yhCHOIpiLqK5Lr3+CEFRvtp67OPgLwX84yd+ptf/DN3D2/tnLkI2vlwm1AnJPhg7yjHh+5hXwwt2vmwBGa/zRftS6VllsckAnMA1ZTDS6fEo5+kE7gLnODoDarrRTS7DD2TmZqi6dNmkgBO6v13PwMkoYFg2wuPxhECfRGEbS8eusYqtYamRsfLHBUVDX0S6ZgHTKfyMfRMpeVFVWi+axO5fLi7Rq2Fh8Y5Z7zfxHTQ5wgOlhEQthv7ZhyuExfVZSjUlTcVUQPVTS4eaHNc3LlVQ0VpgY69x5jgy368+OrjJJ4ReiLOk5xTdep4EfcUTcMr2EHoRBpcZy6NcI4S02OpIjMANJxT+iYy6ZEYZ5MrWMeD+84picS4ceN93Iv9INoBLaHiMUG+CJCXnZdGvEnivaE4QO7T8qdx3xOcoHvhbBHV6h7H8mjrvGnDeqqxWDzQM0is7YCrVmgLUDjoeYxgO0qZZH/OFwC09clHtWjJPITuWwT2CAeg2F3fDQddReXsBegx97+fL1a87SW/9PT2dYKCAhwrVwilhl1U8zNaRh4YxKHAAWlpGYC7QY0enMRyE0npJz7AB4FsAB76GryynxYSoJMS4rEbXeOzsPsQoIfh58JADBMTbFRwNKVOuK7iOmhqqkIdjqFEYkE5KP2gqUF8kd1cPhPMjDpoAHX3wEVPwXdy51nYAUXFBWjzllVKz03QYHer0uEXUynd7aD39XQ5FigXPHAx/F1VbQNB3V9LV21QHYfKlPCS0ptas36dvv/cn+n01QuOidy4rm/27SHpDNOYE4nXN0x3KTdHQVTzZq1W0fGLigXhZqaCftIT1Ye6/N7nX+rO3SpEtZlas3y5is6fcSqBWMz2IwRQwIIT0E/tPalVs6br9ceeUyvIrw/y7haf3Q3qcVMVGA8cH5foGNb98UzbIbbgXF3VhMhJadzWwzOa+GNcFco3jhlDSG4uhVUM9vct0S1eWgjntcAJdgOUriW3bxCk39IM0PwyaBAr/8JCoxyu+urVKxwm3hPk44sF7trlW6w3HkzK0amJUf3sr/8CJOatN9/5o2PCd1EByC4fFz0qMhiuvN7RB1auWE+Wx5mBmNPNzzz0zT7ElmyCJYme95uGEGrP8yUijvmSFy9brd+/+Z5OHj2nKHz2U4ijvfw949pG0RlgxjjEdjj5L/CZweE+0Byb8LLiUfXhLEJzjOGFNu1jcGASMStNve1tlJzt+N/rSVZheuH5l6hwmvXjX/wvrSJYp6dn6Og33yiMUvyJRx52rH1vv/OBmmkyWolFL4wAs53SsqGuxXFv8PpcdAIIe2drMDo5QDDwRWh9wqmeLBmZEG7WwjPHz+BvrlXp3XItxbe9actG3mMMXeOgmhB6o6lYjItMhR64efuSFsydqaWz58jH+Fu/CMCcN86PVrz84zoFv3n+5kXNXTYTkDAfZBVEVRWqN3//ISX7kDJys5WJwGj0ygEsZJ4hP54VSgMrmFPO88upsv6vq8MLR4Sta3JyMroKPmAsb+YCysA6O4MAHYklzRHoCJJlt0scD30yjWT79hzU55/tBLxAD8Bbr16/QRVYBUewhQZBHVpMME7VUGEgwmYkTgRzbZgjxj+QShC/sd0/a1Rxc2a/1T1COXvRDrVhAdru87CjKRBU/Sc4w1HsTyRVlTcIspKqvF1ZaQmOn/+9d7ZDwVE9jSPmUmGFowH97//4Gyrzy9gAT2kOfQWXiorhqIvQU6JYfxA66zLJM01xhmKSohwrrSWOsKhg4lM0z+RL1XRaZ07e0DJExGn5s6jsTlMR10F/FhC3IqmwbsNfZzsxKoJqNYJqISkhhVwVhCOoWds+34l9shix2N+hWn75L/+Iy6TMcRo99eSzOn2qiID7NVQYe8S97cHxZfvjT4nwxBOPchfm09BWTgKnagUUV1c16Msvv6Z6BuwiFA4RN01TcO0s/aXHmhLiyfJRcEG+HE4fg+Qo6454ByLrBdVeLLqt4ycuEoiT8TZnsOmgHQ5qOwi6o70J9B2gAugDW6SWljYCKlYYEGp0fLzCER686aALAa1aaWy+5UsXsaGEB9KJQwbhMA2yYQM0PHR19qJ4dxKcLUC30t0zhUBEcDD6Yoqs7j/p0ByLl88BgbQrlIuUGM5nkDXPnTsDykjXY48/6ATkM+eLSDSBlGYFamzt0G0aTDqxCjXD0f7dz//JIeO/3rtHi3F9dIOYm1srUHyhTAhqt7BG9eFYWVy4WsVFd+RHJly2CHQY4u8Y2P9AM0QlG7pgzizl52WwWVehFKIRJBFgCKImeFVXVKqdjJgHB//cfU8qGAfDIMj67M0rol5yLqYLIS0jFa94UrJjO7PyepRNrUUkLKF8Ki+vc1C0PatdijH2Ywoh1n5ZEImPTyCABMEP+oGilyLu5XOYUFKBk+fOHgeFNZnG5GT6TJo4PvjgIxLdCKp5BAiKyw1yuVJ0E3vZGHoDDSUD3VjJXoYHzdfeg3vp0uzDEogXGlugWRSTqbIG8E6fOVGkObMXKCY+iToBbhohaufO7Q5inIYH2Zvgm5GSjP0yWx9//oXCYxJAPq/rFH/vN7/6H/jpMHg8HwepWuIxZMY1h6ckGZCNMWI5jUgrV8/X5gdWguT84AA7HJeCrUcLCD4E8SmCsvwWZfqNq0UOzfPcC89j6eyAE/8M185rNPVU6siBQ3oSb/z9G0x4K9X/+dVvEa2ptvBrT/Kzj8JND+EcCvQNptSmMiPIGgoNwH/eBa2Wk5+m7//Za9AEMdwPAjSgwkrifXSrXUME8uPSPf7MgyC1XJVxSXd8uYtGnBCnaaatpZU18aa6Ed2r+crC2jiCIBzrH+NUEgMEshrO5ldHjqp9sFNP4LgJifChKq3nz8/XQTjW6ppGzmWig2CjqJqOHj6qrkYsahPUaAhiHvbRHFFOo5fRG/zTmiDM+GxCryE764o1p0VaRjL6TAaBKJd1R5RlPXtwT/QDjMZAqF98uoNzc5n7L+5SjtZsWAPNVc4ZAHEApDo62zh3/D0SaWgogZeKYQq9htZQfPc0SPHb7HbGP9szROF4MOARGBBGLCG5oicZZWm00wQINxzR2bzZKRgT+rp7qHYOcR/iuFNpDko/efwK3vVSxFEcIgTDBx/cABW5HrTbgIXzBoBgOijVpb/5+S/Rz0zT4o7xMyjGlDM9C/2snyAbxR3xozM6TGmp8Q7iP/bNAdXSIDKXpqpUGoLa6Wm4QJehnfUkXBYdPQ1QYJnEuhRHdM3OoNmHRGN+/NNQdZaE+4gDSAoIuqsQ4h+Gotiuciqnn/z457gyDtEheNepSuoAZm2tnY6bwyx4q1Yv130PbKCa76IShCpy6OIhffzxdmjUMtY2xLHEmk/a9cWtv/cYkjKTdyjdLeN8wDjlpgULW8QeOpyaQLR7dp+gdC6h06wAMW0e3E4IJngcAMD52pq7UAz1CGhLNQ0vp0H8tvZ+NTS2IKilKoUA5OMbSvagDRXENkUAO190zLEuJSJK+YFuRghWlpnb27ooD9rVXNulehD0IPaoSegV2xxodrjnEXzVCVq3cRncMP5JgtQ4/HJqUqrT+RiKiLVy7TLK+xYyfz1oPxnvtLU8e3PQqni2ZscQvmblRtD2g/rXf/1XNsBX2amxlNFd2PcSlTUjSxdu3mAtfDU9k0aBpj4Nww3NhrM0tNrQ1aE/fPSFKurrtWThHAUTvPq5XKZcWyIIApH39nbTyNKlNgJ0wKS/Hlh9rxIJpu19jSqjFdwPJwb3QTcv3lEinuEVK1bAy8NDE6Csw6mRIHMLBG08fCucvCFrL5wX1mlppaObEs6SmrkfwqNDQTK+oCPsdzSy5OZmcrhNfDTnRxue0D0IKa2aP3+B9u095GT8qKggftPZNeKF2HVaE8OgH1CUDzTGE1sf0qw5+WruaNHRk6egVij7WWwvLmg2JbNx6Xt3HHBKsQUrV1BRjNDAglh2/jxWxDbHJuUmUMTiWDBL5XE+owc3yo/+8qcIUVP6t3/6FdVEG0AAvpTqzFwc9stKPTt3RuVYgBylFM3NT9IWROH0HFqSOdAWoKFbnfNlIwBSEhN0/OABONPLysCVsZwurgkaOUqpQFasxCNLpUNe0V+8/rry4d2PHzulf/+P3yDC+NDwNJfuwGGnacNEH29DLNB3du5tjbwp7a17cOXahfrOay9SIuMiIlD58Hx1IOgvvtihi5duOR2p921Z7djZrl+/TlD9BpErAmSYQCdlG3EQPzNt8ovnzVSwG9cFwTAxPJVEA1VC6XyZau/gybMKplv08Wc2I6Ij2t64qDkzAQ6dk9AjN9EqErG0sddQDa14hUtv4VEetgBNBWq99yYVGm/u8PTW7WtMDNQEvG4svugI7rc1j8SjLZgfeA5NVRHwx0Yd2miGfmydpbQcv02F0w0VZz0AufDVySS9QToMI+mcHEAoa6Hhxn5ZgDabmKF06xY0yjIYP7QltfGJb7uEDQHGQD/6kfj8oLSG6bMwZGhNbtZ2btaz2Dg4f543KzVPxddu6PPP34eWW6QFNBFZS/blS+VQnr1OxTR/3hw9+9QDam4swxIXy78HFFGtLVu6Vn/901/SQ1DHc0WjnQzhpY+ACmW8A0DQhN4k6B2riGYCYHqwnJ7FI2/+tgWFc7hbiK3EpfNFV9XW3enY6syEMGcBDg44bEtEacnZiJaB2Fp79M7bn0BxdbB/vQCkQD2wZT3e+BwdOXJMxTdKtXTJGl3mXhtPX0DDza2bdzi2dMuyJ+ZDN33nldeehroLcWx/4eh+k1RTH364Dc3mCojaKDb0BNbYtbvs7z3Wow5bgT3q2+61QRCzP8qkBUszUdfUYqP6ZB9orsHhltfdswJllDbg5GgQVQKCVLGuXDyOcXyWw8deusiLcoFa+fsx/Ps58xaDwMLYVvyS+CHNplRRcZPuQkptfrbZeIxS6esbADl00pbbSYDuJEC3UcIOk7gx5XN5DcHZTAQ/ypWVaxZrNsJVLuWHCw7ydgkoFz5uxqwsOofwuGIzq6V8HIWrvHazDD5pmhOkz2G3q8UWM8qskZdeft0JHoe/+VqLKaMTkgNB59A0Ock6cZFsSh99QfoigizGfN4nwuET4X0RNf7j7bdVypyHfDqPzDLohXjWQ7k+xbMGh4bRxFCtEDi8OrjdAcTIrQ8+zUEY0e27vDMJpod1joxK1PXz5Wx2F92MS2knn0VwD4E7Rzhlg+rh4MvKa1WO17YbqsdEOWuoMa7VgrQJq+Z/teaAdGaH+OLEySE424yJaGxDVmr6wbsZ13Wa5gdzQNTWILDx/OYpj4FDbMdWeRFhMTmB9l50gDH41qeefoRExf8eH3LsRr39eI+pdkJJpGlc9mg42qNfHUP4bdICxCs33LcXyb0ZUcsClCnhoaDKIMREswPWwiWWVlTo1e98D2GvQO/98SPt33WQqigY1OPv+OtNyDI6xKo2NBMHPZjrxjrY1mxYrAXLpzt7P8xchwloiiFQ9ACBLpzOxTu3burUsSNckjzWNMpxZwRRUt+4dYsmmtN6/MFHtWDabFqHI0G9h+ik/IIF9IfjZuYGukUzgMLW1oQqF0HNUKhZQMewn4nA8xwtuvfetwHEhw2TZg/ziNdWV+uPb72HrlFHQnsMfywXn2rFKIDbWE9PUG2ao2AEKBqGvrN5wxJtuWelwkioo7hzBnEpGQA4DRA4ffmaSvCbFy6cpS2PrgKpTdD5eF2jnIGwwCSngSHOgAxIXMyeycnM0YnDFxzBXi4AD/fq2wBtw1n4JwnKqcaoDhyagTVKJ1H6wX+GwsXGxIbTNJHD/B3oq//b/u1NsrSO0t/8x+8cftiqtWmMM4ik3DetwiiTeqxhjq/Z2pRZJ/NBO80UJG4vTAYmDpoVdoxzY5y4P11NkeEJjrfXm/e2AD0CxWfB23HI8DzhOLlCoSnD0F/2fb1XR2nwWLo4HzAxV4cOc8aqOkiIwc44ge+RJGOhYtuaKjUNV8uHH71Hd3CB1q+/X7/5z/cIjnU8G2caJL7unlVoENP02Y6PqNz9qYKynDUqyM8mcPaq6OwpKKgQLZ23AAdTCeJ0CM6sbjV1tDvUiLmIFi+fS1WMboZelEBDkYnb5+ic/vSTHVSfJHP48gULUqkS4+lKncWenyIhD/HvQqhyrjkUsNFA1uIeG5PEfW50KsRxEvYLNI/NnpNHnGxyfOImgO4A9Bw8cNKJk0O4XKxHwHW689898ZHWLEFLNagFWsrp7vPAE5mLwMjUcvyhX3x+2BEJrS13/b0rlZkTzsa7VQiqnAD319bcdhBWPgjaOCxr8hijlIlPTNYauMBAZmVMgk5CQxmYgoI8NNSm42ewqAQGYOOKIQO7EPkGnQDdDIJuquukbfvbAO2F63MSpGWliV0cvCW4LQq0cdVSjbU0aCaUSy9ldyvWt9T0CIS8WXiZ/XTg8GF44iaI/nwC4BpV1tTq5s2bukMZYpa2+XOXOX7gd97+nTLTwjSzMFEr1s8EQWfrLH32nqlQZScsUEcVrcDRKeiiY/CNNzUHrvd3n3yiutYmVH/mEGCSj8BWZ4Ok7NK5UeWNShmg+giAs2qEX7LWUvOkltVcU3YB/f4c9LiYDDWVY3U6eILnTtJy5mzkUnqOEqCtEd5avq9S8lg3XjNVjO2FmzZZayixkTNOVxm13CSCbRiVg/F/UZHh+F3nafHi+RyuYAJap9NNVn6nFE5sL7RJuZJopY0CdZsgXFPZpItnr2AVXEYy7sULfwf/8dO4NlKoPPoc/7hxwpG0wQay/ml4fJOj4lV/p17nLlxh6E+wMjgDLgQQ5CmdYkhVJJRTBtZCD8jKutqG4Rov0V68CTFm44b7dfroWf3Pf/4Bcc/NhYpwfNhT+M69sVJagLYkZIKmBQUbpDN3yTRtvG8l1VYUazxMmQxCQyDrY8/tzNo8hz3bd5KYNkAx9Ss7P8dJdH988y2nS2/pvKW6fAJ/cUYBYmitLmKBs0E4Rs90UKaagGNDlCYJ0BbjjBIy5d680hGRgfrxz34Ej5kFeOkn2NKkw3NeuXRZ/8Pnj9Ex+8orLygvIwZXx2Gn0cfQ0j//86+hA+O5mFG0NDPDY+Uc3bt+OegZiyk2w/FBHzW192obXXKnmVvT0tOPO2kVs0XyoZ+C1FZ3F13kMGLZPJ06fUHh8eEME6JDVb2MMnhMX23/hrbji5ySCKd92ukm5OF5dCdAG+9pLcbmszNwk4HHN5gGG/Pdh4b7wWen0DhTCDUWTRNTr8ICojAAVOi/f/V7tI9KUJ2/06kXwsC0AATpPubV1NBE4+bzgtFOXHy+eartl7V2+xpwopL0woo5Ttnu4tYG4XcPDoKHBz1bx6hVJt/2O9j+keywmEUAZsJInDZ751PuVC/8c8G0bOXl5ej8hatU770AG2nG9Dy98uJTunyObt9o6COS629/9xttuHcd9ypcH7y7h/hB8MMJ5aHk+87rL6gRZ83u/TuhKRKUlZPpWHUTcJmFkWQvQodGw80nkdA70XnGuLfd8OPVjA3oYYZNZk6CChj5kACajsAllBSbCcAZ1hcA1TJGUFjTUxrncf78RO6XnLU8jWOJCAdVBG14qYyGMyyl4QF6cuvTzsCv3bu/Yj1CQfgdNEstJOmvcxrQxqiK42JS6WS+pO3bDgBYACHEStPHXMVTv/VYYwN43xmkYna1cSiBLhBjfx/zB4D1p05dY+bABRYYiE4GXL52PvA/3RkolArHHGRC3xS+PpCWTdoyf+EYCxWBOJhMV9m6ezbBfyEK8UOtJJoi8/ig3hYh0tU1NUOXoDRzCGwDW/EnN4OgTbSqxWrWj93OeEHrJLO2Z0Oqk3CTRt5vWLVE8zNT8aL68oIxTvtvZ08tSDTH4Y9ul9/VLTzFgSHRvB1zKchmGRkZ9PPvwpva7mTEjfc+TLv6EdpOq1nkVE2bmwgCK9B1rHnDQ/7QE0ma7HQrnwWMwBd85uIxxWbE6yI2rWaGTEWTcJrNdE5w9IVj7uR542ITQZv+DFW6S7IbRFCrwj4UAm2Ac2SkBY4RKgH7UURQghrv9JGV4cqx/0yHVli1YTVeaoQyQ8gky8qqFgdFV1c0YkuDtsCRMglydiI4KMeoIRs+5UHEiYmPYh2iyMh+VC3TtGLVfNYVky3ip/2qwxZ4gW6s8vIKpzMzOTnVmfh3/NApuiXzHCF2cKiD+SvPKphGoOoG5kigdptIEki5H8LvaZS8SaHMYKAj8gzt9QcvXlTe/DmgOzyo2I0uIsQOYrMrQCz0cBlj43gekPcZhtIYB/48XmXz/v7h129Q0t7lXCQ64vAEHneHd6bctsNps0iM6hge6cOJEIW3fIaTNJw2ejiOcfjXIVDVCEjMKoGTR07AvzPnBT7eHCeVBLiTuDe2bNoCH+6nz976UpGBcQRzP6cL1gvRzAck2IKo43A41nhj9AP0nvG11thj7o3Zcwpoz30RBwpIlSQSAOk4yUS3ndt3affeA5pF2/6WLfcpBOVv+yfvOzpFFsLqRzRQeGMzjQgNoQuuWVu3rNH65fNVU1LKZU8CpPjryOmL2kPDSjHoeYpA/ziVS2J6IPeJBhRQ1gnmOXhNhdMVS2CkOspjoJGX37BefPEFgvcJffT+XpIZARrngtEEFqC9SFgWoO1yGxXkQsS14B2JWyAJFG5imT9tzwlJ+KJB0bNmTycRUWnhqzZgtgcf/SeffKYEOlxzrNmF6swSpYnAHYixhuqMygvk/JqP3qoNEyDNA21VmbXFG3o2BB7A+1uANg7a0ugATqcxQI4F6Amq6NgoOvw4NyEEcgMK77/7nrPf2dj5MhhadOsWQa6ecj7XzgAAIABJREFUEROIha+98jwdfAG06v+BareQ5q81/PsbjBigL+NOBSDnJlU/1AC2WhvrYBX2gaN7GDJ1h4qaQUcE6ABARDxgMAr3VAk6ULy1pxPU4qOTOAfMAuJu3aCXoZZRB4uo2HKmJSMiUzUzjCs2IgX95Iq+2nnUmeJp9MWy5YXQltCu6oJXXgorwMCzslbuYBb2wAxGZnwExZetZ55+DpahVrt27WEtGBhGf8l0+jmeoCPal7Nms1wS47OolOv04fs7QNqtAGH+HNY8113PGx5DOP6UlGZ1A9zC7WGpYyyhTZCKxEb2wQc74O5ukpmCQFXmQ8zFl1lAfBhTBIgig8EwE/gZqyrLnEtjwlcD5vEeStB5WMyWwwWGMg50nNrVNtQHJAZ4Qykt1enzF2hHpiTGr2kT8traOvBBMoKzto2gRIdgJ4Ibbgo3djorgS3z2uUJoNxbPBdDP95TNwbwCegDQ9BdNAR4MXRn2drF6sfCdZvDbRm2+PZdypCFTqA6cfwcizJAMB1BMV/jLFhV6QWGQuUgELg1F6qmEivNwAAG/CE6rzpd6qZpJodEMoHIN0AwCUgKUzlccgzVh3UmTSC8uSnjPHRaFjKwx9cOdXuHzp244HRdhmBnS8lkLoTPIIIqqAL+No6JWH5jOEYYvHKt+CrBGxTFxLoUWk79EQ4mQCmd2AerOLwloBpra7WZFNCGBDIrX83ShEfaHDdUMSZmmKvDZhuk09a6cvU8hsUQlGxyHmDKhxvUyzsfO3qc0rGG7B6pm1dLWeda6BujnuyyeenZFx5zugbLqhk7CoINInlOse4ZOHQW0eQzhZ84MSwOTr9Wb362TYk5uQR0kDXjSsurqqlQ7jB8KIeAj3cUMTQG1H2WLjlzfHz/u3+OxzVKn7z7CR2AuykBaZu1Nm78rRNoEzYAyEQvG0FrbRf+AQQf2sxDI/1AQkkMp5kL7YEHmIBmXt8Buh7DCYI2pcz40Q2sHyFC+w5+5bT+vvbiqwrDOXTpxFXGARxH5xgl2Iyyzxk0MPUigvY4flMDAIEEbEsWNhPC6JUJ5js8/Ph9evjRzSDqSc6RTZJjXzs79fs3/oQz444efe45BkzN0hDWzs/ef0cpJKR82qU78MfX4gyxIBYNGt360BrNzE1VFc8ZhrOhu21MBziHp2+Vq74DwROXwKugPheXvaHuFiM/g5wW/FpQWBclez8+4xnz80gqY3ryySdUdOam3nzjc4IFIt2k+aEtQFNTQT18a7kzitX+P2gbAzbQMtPgX6012w3IiYaqiyNIr6AK9UF7mIQPDyOY3ikp03/96tcOfRGKV9jOVC+t9q0d0IUgBruDhqBN2DLKwLpBg5k5Y80p3gRn4+3tlzNKE2rDmpIsQFv1Zza2UdD1CJy2tYUnIjh7U23E0ezkTRPL2396W0UXLwGiEpXDaN5bxXeYDtiON7lQf/Gj72KprGbi4Ntav3K5onEBNTVhUICuuHL9DuvUCXjDPzw4gV7wqjMud++hHZoiRvmybzk0rlmTVwHTGl0kiZb6avYqDpsho1bTchhD0K/MvFkqLi/V/mP7VLggR7nT0pyRy8nQusG+cfrjHz5CFC5z3sXGmm7evARQeRtjhJcW0p16g+cogQdPS57Be6fRRXtAGwGn06cXOqNJb90odkDoIH0jCYmReuLxLQjLOc4gtXi6rVvgt//01ocE+gbH9TKIbuOq9LyJBdujAVou+1Cyx4d8gPyIBLROx2Cn66dDZxczK27eoiljlMYPfkBkXJjWbVjkzIj1BeWkQnqnMimquaFa5cU3FUvQCmBWQ0Q4disuYyrDknyxDE3YeEnM/y7oDGsHteErh6Ehws3GwkW2zbfOwyY8hG1N3ZTlNerrsFnFHDzcBsbVGEowq1kQgkk8CvA//uRlJVDeRzBLxDq4qmi/7B4GyaOEB4QTMK3hDXokAotfU10jwmW9c3E6u3GHEAT8cK4kJsfDX11m/gEX6YnZKsTFUcVi9Q+FqHcghsrCT3txbYxhlXlsyxaeFdN9yJg6KYHDCIhFl64wxhKbGi4IuyTWUBAdZmVRsvbtOqwjDImawg6VwejHNPiqEAbJ+IEAs2i2cCH+GQfcjKBotr0MxoIuXr5MoaxHCHSFJa1WuLHLzIuuZUb2BKKezUFwQSHZrzFsYOaJtmYiE1+sHLPJdWGsT2x8CHM0FtHmyywFvNmGWixID9EVWlx8W7cJDlev3GEgTR08YDBcH6MjCVKPo0gbZXPk9F7i5JCDIgKwOKXGJWhu/nQGpY3h872BIyBb2/YeVzEc+fRZdFyBNMZAbxcuFnGxgx1XRSDPZtbLqzT5tDa16MUXXqbLKg8EUwJv+CbrNqoo3D3m7LFAaQ4BEwgt+Zh4aAHavPLWcWlcqDVGpNDskYt/2cSWSd7fLmMUFtHzJIGlS5cyw6JF23GO/Oi17zHnt8CZOdxC00BNNVTdzoPQGlABPpFMGiT54zYYJ/m46Wg0YdUAhLWS9xNMLJE+99JWEt0C3qvPCUCWAG0a2rsIRaavPPr0Q98ismslOnrga/3sx9937J7HsRKaG8dmWJuw98orD1Ol4O3FF+6NIGRIrIZKsZjGrErK6o3r1+s+3AAjfQ1QN3jwcVyYMH4Oh81tnCHezHGIS6HcZl8efuQxKtxh/cs//jdryqzloBjHM212LWteMfRsjgxHaMX148d8aC/uXHBEsMM99wx1IVBhbcN2Nh3qYDpt/c7aExCsO/Eq/u6rV68TYAMc7rgB2+KATZ7jz/jwWSEMNvJHcLPxD14ksiDunnmt7U5bI4glCHsOcz2EBgMYACNWPTtdwwQnO4cuaLm0NM4HccHogkXzFzlVyZ/efBvHhM3DSHb6CqxC/MH3XuOMYAe9QhUPPZAELdPR1Eaz2RB31EfXoQBt1rn1QcykI/PRhx5wZnjcpDkoEOGWtkslMzQpinc2HSUeN4cbirGzuYnRCvXoURN66JHnsXVG6mMGL9W1VWr6vFTONI173MOkxEziWove+N0HzhhmmxlSOCtHD96/BL1tp9avnecg/iMnzvDMtax1FEG2gyaxOczm2OhwzyasmOvjFLEgEBTd0tjOmNTHsTEuUn1zNecEIEJS/eLzXTrHfKMwfo51W7oqJ//k8XAZWpmjOk7A6mwZVw+Wk1BEwg5M7F24IYIJbkdOXIMyqNMgNjAqDmw6qTRZJDrlTgjiQCpDfKLYuLJiEzdQ37mEpt4GwD3H4h+copvMzNfmqZ3CM2lD9q3F/Nw5zOKIVlnwyObmsMNg4/dqgPtW1vcippidSJMcAKgYD4fORAlvbHfBWO5ee+oerV06U4kcNg+Xu5FDf/0OpD/toOkMVOqFOxug2zE6KI5AT/a2Vk9olPqmAY3wWXebagksMXQM1sE/tulvfraFZoYsNbSMqL2HoeKeZBBwlw5s264+/l56VJKefW6rfCJpQqm4wZAbbHd0VnkYRGTuN/PqplFKBgdQETDk5QZc1C3U8VGCTCqDfTLzk5121nHa2YdxZ8zMYawi6O0uXWW1TdA7lNw5oNTpeGb9aNowusMU9ZKSSrgvOiIRIcbxetrAcwsmLh92FQLHOuwmEc8sANvUsmj8yqEMuMllPsp8/OlZCJ/mgvkWSfvAO9IIRFfnjm17HVtVMLRIZARUEMnMutgSkiN04vxBuLkOLiR2H5JrckwcvP86TaHAF187rVkzC3Xjdove/2yX82UEIYgpfnBst+C7u3q6EVAW8Bw2JMcHuqcUdFaCB3QrQ5WWoF53wOft1MnDVxlvSRK0xgUaV6yb1IKzVQWG0CZA9WZjM8+3WRcnMEv7E0CtVT0ai2YKvGxYVCDTxiIdmsyS/OeffqEw0NvmdRuUZI08ILCTJ444VsX9h8/rG6xbvgHJBGFjzfHlYhOzlmhzH9jPtIYCQy/ZnMnXf/QSHXjQXLTNm73OAtl7oP+v9x7TRgbwL1wyw7GvXWTa4QX497/+yXfQS4b0zf4TUEotVDL5DqX3zPNbeNYY1VF1jEAlHD9wBqI7TBf48ojqujr9EAFsDRRIVelFaMJxaLJoEnMHdwZ66OJ53a2neWNWtjMysxAvdTeV5bt/+hxQhNjmE+JYy4xWMP3DZksYl24odgC6ydbPOjYD8dymM9vYxhF4uIPRoH0b3DNv/myHbrBmDF/ORh39A+dotrGpkpZkqpl3PIjAZ0nXOhNDoJGsU3CY9zS3SzBgIBAqxJLc/xegva3LFDdCSBAT2xAg//8B2qgic5TYF2SEEVtKoH3m04hTUV7poPdwBvsHY5+swF+eCnj6yY//nIFcmBRu33KmxdlAo2AE+C+3H8R5wRcyAN6sVaCboP3y95+nPTxaf/ztb6EdA6G7ADSIfvFZKYAe3E5MXSxAYOyl2/kIVrlgaM9nn3mJJJqiz77cqQtXiqCZojVzEU0quKIioQyDAmL09Y7T8NbMRWFtg1jPDQDUni7mEA1X6C9//LLT0PX5F3uYNYRdt4UKJTaFSXtbnAqitLSCqimQcalnianMkkFfGaCTdOGShXxJw73oJozLACTY2d23F23h8FkYDSpa4p7r7uR7nj56wnuY8zDJJbxzsw70PKz8lBynSzCFBaqua1ZVQw9WqXHQ9EG4JhcjJVfB29QA0QvgdkFeKLIFOAgmUK37UOVnF86DwyUkk0n9AvlhNmicB7Bve+ig1fLa9Uu03J5yZkkbP5QP3xUBYd8GEujkmw7KUMLr8UF3wQ25KSlsgI1xa1b92otYCSrQ031r5+iph+9RFo6SEYJxGd+icLf6rmLoQovjWyVGCdoehLUbF0oYhoLKD5qpqK5gcNJctVG6nb121Wls8OXyNjPc6a9+8hBWnEzscsNq6UaQdKdycED6O3aqDdonFEX5qWe2qmW4Tg14JWMQwcbgTU286+2DFqGRwCaHxYMmO3Bn1JQ2U7ZdUVN3mwpm56Mmc1Dg7IasWxLkmRyZBE0Cqg5FLKO8Pk/3Xh1uiHWbN4KmcxzniRtbWwOCbXFJBTM6WpwvPvCmxLeg5s8BHKFxxi6j45OmDLXBUlGg/ABGThrfuGgxvvGlc+CS6bSCirE5CRakTXy5dukO9p5PSIiVoMM4uPJgpxXVuMqrJUwjnOzmMpnjIxaqIEhZ2Bmto3eor4mphXNAaEH6t/98g0l3o46lMjQqRk0kmeLS23R1rmReg822QNhDgLxUVERwXqxH6Oiz0vjsyUv68J1dBDS8xfCVJlaZ+8CcAU7bsvX92qRjs+BajjaW2r4thirFZjzYOTT7n02XC8M2uIKW90GsYF/t3qPvPPsSzTAh6maQ1ItPP8kktJNOR97Vm5Xww/v4TJvFbWI4FjHOkukb1gRiKN35hhKqBPsGDaMdfJg17M2304SQ+JoZ6PPr//qdY3/84Z99j3c2m9i4rsLtVxNQnnpiI40zHbiabjjzvWNj052uPrMLLl+2UFWcz6IzRXD6YXxmOG3p50F2MfoJJXwYP+P2jdNMlEvnLuVBFzEmISkToWuv9h/dhysBVwVWPPumlwC+VOBuWTMulWugXhAywMdmPjggiLtmVIfji7aGBxvUw2Z7Q0MYck5j8LzNmDZ7ZhwujenMQrbhWLbGHme62hSUWhliYbnTQFEDyjTrp43HtKYXC9AWiC2oeBOgQwh6FqBtOqDpCPbL5lPY6Ez77eYLG2zEqIOgB3ud6XVh+OYL6eoMh1bZtfMrZ8yt7elvf/s/IGoaYbjrNjzpgXs30unHIKlDCNy3rlM5ZWGxy3a6Pc0pc/FSJd+qZPGAUQE8w08J5o18UcjXeJKd+Rckel8MAxHYY4M5/wlM90uiV2MMAGE9HJs33kvHYgcjXi9RwVY6HvyoxGAVzInH+QWYokqqpyfji48OOefUvsVm0YI5CN6rcWp8SnU4yljmF/HXV0GrnVJpOaMqkDVsaNPiJeuciZ+Nja10PY/Q8XiC4Ws2UM5F52OXg+hfZr6LVeRtTudyGInxovONOppCSwGEuYr73vZ04UeehNetqaun3L5Om26kVhQuw3bHkBuaHg4z+Lypm1IXW9gZhI2aygotYzC/D4qtJ8gL32C0dYMS/EIwmac5WTiJriTr6DEblYfPsVtm6Mi4rFsYzK8ztauScX7mk43Hy2rox76yx4jxjnYCNOJVFbxvT8cQHlU+AxHHetad9lGSgS2+Cy541ZKZeuR+xkfykr1880c/A5p6Uc1DEwIYfJSNRbCRLEdp7G0URxOUDA0JCHq9zEdOw+fZT5z/kK9mCoeK8eVruDZuLoA3n0GzA12Ng76MVoQq8Y5QBWXfMUYCDtBSWogoNhhEGzwcZTrG/2/H+/rhXW4AnnoQlmYSOAnC2Km6mwf4mqkzaqapZt7iOQgWMfKx76oiCbrpykzCp10JlRNB6RyKl7iKOQ7XSu84vuKFdCgG4UIwVNrXz4AfSnRzoLSgOpsq7niGWRNTge2XgzxxQNhFM1RjyNfKzhSM/0uXzWPcJK3ZKO2GFC24+VDV+JJwDvF1ZLt27iS7My0vMlZPE9D6oA1KK64SJM3fSrmKp9W+5iuM8iw9CV4Ru9cC5q3EROboyx379QXzP5LxGYfiXOgBzd2Cn7UvSLBWdhvD6gcCLoKCsLkNr73yqrM+d6nIPnxrh+4U8y02CMp9OBzsXSzRGGVjSNa+wcPpLLQ2FlMxeblJSDkro+2XHwdvBCRn43CnzYRjpfS2Lw147okncABRkdAF98iDm535CydPneVrkJp16hyNOaOBrCl6iA0Ps7k6JMJRtBijA0YJPFa2b33mMb5mbKUzpCsIWiqICtEqvrf4IohovrDgRYQrNx2OTqs76OoKLdNb8OeHsvZ9dP+dPs1ENRqtkrkTxl+vXr0CF0kVF/WUZuTN1A2soSU0Oz1GZ9mmNcuY71DFXOE6nFCpzrjRTmhGb99wHTl1Sicv2JcPBHAezObHgHxmVDQzgqCIJo5evoXFOiJtjrHdMS/umtu6TnHEeNlhsNoJCtPET0tAeXDRLjhpM4jH0jUbz+zs/5eot4DP+7q2tI+YWbJYssgCs2SGmBliiMPQNNikaXvndopzp+29ZUrTQBt2wIljZrbMLFtgy5ZkyZYs2WJmfL9nHbXfZH6Z3KSJ9L5/2GfvtRdMJxggOhr6J/46slbo5Hk7wTh++FA2hRJLBQ5osTaE4+oeyuSK8m//6isIjEIt6EIFWu+oIE4VZ8EcwhmlABVHW6Eb6rplGTCZ1BRhye+89R6fKYMuNgRu+Va7zG6iSdNUt371UvxdJtN8NcEv349arwzs9kngjR6zCVFNZzdCGyZ2eZKsfniFmYrvdR5OdsEczpW8jzexVO1EEBPEMxsBFzoMmCecpiESDDmca1ZO/NmRwyewbSD8g887JC9r9h2ZMxJYoo6kaQwn4Sbb5F6ieLNbc6UbXwqNNYDp9m7FVfBxP7MYCmUBje1tGrnzNII+2FnMmrWQ6xSOovAiNYzgAfzI5dkuD5AARYLRVA2Aw6/ZsBaLiUxzn0leaMQtbHk34aOuVCuxgZwu3HubuZg9JCKAfPLuCiHeJ4QnmnVzV2MCFGNulUIWRwpaRbfpztjhwkIim+01Nkc2fuk28S3OSvxgJFN3Gx8TC6YsSTfqIU45jV9dbIl7uEHVeDJfQfF1HRhEHN24kXFmBvxfmb0U3y6yPgbaEj/gxKlA4HHzeqnNRnQAq+jiKByLo9UuPNwZN73oDlOBWVYtnQsjgkUIL5LoOFXIRW/czkFOOQ18MMb84mfkzAUkm/VrH0F1BM/RGfc9WAotnIbJYyaaDwgo0KJu/PgUJgKc3PBzrmCJ2NzhzIPASAOvMSmAUexyAaYtB0w1RPfU2WOMOxCCrxYw6llgHdyksIZEBkBPyuJB59Cjo6mvbDF5Bdf5XS0mk05WuLAbqTReLGXiWBK2VLaj5GrD+Bx3usyJphyf2A6gi8PZJ00w0WFjsH31tNxxVwyf2tn0gvPThekg0xgJHG9fyGH+MA5YFFJLc+LFDEGc4A2NUdc6dXQyVMNJdnmojlBwhzKdvOwCh2xBxq8juLM1YZbz+OOP2216YfFVtv/g2z2tJjkesyU8Ws6ieBvFz5g8kakHxy5/D/HgK8wH+Fk0Q8KPAdpygLtWMwlF4+8gJZty/WTCdEseyJX3zGuvvWZj0do49A/sPMHhwKjJOKyFlrw2bMYiePq/C7MomCqgDjAkveQyBhr2eZCnOKwF/nk/KlOZ20QCATyB18EYpNHdWBjIUCsczFEj+e69B1GL3WRK64Xtg2M2z5V2KMOYqZaR4p6iatX3TYm37nUJeEIMAIFoie0OJvzxxx+bQ6RqLF++3BrEd/eDf3OY5p67jqfJRbNuxRxtBqAlhlHwncyencfs4RpE12ZxdWTqiVDE1G8eOHzIOPGif5tCHyKOM/FOgd74TVAEAhjz5XJXBte5k2WfvF0u4j3RAgYbTCGLix1lC3RJcQOqSvIKsU21z4A0tXTTUonq71Wepeqz35HiLBaWbFZH4gTYxq5G4pII5NCjM9J5/scq5NL6bku0U4Do4oP3P7XU1yg6P+HvOowsU4Zrbo27wOUDuDZaTEuh+m+IyIdaIZqdFoUO3t1uYDpBcr3cD2/warF7ssZlQmNNNX/505s0Nk4mkanhCDxowW/XLuWZcbzLotIGo04Mh/+s8IuDB45xnwMp9K7EVeXaw0RWqzp4fvAf3+OwakJ9eMwsmjff7maKaSZPYELlC/c7AbMoLa7HMJmqQBcX3kC5RzRdcJRdMF6/UUyxbzcpMCwyxofbuDAnJtXPPt0C7At3GzuKCROTzBQgIQU1cAaYGbNoflA1tzFt5+VVmHPnqZ/E5CXj9dOCUlRim3t37lvHRHnX9wAjpTEh9eIj1AzFbva8eQSGPEwDAZzFJKbYq00oChvwwx8u0HffpTkdMNeKrtpRuZX+3Bd59IYFj1r6SR4qp6NY7zmE8dIZ99MR3Ke7Hc1YHh8Nrovn8NlcPixf2G59oZ1FIGf14IUTBqUu+l5lNVS0WjayCh9lJOGkzaBgzEH1lQjO18EILJl2B7ifLykjkkXWgCXfQurc2YaSUNbM3GQ94A4eCgmnlDMWig1gOJ3zOCSdPjwogxSV6dPGsywZ4sbAN2ZzOzI63fzuN++aW1fvWw/YDKhacQkYFfn1gPkS1TR6EvmBNxm1vyH3cBJxS7EmFSiisr7T1LCgVKZYF4Y4E5GDhiC2+fLznbjRHTKJM0abSA4HF0ZHbyYE4cjyoE1MjcXrYy7UqmbcuNqsb+wlRvtclmoTYYeEx3BKc6MD8MXNIFC2qaId2bOv0RQTgFeCLy97Gp3nlp37zGb8ix9asIylbLSl3fTSHkmmXsA2WGwXddGi/EgQ0MVoP0x58rLwgP7vADBhqaDU1QRSrOXLMTErDUwV8QCmM534rKgQysFQYa65KLkuwT0dy++XgVZRST4QyZC1AFAMUTy84YtnTnNPas34MbFmPQvTnkZZzrYQyZRntuLzEYs7nC9bedEEJfMf4IXXiyUOahcLIsEcq6GlTZs8xdInC66WwWH9mo6pxX4Pybhtc0zTrO+gomJhDgmVKNSCN/o4lTRNWZohixRRBjvB/uW0F4eHw6uvPGc7JV+8pZvrKlHJNdhD6y4L5HMXCmAlGGxoJSzHdY2ro+BVB/sX/saOylq8ziWx58lnN+AjQ4FhWpOnsTbwv/7tbyx74MUXv22DWasxClM01WWoqI0crk8/toxlbold1KWnToDqBzZN0zMCvxXl8IVRDObCQrh86azZf3CPmUyDsp5En9ZGzKpQyboQ+RXGuxbFNFlRUcu01APMxkEEjW3zNkyM4H5nINAanZGJz0coi7UTdF+42cswSSpLTWf8VfaXYrnoEB6WXatjZkkvCAxhke7xANh4Nz7Xicrcg4aXifufREbt7Gz6FarAXuXDDzaaXPyWA3hGIrifyjZURFQPHbmEO/KC9gPrlYisl0lGDbvUi76++H/wXA8vCKFvQkvT7x7iZQ5kKpfsejQWDJnxmWbjZ5+bM7jHTWZivMazHca1OkBu5GgYF9OgvIaRhxgXJfFXOQu0a+w4qng8yJlECOcBXKdAi2nTprJ0ewwa6Tmu7QX+2zQrWOri/dy6dwdLeppHKLmeTFzJpNpAN+DfPQ/fOh0WzjSujx8YMglAwr2TRkDpDLSGRrX4q3+ziWQmwqu9gdyeeHIRuLIvfigYVhFe8fD6TCZTovbutpmtW45Q0ANRD2bBNAqztLsSJqYH92pZSMLn5sQdi8o2iYCUvNxzlrOfBCngiaeeoJl1t2G1nTxjm9npyBveFuhzxX93tOC/cKnwkk1f8KMIuzE2zMzAvxgnuHw4s6dvXDED2PU5yZOBLLJgisuClPFAAvjmInXccXgvsuq7FJJwBCL+4DYxjNJ+fLkWFmhIxdne61SU/WAgY7fUbqlpCfAsk60JOexXS83Ky8/nZnM6cjPFhS4H822iULLf+FeBFq9TjlnulgctErnGs0BGykGKQDW83XiWRbNmTQBrkwkJSraQZLqerRD7T1szclHPZswagwlOtSlBXNOEB4U8WAXtyFhm7lKk0vjxVuNE1gRE4UBM4Y2AwZeLO8By5wEJLyfg+vZjAO5LRqAvn9+fBYH8QpTUEsvSZfqMLOttW4BCbP6Mhdb9a+fhnSYDTm0I8s5mMOY4Qmrjg/EivllL3iK0HIJwHyBV563DaH6UyckvNj//5Vs8ZOP5M4vxjwggnn51RcXkESr9RvaKDmTkkoDrJRRNTZ2leMJKadA04s+B54cgQPicLF7HT0xGqk+MF6OtAw9f8X4lPxX7Q0WlGM42jSw/vxRIpQjVmRzuNLiQV4iFooDrops5NoNyHskhcQFI7PH6biQc4W/vf2K6hVXGgrvyewPBLIUftANxKIIrjJdSAcPRuIOtXf2UQSb/AAAgAElEQVSwDcysqWzFFYxFJXCAWANyNZNng4PDyNLG+M5KklaRduVlVHeo7ycoREtRd3Bx4ely3xPVS0naqx9ewoFCKC7PyM0bLN2kluPQKiu9h1VuHfejnQMIiIi9gbugMiqzaGlO8lZ2YoHFZPbYE6tQMM6ySRoyg9K0cqvotvnzn/9srVsf2UBMGp11efkdnmn432dyYBzVmcfxiYili7+L0lDPrxfL6Uv4ddST3uGGNa5ikkax8b/B+1ZeUYKi7FvW3vXu7Tx8MTAMa6nEhmAqEEYY4Q574Sunc3h3m6raSoRdJ7hvwI+z5nBgBHP9gjB+2o0/BnAb90XiHOufIzjjXwo/HbyWl8x5NgA0pOmkn7+KCRMVA6xEhFwQVDIdwml4b2Qhp5aKsx3hjJSQp09dsGZSUm/q/fADPtJ7pQg1uhdboAWB6f5IHegERVFNgZZ8Yl0p1GGIZ0dKQH02Nw4PJYD7srBMwMN9dsZMc+LEKfOnd96kcyWBhEXxwoWLLa+9FjXuZAyLfIEl43ALVApNNfXgVilWEky2Eiv14rnuwqL85RdeYLIIxJlPEWS1dqE5mkPIwfZ3D/h1J7BVEvdN3zOC5bIvrIl2uN3+sK2WwJV3QEJ4/8PPzBkpDCP94EGnQA+eThjAbbML1avoqTNnYn+7eir3tdTcuHaPabPWrFwzlSYznmzWfARF18xDs5YBFSVZyu2lizk4G16x1qqd1Bh/Dq21K1fZBKpbN/OsdF6o/fpH19h0oPvoKZyBr7ZhmlSIo6WLDubDF3/jaId/Wwb+5UxyRBQ3Kzki0cR4J1ipdTG6/+LGKtPoSXcLduPR72FCwYSXpqAykj4cx7Ebd28BkGMhyg3xxjPVl9O2H9zpMp64HYoS56EI4KaJT5vCmCFPVC2s3KBQyXPYnVO5kdFkz979FioQL1bE9Xq4yC0ksWhEsv5AYm9AmQlkIRQHV1JcwgBMUGQZ2M/J08hCiFrNi6l/DobDlx8RGm9HwV3bzpiiW3foHmPAmWfSRZAczpLzBrzPZsZ6KYXawLLmQHUaBYZ8Hz8CeTr0000EM+55Mpo083nCwhNMNhSke9Cu3MAp3SgUyE5YmvH7odqFoviaOH4MNDtfcxLIwJ1rJUXW0QvZJn5UDIq7QcuOyYhNM159fP+qdtK1Y00sXe0DrnMZU0YKPOoSBCrv/PMLPoMXVJxlbO+jbQHRglRQUQkimEawLbkE2uLC4sVGH9EpSk4qA/weDhUtd9T5qEDLEjKFZdWUaaPtAiQQOp6TaItMTipyynobHkd7gALOIZK5RdEEp4THXIbBfHJ8glmA98bJEwc4AOrMsnlzTKwny1AO4gEK2Nd0Pfmwb0ZmjDEhpIErsFXc2VoKlxujpbyUL9HhtLOgeuWlF9lm+zLqoT7MvmC+/mob7zjiBjxbOihIcmpz44AZFOlbxVnLUl7+If5exUiHiNzNJHUX31feJB4y12eKmgaUNBqp+miMs2qgMMWiahyErvXlF1vptF3NbQRQrhQ35Wq6YvKjbrOXBaKzXPt4ZYIjfM1Lrzxu0oG8ZPwj6G2AYn6coiGzKbFcppGSo+J8FP8F+VDXw9vvgZOdMjIYW9MVlhFx+Mhxqyxtbh8AdmuhSWFTj5hiJC5xD6qLYTjACwfuCeA5Ksy7aMd4p/4GFldzWSxVm1/84m+M/WlWCSt/8vzCPAprFPuE2exn4ADXsng6W8j9QvrOIRaFX4eyPTuszwXHjpatLO1t+CjPsjpYd9gPPSqUcJ8n0yEOsncRbDIynjw+PlcGIatKFJHPuwpEHfDJe++9j/K2A1OhONsdC2JUgIIXuDyrBGsgpvuiSclZXuVM0SqQ8pJw5p5yzlomlQq0Uk8UJiAxVTT47qLMBbY5+/6Pf2j6uf4hLKGffuZ59jLF5qN33jIzEW/54QcejeRaDUdVTRs7hFtMEjyvMKVa2yp531Khbz5jDu3ba10GNUXoeZ5EAxED3/2rbVvg83cxKYxkSnOxzJBwJlX5pCTC18+E4neJSLtPP/sMeAtbUbIDJ06miUTReOzgJZgVZy1t9buvfwthTyTLwcPUmiEWgBRRhENZJNXkXeNdYV8wd85Sa6eq5+UsfuFK/tbhRGtBmOwkKH5hUHoLaHxCSGtHDMc+aNkKMlYRughh8PENpGHZZRXESqBx+mLHa44IaG4FZRjGoIZKwYQkBIwnwjMWT9guU4CTVhkjbaNnp3Hl1PMloieeJWIANJ9Yuq4ois7pnEvmMh4MTUhwQ+AvhmP4fwNqSTlLOZ2iIRTsxAR8aMlESyJdWDdVUTd8avsCa/RSbM+BAwdtBp6oQnU80CrQHcge3RmTrNct9BxfZKrqnqMI8Awj5SKCTjaEbq2f9GEXfoY7L1w0OLAr3tFNKP0q4VRHhifTaY8msuprK/VetmIulDASpJF0SuDhBxcznEJ+lfHKkwNq0cOrsQUd9tf1AhcK5EHvwBgpkgWYEzaRx2FalBO06US3Owh7wYOidodElTbSoR9/bB14KlaMjPTdLAXqIdqH80DcrOCF5GR2ojvTCT9v0kMmiEDJjloSNVAbugIldCLWqMTMKQnv6ZzcO+azTQRXcpHkIJg1dbIttGJoNHCYiaYm7LdLHHGulyhowqD1Ysq2U0o7bfPlJa0XVZJeb1+KNLxmPYCzCLfVBCIWiB7aLi3lwKu1OFSyjTwCLsKy6WZZKE+Rsxjt+xFK+73vvsY4d5NQhGPmB6+8aNzgFJ9BcDGKDEIPCtXv3/mn0nJNKl2/B91WC4weqdBcOUDC6FxKmTKqeDC/jRounfh62QkoGPitv7zD/aYLxvJTEmXxeO3Ck28h6M1bKS58PxUHjfD6U/auHjBcZMCjrs4uEoHrNCnMwwUvJSWa3QhyfZ69GxjWfEKwbHurA84wmCyuZ/LO9uFe6YBSioUwbystZ8J45bWnoGVpIafFpBSs3ubtv79n3fAUpqzFaz4T3za63BbERP4YxY9lJPchNs0PaGXlStgBONntwRq0jemqluLcwMLbmQg2jfjGpY0U+PHmKQIFulHg3swVswNpPB4QyynQF3Bi/OtbX1BEp7Kc53kH9z9z/hQF1hXXwiVcxxp2BhfY01SxlIKmyHMaRNFxpemRIZgWqcLT1dioMKpA6znQElHvmgf31A8mxQQUp1U15Xb6SAQCECdapv7CkLXYK4RN9eknn1tvnhBYVkFYumqZKj2CuOnWRIs+TepAa3bFrRHbQ8VZnTjnHQUTg34WxxZ2Y48RwzJSh0UY4qi5E2daG4cnXviWucVUOGvBYrP2kQ3sDzrMB2//hf5v0Lz03AbYLVds81bFBLv38CX2jhFAUcA3A7UwZ1aZWVOm4bB4AjEIikJ2BT1MDlq0zwaLPnrqhCmtoMGALSa8PAIoUZJv7czEm9aC9c2/vmMDN3xgpESSrTppSqpJA5f/+P0tcJ1vA1tEmx/+8FXenwbra+PmiDRnz15jmQ4kxbslhtnMmXitIDDxokYIKy8rLedga7ZxbYEA1s89/QwmStcImj4HLDvOCqpqmu6jfM4w65jIlLiiPMLTGGcdPXbePttOf333YUcSN6QNPKmlvQbtP4UPmGGwhU06QHwezIFqIn/a/RmnGVP9Hf4mCMqbBxr5aH5pMMXy3BXGNVRcrQq05OSMiE3E6a2K0avVju+jEQuMSmbJBC6ogoAJLTeNEZWXVoIAV+Sz2txLRXQSj12N7l10HQ3wscUZVUdoiw8jVSCpCJFxoYhfIrmQgYzNYGAcAkHeURa3HKJjGAE5vRG/6QqM9eUUdxcMaOq0JXbM/OjjLywnNDMziYeIpAhuhpInujscULAKTTkY/DjwLDdwReUretNBhdJ9DpCgoXVgBeZCt4EoKilcXmC8nYyCbXxORxe0ILqe+fNnmanQ7G5DCYpEHRbGcjEUxdSRi/BwwdJaSOdQ4X902XrjCnxSzdgtRzEZ0ndyg3p56JxJeTlyFBoiMfMDDry5KVPpLEz0OT3YoosGJexVEuBaFFCCHVVcLEavEFH9vToXOJtDYKt6QcRCkL2rG9/Zn6lnPDj7ZGhbsdCP1AGJvy3Js0ZgFXktgWruV9ABXAYGcMGcvpCiUGqeAS+Lj1d01jkzb1qWmRw/BlHIdrrOeDw5xpq3P/3CNPMcJEPBc4WFcRtDKXXBOgQk6JAKT8rLxzY8StL0FPBrFGC8eJs+/8Z20t40B0Pg6j1wcHW493Doa0MvRZtkwirMnnDPhdepS5IZkKAZ+S9YwyCulnyJJ2OUk8WfM2GvKAl8x/a9eADn0c0YJh0WiiyFJO0exGNcGJqHYCrJkAcRIz222qx7bClwGlcegZGkxoLq3nv3fQsFrSPWyoNJTnuVTz/ZzLNK6j1qwElkCeLGzff0MGmjRgEnTQAvvWkKgEYeoAItLKqkFwGb5bBpbq4wb3z3FZMFl7yZgtqCq1kjhXIME84STJUKMFG6gABqRCRexpo+OXS27tpuvZOXL3sYGXgOC+sjXB/x4ZFZc02CWbzpEFO4rHjjzfxVPF9r4q/KyR+9StQWts+182BZlyFmDwyTRg7keLjCMTQT0zgUgihaEr4cPnQCn+JtNiDY0uwocILTnLkPLviVeDMFMLdZGEoHgN7lAGADC2+wmxlkwrSLXUGE/FXNlMyHrKsbB8+8zFn2vfrZr39tdhw4ZNZyYE2ZOt2KufZvpzieIR3ntRfw3whkqrvGxACdsYqD2Y8GEsFISnKIeWTdUuPLspAvR1MmW0/M07CDrcdRchE5gbIZvpqLIRgTQhSF2Z+FfCS6jZGQFDQtXOE6f/zRRps4Y20kmMzn4swpGO2Df24C7mEnMY/QDYKMe7BqyMmBu++NX8+5fBtI7cZzPoF3PikpCUEX2gUU2DJUkjugL/znZhq1FUseIlhjAgKlfSwyFTcmdk+sKb9/h5APGEHPP2W5/4rVkr3sMfxqWvi9TrsPve44S1qtXyidM6NdVlaCSUTSXFFYy5Ko1pRz6jfwAPcGSuHoYkZ4jDDO/LNBaCNhuPYHsqy7ReIwXtxQWVBKwWWtIfXXmRM6idFsNHZ7ogwJ+5EZvEZGlZM+8Ls+HhSNghq3BEjUIo3e8s0O6CrllvfcwpZ/SKbkcucSZZ8HKZTPGI6/awJmJvF0+wmxeBGAW/l4wBYglLYDN6pYNubN0FYagALUddYQhlqCyXZC8hi6nttYGF5DcYZRN0KWkDBX8xD82TtllXAhz5tW6HyZs2bD9wzm5CNxhY26F1v5KMb1OriLp68UIPWmQCo1gtG4iRcvn+Llh+jAh5FbmOYcRqtwXLp8GeecwclScA2rw9ch+9JJ44DrqiI4LmE0OYbcHGh0Uo2FIx3v5PpUwM2sREV5PDsPNzbcuXgx6on+SUYmvIhEjiGumcySFO0jV767SgAHEtAf7owm1mqS72CDJyX3pQsdpqXRWVIgA5hAlB8XxTWcxog7hmXtiMggOh/5MfPyysOBB8WHEVRYWR2+BN3g8Xdu3TXn4e+KfaEJpKm5zKQSXjAxOsUchVw/xBIzOjndnIexUoJqT5Q7mTPkwDNXt6WRTiY1HhSG48ePwxN9CG/fVTZLzptu6wrLu/ff/YRCgnoN3mw7914Fwiok+c6iIGl894C9kwnNsY6XU5i/ZaKw71AIqV2EiQkMZqlF6IJFM3hxMqxL35dQl+6DlTfB4OjVXsE92BaMIUzCHHxf+YXIb1z87+/9x6tk0ZE6YiTfB3bhc1y8dNW88857ZvbMWbyoMARYGDU2tbHh32pN+32BwcZAjxtCdJCePNLyZSdmjWOySCX/kIAD1IJfb9nP9/GgCI6EZ19qXn/1BRMtqwAWp2PFead77+9rNgspBkrQ3kdaej1QW8bEMWbc5LFm8/bNSLCjYFtMNZs+24vJVSkCKQRE/Lw+TuUeFg+a1h6QLt7CdCGYwXbPUmbCi9bhrQKt762DTpBOuLIKkRtXYVsgfrOCHKYhoEig2MgKYOOnX+LFc87SINVBK+hUHbQMkryYFLzQQIg/PgTmJBhKzpTqnrWsts5tsI3ULSv4Wb8/kgWy/tpJY5ZAHuQMmBwhCKQ++mKz+eObb1Ggn8SYKo09RbipuF1odm/9wsxmepzLO7lr534Wq+cposTxubCo5KCYOTODDvsJU8z0G0x3Lgill+93Fo+YXDDrKbKf5bk+ln0UzneYLcKC+1Sg5SDpQhPz9tvvsIDEGxo72Bb4/Smj4mHpLLWm+59v3G91EdMQwyUgYKmprbBThekPBkdGtQwrJwoa5azZU+yyOAg9g3YPmxFhdcDnljWAoMT/+N4rGChd4h26YFPku2gIA3j3yVhHQ9CMs+ZTwFdyvKu0Ns3HZUcBe8apqOwPjl///k+c0BCz0+LAXmLwkoDCA7ugAM/ZqqZB0yRsE2WetuYj8E6oRdXWgqeAPx2bTvSK+1XAHwFmGS5bDWDB50lUiUTtk5U52XIn1Yk6qc3jUonu1A//T4uMQS0IOVmFJfbJoY2fvw8Hr0MHj4NNSq7Ky0YnaDmv2qSTbBESjjl9lL91qEoGXomDFeEky02nYIJdoRlx4+NQRTnJ05cH8/Tpk/w+rFSxnAoMi4Wbmk8xvseFVISPH2qeZOh4YEjXb5p3399oxkx5CDOopdY8vhPubCqnaUvdPcYipOwwKM4RAtlNwZELXxWSYiWe1FQ1IH92x3oVxZmy3visk+GJB7MUcGIT7sWSLg01n4EKuGXfdhSNPSYC456CC1fNaF6ECMI4tbSrh3ZTiQS0FrXgNawTHwB/uEjRiXRYnMzncPNqBt5Q4K345bJRLuFg0d9L5q2uRUWZi8X4RsIzo7+6bcl8hTvK3lGLYBm0SBUXBTdUeK3oRBJ6OHEAS6mnvDpLk6Ub84Iv3cGJX1YIzxN6XzH85gUszwQRRXE4j2Lxev9OJYeLwzQqZZrpqwRJvYN7qoIh6mEjUFMC8l1lF0pGfQYmSAQL5ZdffpmXlQUK7B1lO/7jnY+tQZavF6o2FrRiEai4WGwT/FkWAUrgWUhqeyi0zo0bN8J+aOXnIlICh5X/scbWQYyjAgiUWLRktlXKyV9jP4nnbfCFW5slXOIgdSGYk+5cnFyxDwS7qUCPGZ9sXnr9eSupdqcIW+yb53zHzr2k0exFXDHBcrs1LotC9vWX+8CDkepynaNgFIXCsc8CytNSrgrT/fTxSYzaLJNpGrbvOoxjWREFLMCmAz0GB7YfpZ+oi2Hg3BPhcUdjoxCIRUEfZkkKLi4nqi0atlDi6JGwOL6iWExkgRhv/v4mSSu1Bl46Xjhk6omEUlF93wTQ5bZJLAZdTDsLLUeF3YoKqteon/s73PAMhz64sEdKY0ElTUNrWwMUPOoAB8ykqVPsvfrk48/Zd5ShbIy0Qgo9S708eOrQJVBRqnoHAjGF1+o9DiZA2IYdsLy1gh8KtD6DJOQKA4nmgBEe3QzPOYlF5RjofhlpY80u3vuf//LXeK1MN1NJkQ8P87eKyrKiG7xflagDibY6dRG8mvxUBD51HI5RLJuff26dmUgD1Mq76c33bOCvTiwGS7B02EO0XnxaKmKiGHP0+BGYI/6WoCCYKBQZv2wBilExfgp1cjSOjH39XDPXNrjv8whLmGLeeRu/lfw7Zs2aJdQxd6iJkXTPOUjOb/J8oioFynCgkhyHslPwkA6lTory4QPHzfVc3D05oAaYLNatWQWXW8K9NrDqXKb1XpuHeq8KrxYOwVL0ICtWLmIpPdf6ydwuvcM7koOuotY41Xe+69iyZa9pAFJQzNDEyVhuQoFq5WXLL6g0+UW1ppO7P8CNEKbpNehjSuADt8BbDgGD1Wl5iwc0hfH7qZdeMvfgvxaxwR6VgbyYZA1JMjVCKjXXjQIgOahMjLpFoucU1ujjQfchzb0ntBzZYX74AZFEyJAlERW9TieuK25efngDB8EqCAjzhAoTzksCPYjFSghQQk+7gDBwaH4u+cHGhzE5GAx00xef051GmAw25c4kFeTklMJCKDPpCGQcrhinJ/qY6fMmsYE9Y/7+jy/Nwoc3mAnYkIpS5UwHGeWP3Bvhy310++0o9+phK8iSWR4EzUwKZRRID0aaGiK6BhiJUqH2iU7WTlFdSlzQDBYQLnzvZpLPY+DWlsE0OXHkpAkEKso9exkDfKLBoAu2tBMQS6cbn5gOF3PI7Np7ln9G9wHtS+q4iVOSzXd/8JL1Tr7J6NTcqIDQYIvhljPNiBrlBgtC+K0waR12NqXd+loIB1S24bDKUCOmHibhtaIIZU7JIFIp3njBidXyTXxWJ3GqtZTVupGOvAr2QwvydC0+gileGeOliHQyU7TAgrtZienMOah2zhzU4stre+7ES6yO4HphgXURjOdF0R+3YaE0g829Dp4tLFfYXxCChQMIAnbCM/chKdsVplAzL6H9nGKCAMGI6+rMWJ1IAVlKMvK+PXtIfM7HNpLRnvutyUE2AJISO1zakbgTMQUjQrS4M9Dd6qspJHTo/XSdsg+wDHZ13UBuTi691pDoiadJXuGFHFJCCN2glrKtdKMffvCB7TwToFuq24qOjqawjDc7t4M1Ip4IB+7rwDApEX+QR1avwCgLu1yNr4lMeLAMZi+ex5h9G4htH4txpkHG4vVrV+EVXoM3dCNWrl4U3BqUZkEs0AlUZtkcGR/Ge4ldbATeF4Gu7CQ+petbADzgBmYPd1yLUVg8k2iEeqi+OXm5QE3hNhXkAYXKRomxT5CwxbI4/sUhtzCYLG2ZloTrBuIdrjDl+ub7ltEhDxIVaEEW27bvtHFN4fiwqGBrGuqj6Og5CkA04woM1IkplSudqxoEFWgdABr79Yfop+L+qkD7AbdEkS7Uqimb4pRA+MNIrtcU3pGcK0Xmf//0v3jHg83ipfPo1vlZvO/u1Ihz2HgW3yjnuS+jXsBd55kQvDHnoZlYkD5mKvEqGeT556mnsIdLjW2uAi1lgwxwUsAWSyOG74o1dYrHiMwPCDSAd06slFNkMEpFOw46X0lpLt17pHnm2SeZGp3ML/7r9yxPk6wzpH9gnw39/QaXwsMHr9MUsFdjYnTmgBuJdHwEsXtqEE4fPwt97+pw8AOT28SxY8yqlUt4Abvw70hnr0cQNjsoCfm+Bhosu1uPpUQLS/s4s3rtSvs8qkBfvnyD9+KucWrue8dxglb+LrlfMiiPTXZH8TSVF6gHoBolFG5rg9CDBnkYxLv16EdHfr/OBDImJzGGyId5KyqyFHxw569caS4A0j/ggRsDJiP5puwZxT2Ue7Fu7hAFWpiikqL1gCgjTuYhctDUSd+KAksF+gp4oTiUUhDa8Z1iEITlYzBJ1f5QvCLwiojD9jOOCJtIfBm62yjkLDUGW5tMP3hg74NW4wDLrsK1KogHMIuUhvvwJiMi0kgxvkLBKTejJySaId9Ws3DlQwhDjpmjjBUzF61HTIJknSWVwk+HwOXj4yLN/uPH8IlFLktXrE7BlxExisSM+4wjVbjv3Sq4Yx3YHIh+fBlpOsH/EuJjWRxhW4jnQBFJxV1c3xdffBEcao9puIVkuxafaTLiGurvmws5Z2xadvq4SXSyJI3vPom0fji6R4KCGfPSrO2lxsVi/Bvu3JZXt0alAZRX1fwMyaSl1UX2K200D+tw7D2HK9dbyzUR4YWr+SFq0MiqacYbE56JjPPj6fBH4G7mhtLQIbyfaUfqUFcKuzsFf6ibRSQQcB5F+Mx5rD0nxppkTJi8efGGwMOD6LDq6AYLisDdwGmVVCKzI43YeeDxwm4Vf6VpSL7f1zHTFxtiJv4TJfh0jEAZV4r5/dt//dBSmoJYfHUCrWhMjoe3Wg0FsRac1BcqmRdUzUceWw8754HZDSQm9oebi5aLwqG10wMTddBhYVO6BL9g4dTqei4Do7hhcC/+tbwq5O0iebRUfkMsT3sHW8wPf/w612KsLWYqMgFQt1SQ//bmX5g2puAZMQmJ8UkMpspZNMWBEw6wwLphIjH8cmbUb7zfQLzWUnxpgMjo5Dv6HuCpP2TWPbHebNt7FMggm4XTJPt7M1gqJgIx5OK1MTppLLL7yzzHpJOznEynY/bwZ0fRXGUmzRmPaAlcc+smtv1L+N115qP3cphgvEzWqPGYLC3nUO802ziwuEUwapyhaRXRMeI7DV/c7hT4qz2kZY2m4sx9UEctpoD+PgOYw+D8Jg64UlcSmRD0759DeqwJIgxoQoeKniHtFKS4VIEe4jtq4e8KBuxNnqkfk6poi4KG9Hu1ABzgmVWBDgXKCGQxqImmEn+PGGAG7YB0TZXZ8JOf/l/YLbVWvRmTwFKbiTOCgn/+3BWCFk78/+IN8fcl73/hhafxW3eY7IMHWe/QSEFwj+Ig8QHnrqJBKoXe2slIqR1bFV24xDTROG8GUpz9mHb0vU4cOA0xAoiIPVtrO1oJ3rMNGzaA8RfQ3G3Hc2MJy10sjDPD6aRXo3r8iliwc2bChHSmrFBIEcHAheQnYl1chLWxouCaxa6i8fRlyn7u6Sc4pHgPaQIWL5rD4dUNMpEDbv6w+WbrHmLiziKa6rTY9yOPrrUhv3n5hRxY1zF1I5y3x/G+4xhWeEW3Gy024x/WSdx9FthgN2kjosn5sgyANsdo5IGqxt852IRjl5iMIi6BrDOJHD7/ajOJEHco0uNNOVSzW3REKdB15s+fy0lDR6UiwamrpAVrlsR71EmB1gguGo4nN1eUNmGz6pqPHTljtmBF2QaDQ4ucfxfoMCK2wona8kfdFkBIbVgE3QZYr4pNoB8MB6VhIEpwkywak6Ji4IgwRohIfDqa4Uu6IjZITspC8VVg6vnyMUlI1Ef0m3mrZ4MJPqBIXjfJo2dxHUhMBtaVa5sTCstElidHMK6/ieG/Px4bATyIaWCxwfw8UcLkWVAPoT0RFd15lJK1xKkL+im/S7o58vgsMNMo8NpwbkamsHsAACAASURBVGQsN6CqqNzkHc0xbgD3qYxGHdCcrpN64s4izBsFmnELZCGUbWrBZz3AjBsZPZevyzRPPLvOLhKaWHYW36JgISMfwne7jkJfU93IcpXxnespJzH7EspnAgGBXeBwoOiF0WZeSzk5DYqLyqbSGiOpQKdhxhNKtJEblVkcaReqmJveYjpOHxeSNSDOCxfbvR/jqK4qki/Gmz5c+DRWxoI5y9mvkHHYSYImsGHlQqrQNaG81K5hFIsz4aJaYl7E8H4qwQJrHlli2TausIOANhEMbYU7mmtdw4Sf98CSSeUFk1F/PhYBMvwJoMubjkpUEWK7v9llKZnePKMSngwr5mRZykQBMyaT2KIJmZNwaMNtDt9rZQXSbfDCUKRpDhQ15E5X7nDFSJ8i+MOfvG5fYDULgvSCgSYkotpJ3uKaNSsx0ppgTpJhuHv7Phuo4IQFr5aoYXDzv/Xko+YsIiYnuo35SH3Lq0pMS3eFyZjMlEKo769JK8m50kBW4hv4u1SiMCszWfiWt9I5e/OClxaXmlCe5+RRolTinezcwZ/tZs6K6cbZu5dDewfY6DpzEXn3tk2F4NdBZgKKtTGILULCI8xpPLfPgL2OgEmlVBEJv6wftN4tngdbMPl/ukZK9dbp78Sk0gcUJUZPeDTulUR8BfHOyidC3jJStonXHITU+9/xVkq/8UBBKyuBPkIMnG2iioc9+CWo0i5EYRIqgFoGWrE59zycLtOJhkv89XI8KpROFA20Jx/vEaEp5k9/+DsJ6Qc4hKaa9LFxMFLArIENT5+C6rbnDEWeHpkmqL6u2lJF5RFdipDuMN4rcln0o45Iiu9P4QxnQr6JNqOSZ0t2xl10+XoPpFMIJg5L8WJDHBr3iqvMRIgMhbeu8d53At+N5SCeZjZ+tN8aUgnOyr9xjqlqilm3bJ35/Z83mt07T7GwB2qi/qSMi7FwWw102T07jgHRVdMwuLHkbgc3n2mexhr20MHdvHddZsMjK7kmXdB9r5rVqzHrx+rhT3/8BqgDXxAcDEW3m0itKLxZYg+lSqYMpw7HPxxHYE7s3HUO+80+/B/izJLV86yk+MbNSm5AIKMLGB9YkjeSZ3/nQBt8GY6vrA9dWSh+0fUUkrc+/IjI+FAzRNE6c/Ey3ek4s5oHOioS3wZwTGfwJDE3Bri5osB0i14npjIjkMZyddPCTf3gAZbh+PUWiRt3YTjIjlB/yENiBGT16IQgCgFLCPjPfpyiI+FDq4ZE4h7Fk2YcyIpHUrDvXCoyF9mEPrJqrV0MfLV9EyNOIAUyA2+OAZN99Jhx8+FzeNBBy6s3EzYCWXKhEaPp1ilG6tyhX3U0V9pCdxec90rBTZSHYwkpiDELicopw0vBshT02SmMiXTKNRjl7CS6x4vf5cJLrtiwp771tJn20BQWJOQQwuKAiWUKTxWYM/uPU1Ic4KTRbJ0Lbffjy/V0xUDmK5IVBvRCkaZdh2T56efnmtUbFlv8zxks705pLe5w5ZbtIo/jGiaGFqhcKtAK29RLKCaGbB3FWlGCtv2Dl3K4c1LHQ7GjC5LXRCL7h8kQ8VMQECmBhe0TDxr3XC+4fIV7oFPhrOaNfLeSqWTzts+ImCdejCXXhXO8PCxDgnhQA+mUdW9VDITXCfsWd/YeHYwgr1gCHNTF6X+LYymiOCmxL9qI9PJichCTY+tm4uxJotGs2oUlqCKbJAYowTdXyzONqFKgLl682Bw/dMxcPJ0DLAJtis+nPE1BdW4eWOc62kmoSQbTnG7tP2/CLfUnOKKPycqSEOVZrGUT2KPxbDdZJLe8/saL9jDwwqbAhbHdD9bC5s1foYa9Y5587DEKkzvm8NnAMYd56egVYYMMAc+NY0R9Yt0qU0b8VjcjfGJMEpFahJ8CBbkFoDK9kWt+8+ePgZcSzCsv/4jPc8Zs37zZekRnIKDoa+lFuBHLs4n0v6UGQQYwXGaiCYz2NHOwjG3qrTE79+2C4bHGHN5/2Rw/UGpGkfWZFpuAr7G6RiAz9ihXWNJqQXsLPrBMq5TZZ9WFgglBc+yikPeP85M/hhOU9M988ayO5Tl00Onh/GWnzoqqe3b6COG51QQkvHpIpytqXjfefekaVKBlQSqmi1TAOiSFP2uXoemts73DLoblhhgBTVUxZYqLKodDLGgvjGZLBXpUYqb5gky+P/z2z2b+otmITJgg5PPDdHw8+6I5djiH/Q6wFK9lH7qNtWsWmvlI7a/n5pGyctF48w4umTOfvQK8bopxCc3BHWiOlexswrH/1fsgf5mk5CgOH5SM7JQ0QQUBE/rzHlzJJWrKpYX8yxkwcNLMn//ncxSHMGyAUmoa7ppHnpln5gIv/eQnbyKqus5UPMpmn/qEAK1xEN3D8fLArhOm9j5UUSb/keDjT2xYRxN1j846j8kdEgYstgXEt90pv85iNs4U5BWb7GNkLtaQJIX18jhol3NYQLfLWOnsRabMmzSIjo2OS9zUz9hWxoDPBIwYNGMmp9rFVGHRXRRDdKt0p85KnMA1KwgXrgQYH3GA+OIde/H3rXSs5wG/r5fxUEBo15IohRNtA54Iwond3eURIJyKbo4b14GyZpA2GhM4LjYpFeDUCm7Uhseap/MMfALt5eSJC/al1ZgsT+Lo2GA+YxhUO/jE4JsecDdjoAUqnshHvrsUD/lcDNBh+rPpLcdfowPjpUgKttzYZLRShexcD4TwpwdE4hw5s9+kT04za55YY04jQHH1iqbAsJBkmqgl++xG3lnL/ezE4lMXdGzGRPwDEoy7qIA4tEWO4qVCMruL8VOj0rqHHzEXLl83ew5eNEH4yM5DOTSDqCMXUjLAXIwPV8Ibj4YBDNvzwKoun7vAiF9ioYxeOp2UDMzfuTaHjp1jPEYaC37ZhsH5K2+sMYuXz+Z+tNgXSvsAuaXlXcM/gDF7EAFRFTFhHW1aFrK972bxBX4qY3T7Klojd/4Prs+wQk/iFg5Y7qWYETKQSmTpOnn6BJvpKL8OUckGJUnkv3ElWUcHKetFizWWIZQ5AstgxiTksNXsKuhuw+i+o5iqtG/w4uEvLS6xaqpApgm5NLjCABD1TMu3AtIw5Kz3/IvPWI+HRjpzcbDlRf4VlLvbMCP8ScLpUNoKvzcjIwM2Dl7hyKnlBSEP8fkL5lr15MaPN/F80rnxGdUda5Qd5Fo7SJIJYemWwaGae60QvB7rVJwVu/mZ8r6WO6YHz0knh6ZzYLf59neesAIUXReZzHvAHOlz7jUbP/8E6XigWQr/WE6PxynQR46dsgXDmVg0B/cpKTHYzCRT0BlefQRTW/pIJgqe2RZYGYM0F9sRrewlourpZ6DWTZhqtuMvfvLYERZd4RToZFPN5PEUS3Zfnv9gDshBp04c2HAxbC42E2aSSt9YYbZgaJU2arI5euAyjCV3k5kxFVopkARCojmwHLLxIz6MKi98ZJK5B/3zNst7T6YyccSHaDaceQCk3uwGklJWp8Wo8R3RwljudpEx0UCGMRaa6qcpkceF/lsdUvIbcWWX0ic5N1OZDnf5cog3rudMsm4PMGbtY5wlM+dQsJAa7/cQU5SmHQmTWmGlqEDXwECSiVNUDFFzOGKOSc+kWJ0zP//Jf/Oex5g5SO19uH4BCN+Ex2775hCcdaZ5IAJ31MSvkvrTht+NxEY9wDtDfP76ikr4yQ5ySceSlg6TIy/fPGD5PEBn7Ua3P8TzEIPnewjXN5qEpDB2V9HIymsaKuFKbzfJGRHmueceBnIqMGV5LRy6U/A2B+bFb+XpV9aDNaeY77z6M56jVvx/FgFVpcLo4vsBAW7ffJAFeoWJQU9Ri//zU+tXI+tOxBrhBA2qoWNGeUqjJA1HYVEusCUN1vUic+PKPd4bePrUphCERsvXrrfhDQcOH4HFVWCc6gbeczxAJ/6zn0AKB/hOz4w1SVT3Wpzh6rjJXT1gyC4BjLosCPkgHjyU3nQ24QDuXnQY94mmku9GO9X2Fi5UN0gDaKTriUARNG/hHGt27uUj/JkHFZxFFLFucCl04zazsF+GLhRmB2PBcJqzFoL4ouIctxPual+XBiQZ//igpqMAxAVDCwuzI5WijRTuKPGKCPAynXenuA119Zt2RC7N9xsxxncz9/lMbFEYm6Vm9KH4ekHQn0DnhPnK8b2ctqXmBRZwzXyeujZI/HQAwtbK7+RDy5KZtnIGA2xGojNd02zyBePpdG+X3Tb+jIUTp44133z2Do1FLxzoaYwmreZ8DjFYI+LNpIVLjC+jXGIaMAxFXzzZQXiRjdiGtiPMOEoXrTj2olLI8OD4cSwe9rO4uA7n2Fkp66j/Bhh3n39pA9dyEsWKhYvFlEVD7ARbLcJitYpOBZMfPnsr0nXbJXOdrW82YgXLgtF1UfPzr+w6dUHaCYQCwQhPlOhAsU5K8x49QdQ7rCIxwbLcYtl7ijLFwaWlj2htXQq1BUd8gLWj/JDlseJMUO8ICucQooUgDkxvaJj79x3iOWqBLx/N4d1guwRftv/VdDilGHE9/tSjVizQBp/UF4OtJjjle/YcMKfoeAPwEm/HcU6c75EjR1onu9I7t1GQuVo/iIkEdcoq88svvjaVpTgY+tAtykFR3h3g0AOIlUQDi4D+WU7AbQdqT9l89vPzZLnqpOxD1HIdfewm0gLMsy9vAAKjc8NfVUVEwp1adhAnzxynCMJ4mTDJ3CTg4NC+o1btKtpeS92gfa6GHC1mKjmZ65cvNAtnzjQ5Z8/aSKZU2Dz5dP5bDp6AuxtCwOzzmE2lmPff/CtpNrmWAjYqMclMho7qwYQ5CrOx9DRFW+F501RmKppKzJzl03guq4ESv+YwYC/T589YDtWP4/7S2VO2MYhiOebDfmTv0RMwrxAG0ZAUwWTotxxvnjuegQFgRRf5RRNs7IRiU/TFfqA/mWnp2fBgoRZFcfTCwEnm98KpZc7vDz1TGgZZ/PZToF2UiETVEfVcvjrCpj0onnouFPumBbXFuy2NUXYEuDYydcPzsAVak04zsFwf2GwEjCwp+5bOW8GhXWR+8L2f2wNyGsZeMUxYPnCqlWr/2cdyeAPS48Aby/V5csPDFPSjLBRXWWvWJpzr+hBEXYdBZpegNDwXmXjvEWzQw+fxIOihsb0aFkegtQAIgEkTRTRdAhTgYnzdr5deAD3IwOM8yVwgBSnAkQDr0dkusJ2AWp55Db8Mnu2nn/4xi8Mos2TuPKZ7H9PPYZSPLcP5s/lMgfwudmgzcHlcy6JTUWfnThy2jotPPf0srK8q2G2YldFQXsKLI5rfHwJt+cC+4zS1DwgA6TNL16w3sUyaBSTNZ588bpwKqn/pCMYT4rVXfgZmVofnbJIZN2U0NxBrUAoJNFR09ahjwIZVoL14Sd15OJ3AlprY3J8Gv9YJEs1D5sYDmM/ypAPivDcObDPYsi5fPheusRRZbXSIaM8pgkrd0EPSCzVsiGKjou0CN1AFWnxdbe4Lae8/2/iVNe2XY5U2y6KiRUCri+SGSpYsoYs3Zk2KpdGGWYVXLl4+bMRreCEdXWQrQltrpRB6I7/0BhsTJt2LLaP4iRlwVK8VXjHHLmabrEUzzeipJHhT5ADuwMra4evu5rP0U8TIUxzgoW3is2LetG7pGhMKFHP8RLYpoPtd+8gKcPQu+K9YRGJxWUWBLsNIvaCk2gxQEDzx0I2MD4FDiy9zXLI5fmanqVUMFh3fDQpsJIm/+YU3GbEJlkWN9w/ENFpoijGuAu0Z4Gy+9SIpwFmpluOr5d8wdYpREZvE85D3KytabBfdynJXBU3jpToY20Xzov172Wrd37SspbMW5OSjRGGEE7KRVDy9YubHIGJJAxsNQ3ElCbmoVa4y49HPAT/UC6jrp648F6qguMpy5pI1qAf30Jd7kwrbIS4y3hwmFHUvdKcQOrNyaGDRKOLiRsYyMXWiljvLQmg+UMVCy4hRnqVolUVYqn728Vd071QAmoF2pVvDL5U73u2yIsuHlr9IbFyYWfXwYpSM2GLuP48IIsKKXOyCDxxaB7Cohe48FzKf7xPLx1rXsnTW9+G582In0slycPaKLLPuyRW8dEpilgReE5q7Ka4sworyFl7i2B8wol/g4DiDqjITplPp7fscDG2mqrwG6MIdfDrZ/PC7L2Io1mSuIGnny8C+ISkEG4SDvCfL16zFR4OINfYWX3+80RRdv4V3zbCfdBTN0WSYUBHgvaEo/JIICTCe/dgogNXPm2hqO2rIQNxLGAYJRuHp5uGFT+I1fh9P7ZPQ1YYT2afw/NxlybYFHHeIn1OGcKqRpXk0nhtBfJcKnN20f3CFHghnynprO8FW6eVeaCpqBxoQLTaK6bKB7lQ+1oE8u8Fg3Tqse5l4huQnTsftyXWzfoOiYvK+emKJq6BfNw5mPR+WMSKTJrFz+TM6Kopma8Cmp2hJ28PU3YqQJBYdQwDd7Yplq20m4s9/+lubpDIVgZG8etz5XD5Afp98/DVe2rd5vnrMM0y761YtYYn3GcvU8SSbrGIPc99i+jl4r9fDkuBhMoUYH/VoUiCUthEmSgdMqqiRJJwDi8pbZWQ0zCUanQuXsinobeaZ59ZAcys3rbB9JiTPY+k4gE9INpYOzmbDS+tNPkEgb761Eyx5BfBSgt2RPODA2bHjAG53qIGpabg2m2c3PGJSUTq3Nd5nUrhDk1dLwwMUy7s3kUWz5PBFKLeXLVwKoaHX7Nt72Fxn8X+BXdYC/K8nIBSqYAG+/+A+45RT+XNHFGKDv/7pE0INseUjoXb81DEsjNJZTrVwwg6n82KTBHwA75KyEM2G2hu2QDVwQTl+tq28oH74CLvTmh85fcXUchOcGXWmTJvMy/cQJiURFAFGEbidGklVoAe4cOocuVvD2CgPzLB15PDfSyK5g0XM2VMkF7MYELE8EnHFCGTcI9gyu0nnT6fkCQSgAi0/D9GwVJAURNnOheuAFhbOmCyj/UHM2aezLfajeJxBEnru1GnkuEuRyOJq10ogK5Bn4oQJPITD+JncxS5dOo5akYUJ2/BBoJ561JN1eC6s4dQOkXctCquS8kpoUX5E22SZxx99GPUibA5uflTsOOiG9ebEuWsYSVXgUV0PnQgq4oZl5rMP/s7Pa4WvHWVuXChimz8ee846fLWJcM8Ybz7gYDqLMMKfrq0N6lcAxk/feeMp+MojeSG6rCmNCrQ28IoDy71agkF8MQ9CN3S7ARtvb+05lfJs1YVaEmk6GaaVDRdoGCL6KwemD5l+kh+LwSHLTnUuWZPGWjxa1pAqcmJ1OFGAZc8pIYuKmzv/8hAvXUEBJjYsbjSyCjYIBn8XPppM1tstFh4fbvzCdMjzgzd1kH9hDHxfd4p+Xt41aw/63HPPWexYRTrQF9459+2tv70H3NFK9+FtcWj5OSRhIdqKLFreuR7AJYHQsJYvm8vBNMBycRufEZgDf2sVB/kU94Ily2BJFqxKp+jRz6E4iGDn4L8RJqspw+HWa557YwN0y0wrzvGmoLvLypXidb0kD0pXFYo/kuK55uU370LZysVwisMcOGbH1tOIajTKEz3GBDF+dIKZngkHHlGORFJyotu4eQudeJt59MmnGOdHI/opMSUsLfOuFiBg0XXju9FZhQHdhNGNu/MOaFk4HTl+XUcVwRMksTSXY05/BTe8aLphJp2EKXTzxbCFuq3FbzyMoQi8MuqQSP/tow9NL01KDxftat5VM20KgqRRCebEsWM8H10c+PhQMPormUbdbR/wh+TRjTgw+nPvYlhkt8OlFrQhY/1gVHzqwrv5jjqwpUqVn7gOFgkUbYAAmL2dPLhu4iFba1GmY0U9edEYjQgdZuX0wDqSeb9BwFVLUY1hrxTE75g5bSZ02XDz9799aLZs2YIn+3gzgQnJm+uhvL4d2w6a48RYhQe7mx/94FWzGKvjbCCiEhzj5sydS0MxCoruLcRkzRZ66QK2On4ym89GcwQkKQ66uOK+YW42sMCHZXU4h1ErOLV8ysdkIppBvFZeWgwkGmNGx0yzYrmtcM8DIUQsfmSe+QDKbluHC26M65liJKBzwR71LPAZnGeCe8XcWLlgIVP0aGpPJc8ADnW1VTxjuka+PL8Zdkq+WVpiispLzFTokU5MvPVM+ofPnDUnECyNwDtkzqJFNJ9O5uCxwwhVWv/g8PYJ5ublmr+wmGtDIBIAnDBlNg5qmGorLUSaem8YHL50px5c9GBOylBi2jsYscMiybtDYdSM0VAZIZeffrnDOpt58jOjeNEXzJ+BOjEdwx18hQfa7Ca1F+xahV8FWh30MH1nOH3YGepXG6YzurF5edcxOcLLgBsrVkQCUfFhEf58LsQWnKzujO+0FNb32I+R15VNugvwiLpHFyiB6lBGEKkTEzTCVLM1nsbmdQgAfsfXX4Mz5Vhe7hiZ61P0h3CZA2ynxPjaETnn4nHYFchfyRBsZBxzJV258V6rKcCndvGCpWb2ggWok06yXN1v88RWrVpAYOlc8DvGHCaDhOSxcEcTgHOczOdfbMIl7gbdmRNJM4lQ8i6A1Q2YccRdXT9F4CWdmAQGsYkpnPCjzG6EOvkUtn9DHP7hHuY/f/wy8vZwPDNarSGSnN/kJqktvDjR587kmvxcFJ0ol63TGy/esLJOWDNYKZCSeJqyWVdhhmpg4Qsrj+ffk0uZL+OsFJteSL/HjctADg4/OjnGynkd0FqkQPSmiGuLP4A7mLpoX1dcC+natCxVrqAYOfJfoNEnqzLJslwOcZ3uc+D64mLWAqdbIQ0yLddh1onIQdRDdW61RBYpLboCE/VPoFqqUMuCVNaXChyNJNtQ6dTFxbfsYeGHT/DYcYlWMv7VZ7twhKvmGkPz4iCS/NjBMrKfiyTrSy1PZZiuMVusi34mQKkTZXIfwlT2+k+/TRxUuJXdu8NQ8OFztOKQdzkfDxIc20ahFpNroQP47CReDCMpeHpXtmw6hQCGPYE42xQtd9gjs3jRV2DqLvbIVpqMjbCcMklT0aQQz4Ekj5ZWNvcVd2vMF8Qs9fA752LYPwnF4DlEKwFAOCGyGoBj7A486IM4q6LpLovDGjNhdCbUvGR4/nhzH71IQbkPiynMzEVcEcwiqofJ4BtMx+7zOxw0K5dhdUwBznvqsbXItoGO8DH2h5nSqrxE3mMdVDY6jWdA2gR5bOtd0kSlcF41HyEUaE1HevaGI67ETecZEC7Cge0N713LfBfuvaA365jHO2B5+HJ7pJv35tpJWUf+lHVaVAJRNUKeUA7ZEXg1T2fSiMY0bM/2w/izf8Bk4WHmLcDbgu49EhuB/LwipqoP8CCPMD//4ffQMcSjZ7hJAMNta1e8HAqcB1z0svJq/NevwkCp4rksxymQvMC4VAJftyD5LmOpx8J5DPsBFJO+NHVDTB6FeZetw2NrKwGydLqe1IAIvyS0DfWEJRwyGZkpJpFE9W37dsOJns9ebSwWD12mkmzTXUqYYinYS56rxEbfx5/Gh062s6kKOKYN3rN0EtCCmSb9MIdy5yCTaOkg8IUn00w89Ukc+AK+x2kW5w+ApxauWk4zGkuBhhFU0PhrRzjKpDLipd544//A+eulkDpQLsVg4oG3AJJf6fl96WSwEEYEArBPp+xJbHwJS8Tq+mqKCqIPTskGDFG27T3Cq8G2PyDEbn0fIg1hzrwpFMMAq9TppWMVtNHPDRpkRBjAmcyTjkXm5pIkCw+rx8ZPxmKNqMS2bd4HD7XKnuwpaaju4E36sbRTx+zB0sIBJ1KnvC84mScFxoWlhqKRJMYQP7UGL5EZ4ydj8sSCE3xM2OjOrzebMpSQmXC1Y1A8erDVbYRxNkhHMQAW3g5WWlJwDnytBcw7jA5j0IT7JJm7hVXmFFhiGNzMdU8/xQUPMV9s/MZqslI5wT3oLOST20K3FEBCy6hR6Wbh3MWYppSa7d9sBh+ul48QuD7CBHCt2ZNmmP6aAXN073Er7AiDvD5EV3w+h8QPOowmihnApAmN9jc/+tl3OJi04MH3Q10LCkMtVnvpYKW8y7lUjMvWebqUYfqUMMThLprFnqADmWj/KwZJ8IZEKvpDTAZr/s/LrOBVD7BFeSJHRIQip4/DiW8M1zyYKUpFD0MlsGrZOzpgeDjLnAroSN7MTbBn6ijQaqnUXTSykGvFRKiZYE+JWJooApzE3P9BDgJeeu5PDe6DUi3OmjWDYh5nx3RfXnQlS2eDwys0cxBITd9BaSvuYOUpMB5K8VvuwbFN/OUYRmQtYK5glH700BleFjyI/yV5l5e06H3WE5vP1crPcGbhKJ6L8it9oOy1cp2mPDTRPP3qI0wSlG8OfQmqvOkoK6rKkaqfJVtxPFFnbiaYmzcIlfHw0UOIjuKs0vPrL0/B7GAnAszXTqyZNzmZCoddvmQOfPoosxO2xxWw5le/9ypG7eRuslSKgJragt9vKJ3a797+p7mEN0na2FFm9uypVtZ88tAhmiBvJogqKKs3sVAINNWd8KnBLtV1ffvR541vn7f54v2vKIAsb/k+9aheHSzNE3ASzMeH4gLPkBcFS4vaIPDXX/3fnwK93TO/+cMfmWKAqEgPkYOfi5bH3EdNHQ6Ku9038P2DOAhVoAUtynlykPvdBR/fk8It72IxgwbkGsfn9Gb/I+aGi4Id7bOmZSIKQsRu7jyDoSz6emjauljOutPoOXi2HdyH+gaUdMAHfrj5zQaeSUpIoqm6azZt2mTysDieM382S2cZXqFz6Bg0H/3zHaZNTIt+8Aphyz1MjtfAx0OIpmtmKvDDJngC+6hIs23n15h5HWUx6Wsemj7ZTMiAu37sunkf3xQn6kMczJ6ASH+7xJWeoeR6LpOaw2aFzp48w7RhEhfmA1xZ22S27v7ajCRHtLm/0XRykM6YtdJmtLazz9i3+5ANIvakwDr4rs8AbSyls++ChRONuKjyTpHF7CUuk7udQ+wVfuYKQn+vFhVaBAIlkfPuVQAAIABJREFUEt8p3bTxPG7aRpoM79DMBfNZ2CebnGvXjNPRou85MlMJQKQ9f/U7P4XpgNE8UsRQstYmTcVgnoWccDlXsEAXut+RnGiT0scblw4Puu4zWPkxWvLiJDMChjKiHz513nTzYdx40STlHstptWLVfDw5Ium84ELzgHbROffDCrHLBAq0E5hvD8vHYZkx2YfEQymqSWq+7CPnLM9Y4pBRaSngkCNYDJIAToEW1cdBJ+TFGKvi6MNp7wo+JiWV+LY92Pzt27YbKCHSzJk0zfQiqknE/F6bcqmHfCjIMbHxppGOtIAxtouZd4gR+B44Z0+r/FihBIHLutClBjnHmN5Glh4srSz9CgdAf6g6wXTnuRwEDcA6/ercZCID/iV/BydG7JlglXPI4XuPEMs8ksN96Aw6+sBbOe0WgEcm+cabbihWRaiH2mGGNDMCZp+7xKgK1YuHrq0XalBGtPlfP3qJvQCsDmhQCs7VulEFV3imCnRp8X2WDSc4sWWOD56IuZNgEGvVas2mpOySeZIwdh1hXHe92kwu2iHKlF4dtD/YrlJrPOnigvG7zsJQSbzcWLjkrm5kIdLV8fXtJt9Z3SnTlXBGCZmsDzWHrwcvaTsP3m0WnbdZ0N6DSysZuLx+h/RZBEbwUAu7Fs1dhvtqAgQ9+FME63Hqq8aFUBNCB9dB04BedhXzOJSXytAU5ujMNj8UQ/2F8xdQaLzwcdkDe0WZhsO4u8QSEkXZiUpez/wcBRoPwG/3sDg6n5mm4JkXYG8smMjqAczeFufhQN5bRQXw48vNnJlTjas8faUcJZLoHraQSRNSzA2ENZcvYHOANkDKxH4O1CGST2Yhvonj+ZCdwWHYHjLFeebZx+HP011CERsBXuvAHzgtfSL0uxLziz/8HpzTFcw1waxctNByzwsxpldgcxtRT4Esx2t7a61vQxrmPsvnLDGZ8PlP7TwCI6DCut3dQ+zUAJMhBq65urBLaABEW1VorJaDv/zFz3AxTIfn/VNzGZGQG51cL4VSWZyDfFcVZj1XutauNFYq0P7QGWPg7stkqw+nRSXriFonuENqUx16ntBq/12gNakNT22IpICsdPD7wNCSCrGyvGq4mQAuFSVVkJZ41m7AQgEsjWVkP3XyNHDyB+ZrJtwLV86SG5pmF8j+4PRBmI7txoskGK+UV198ylRDIzx06AjPbIhZuGIVz1aHpcLGJKSz89iJT0s28Vcp5qGp41kijjfnskvMBx/vwKaBPQvTjzdQh0gHDGHmLtNtG4frkyQu+TERPrhDcHP0GOvB8o+P32JH0WYecB3HTErnM81gmhuy3j3ZwBuePGv9MFUmwlr7NpznYKbNZg7WkcCxbkyppbdv2WR13QslI10EDkwnJckZ+Kggt4CGF/c8REDSDOwDsqlDtRqbkAgGPx1rCaTeu6+96MiaOIVi6ml++5v3zOmTt7FJJOIGDues+VOMP5iPK3ieousD6LJiOGVSGbG664bMMUIScwH06ykGMxbMo9OLNZt27GXkoLOiQDsxKgahqlu/YSn5dXSYJJ1A8MGvFp8BuYz+S4LazY2T/FZRRo0t4MFYeapL01hbmF+GyOC6ej1GC3i0CD7kDqcNu9RRQ4q7oetx1WafEEx5TLuri+ZBiwD3unT6vDmwfY9Zv3SlmT91tmkgzTeFCzCCDu7unQpTzXjeQiVwBtdu5cXVA1tRdgMC+3leMvw9YE2EB8aaCXFQ5TC6aUU12MtLLQOpNma1+VCvzl3JNQVQbFx4WPuE8fIqKS8RATt79gHz5Lq15iZ2rHv27CIGHjcwDqqmriYzbeJks3DsbIPLPZ+bf5Mu7POvdphsch87mGK6wfg4zlgspJrv/a8XUCKSF8f3U/FR2rIV+PBwyOS+imDLg0qSpjPTsqaLw0kwiGKdNN4PSpTAeC+vChVgG3kF1DHIvdKDKLvIfnBpf7pbL4qF2A8Ks5xAyIBSrWVM5U2HpvvijbGQCrgttVyDAJSmrYatP9fFG9qasuqkxJSV8z2cBM9hTlXEIq0evFSTgRSiPYyEXnSp8psQzuI6nAoLFKPDR/8PJzR16NZTRHi5g+eBtHk+n8bsu4iABjA6GmIROJHOaUxGFlSsnXZJKkWlhE+iGejZ6IBy6K1JEMpZC1YEEk9IbNQDlu/u42F+9PP/YHOOiQ/XRL4xWppKip6Xf9kG746DTiVRUS5mUSfgXcuQKAVq5pWCErx9G6BRhdnOtiA/j2LXbeGhaDb9l7HhrcG86/HHHqFBSTF94OfBSpmmUQjm3vgziVZhffoWo3tDD+HJ+ERM5L+dlTXFtKFIVLpR+f0yRmLcGQewG6iFkgXdb7Cl2/wIsYuB4XQTy9lGDh0XlninSCWpoAPTGO1M1Nxd9iPCegUrfvf1V8wzjz9nfv/uH81HX27iunOPJcm3zoh6hyiaYl1wWHsxWQh/VmGOgX3jg+ZAdLqeXtJ/gDe0k+jneRFr05cFnKxJPemk/98f+p2wtZioAxn7o0bEYPd6k/8GJhVLLnXYPaKpUlQ7CZFNQ1GpMIclWCNcvpCHKdU7GFEBN5A8Ism58PFE+N7Xc69gK1xnXsQcSQV61y6c4Vgs+iKAaeOeFpOOnjV1rjl5HvMuR41ZuXqCWb54Kja5Yebvf9mO4VUpRxw/i2nXLchBgQ7ABZNYO2AIf5q8hxevNDcvgQ/n3TWTxs60k9iRk/sQvNzmd3iZqQ+RfRqfzhLzjnWb6wEudaHO+FAXv/PcswRA4yGjXFQ+u6TdU/CB74EGKauBQKamNopeCYvbYHYFMViZHocSGYzJmib9QtS04bCNanBp7KYOraZmVFWBX7+7Z6ljEdvEIK9IsxlqW/axW8QC5TFuYyYCrcsLkyQfTn5fWYLyC0bCm02NGWWaK/CKztGGu9IU472RibLLCahiFwGMnmzce5QjSDGguQZLAn9bOBVKDcbnvATt4I4iY+um9gMfDPAQtbO0aEV908K2ehCBAf0zdqV1FCD8HGBk3EJ9p253NPaII8C9Zc4iOp4KlJgfLmCj8rf1AT8VJqxOSBiPuNonDx41FSV3zdrlK00sY6fCT/15CTU6f/LJRtv9J7HQbOVB7UWGXHaLFI7BGiZyCi2HzMiIVDMhdibUukSTgxz8JKpCTwIonehwvYFePANGmLNIiQdlsM3y0oXOzgGMEYjR+GBLnZkBzj0S21MtxQ6RlxaGPL26vRYVYbIZG05wrTyhgXuCMXM6jmrqYh5LB3ilskt0ILiYvXCS+dbLj1r5cp8Ufmo7KebqQpxkws7YWIft6DebdjOqET1G2sY1xmo53qk4c7+5Dwh+6GzVhboyKbgDsaiTHAKDFB/Wsjq4O0oDTxk1koLMYhdzqiA6VHd8UKS241JYebhoeaJf+dFN+dNtesgjg4It4YP+f8VISQjCjMQyiusJVpdDMcun22uACeOK4MkZI3vBMM687OrGhx3Xhl9xLTT13+tFdhUtTN4nFHAlb+t3a8QWzc6X9qePsbuc7f2MqbPMhbNXcCC7zEgfbqOzxPfVp9C0JcaKIDGlXHfQpbiJIwaUIz/k5+jIfIKZvLSCh/MtU6cq0i2OAmVMZopMBg/0IBuzARiwCitImSDVUDA7mU7yrj6AMBBgvvvKK3yOUlgrRxEjLLK89gNH9sOdjTFP4BHurbABDop4inIz/iRtvLTqDAMjkmzm5xe7vkLow3IVCGc6IqhkKJrdjMb1vAP3kXs39GqJHGIa+O9q2KcsnzSXwISVJq/wtmllCu2Gi1+BHN4TOCGdXUsdytZPP/mSURzJPZOKNAn/+/s/NvvPHDK//O3vTTXwoTeLK3XP1g5AfutSGPK+SKQiBocMhWRIpKltEDqdro8OZsFjQ1alCk6N/7F8i3Xwa0FvI8kkVOIeKkghPDTS3kdNRC0s7oMo6PKMaW5ssv+8hi5RS+Nw9khyCmwg7f6H//kjm9EXh8FW+ug0q1mIhK/cAUbc01ptHiEE+CqucBXUhWoWtYeZ5Du1lOSzBzItu5PrGBDWim6A9O1l09nNFJtP/nkcDQE8e8gCCakYWIXi5BftxzMMzMM7lY5xU3IkEAsp4Xfx2o4iwCOQa3nwBEG1926b+bArUlGRlt2tM3v2H7P2syIAC1BdTITZUnjonUA2ddgCePNMSzmopifIXwENI20zQjUxpSiW+2HUjKFeHsP3uZUAgh1bdplRNAFLVqw0+xSMyz5nxYoVePCgvN555UXHCOTL6XFjzT7Shi+dL7djUy2nwOKV8+lMRfbqsQm7Hlz0cEYUTyhnDXfaKX5edAnIwbkhAukHwRj/+u6HUMOAGChawrT6OXUTEJMsWTwNPDOdEtDDL1bKA0tCZMcyFenuImUEDqHI8q0s5rp7wdOc8EcGX45h0VaHB3MOBVD2hymYEQUwfnnwheWrq+5KXhNOvOQ+nO5y2PLis4o+5akOnS7Ohy3+fjL+FHW+jqgldQsy8ZFdpWh/YyZPNm4cPB0UaD/+u1bSZeqqc3jRMd5nWdPf4Yp3Ro9JCCLKhhd/2+6dJoy0hRYeaG8k08lYJlY2Ad9QntqlkGSh5uOCdSV5b+6Y/LjxGedNm42CKcxkY7ouX44eJNbBqLNmQYbXWFXFgrUcg6gcgjrvweFu70bsgcqvvb/JLMIr5LFnSekA7hhkbJLPrgq0/A0cFFkpl+6RfqNonviYFFz14pGXHrEiD3d+Nu+vdb6TMY4n04UDnL+Xz9ZPB+oMrKSxVenk47DmTM8gFoggBA+EKkOINMT26Kcr1AZfrnJ9XCN5DkuF5caCKPpf/rq+OIV50o0qXkrQCcM8DzBeFxw8dSz7rgN1XMmlO7lVTVdBf4xEWuZG6tpV1VXU//3HcHEeLtDMFpaJIh6JXSJLJAEHPxKTdCnRJmfS3QKHCQ65QId7DDl30Q2k3zwfoSGIjhgvWxhP5b6mTkw4t4qSG3igEqbXbliCjHcR1UUBqOCv/J5Aiv+t4kJYE+fZ2C81nnTjvkS9eQMTOXDNO3z6uCmovgkrxR3bgAomtVjzn99/w4pfNn25xcquO3kmFfI6b/F0FuXTeXfgpKM4HJKFLjLse8U37KGzdNXj5hrGPjWdDWb7vh1WsTcW6fFkMge9gfXugLd3slz3CAWK4FrFsSj102xW1WLFFgyfwJOd7H+azQg8Y9KwW4iPTkM63G5+/JNfWSe6bqCGSWCxv/rd/+A3c9L88a9v2qzQQRoUB4VWPi09HNQq1LIhFcPBiykpTOo3FvLCm+U6qMlFk5WFyGQDwOdTOLQmNSWkWCdB6/cybC8q754RUFQ7seTsBIprIqNTBVoGay0sMQVpyjpATocRLP+FQ8uK87/+6xdwi3OtEX46LnOpqancE39gg3C8Sh6YBbOnI3X/Boj1LNa8LSwbgQzpdsXsSiUT08kd90PvSrN09SSTNS2dJmwzQbK4JPpQ5AmA94UhE8rilY/CpAB7iz3TjHFE+HGPc08XwcAQdBZtFc/bD241YQhIJk2fyfvAlILL3LX8mzzhPNv4zaRjA/ECvjA+Eo9xH3xE84VhJKpmI55EgmEWzptrD155g7syQbPmN9GYKOVCrT2876Rdij/xFDar6enmNJFbn3++lSksxYziezudu/szRzPS1BmIL45yKh08lMNNASBvZSsdQKeElNEZbE6dkRIQUjASqi2rNwe3noAYzgkJprtgyRKzYNkScxBO5k//+3eMWEEUT1geQBnqvmWgPpE03KXL5sD6ADZgXNIg2wg00gv1SVaRdfAIW8CkmqG8dSJr9fXDeF1LDwoO9ZzI9TM8PG5gQBng4uE2sdfaHgO9SPk0JFkyBcIfyaofF8cWaP43CVfEj+5oaMOF6hBdlKdZ98h6m6xyBKJ7fFIyL9FSCiFSUChKYWz2B7oeEDB6goeD2CbuYu29DnNxf5EZH58FT5U7CjndhZFsF9v8W5W1bIUnmh5YEv2M0wN0ZZ50mZFB7qaL0cmHUzQK2l8HntR62FxYiOSg+z+ZfwafbBRTjFI+QAQ6+QHQzT8/+grJLn6zcFV7OdnFhV37+FKzbM1DcI1ZKvASiDZGH2sXcj10ofI4KMcXesvXu1BkTeBBnwtVaRtLlAJLL9NLNIhnxwCQkKxGe8FJjTMpD2zQp2SNwZUtCcbGaDoKuiFgKGGxLsh9VcgHUW6pExDbQX9q0dPGlCGTLNmEcjpa6MCfTX8QBdMfqpiPFkmK0KJgSYzUCge5jFTjy7BMrhNP39xIN9Yva1R5YAxbyVpZuoqy7qm4s4pp4m9EFBCWrkNV/45YKJIWBwJ1BHCNk5NDzYK5000EatFuXpi7xZW2SF/PK0P5eZtnAiNzmXzx36hYWz8KfmYHW3g3nq83vv8cZlFpPHPNdkrQUkvhoOcvnsGHogIjovnGDw1A8BA0sh5wbKC4r3ZsNbk1N6GVBprcnLsUzQTz/FOPcT+xBN2ym/zABphMHSx+Ws3L332ag56pimfUA3pZFOymYK5NCfuISJznRAFr5jp6hvmZTzZ9bs7iJZEQl2gyYWvopa5nCX/68gmorxlW4BDHBDgukQJcUmMl662M9iOAUwJRTEZxyOrZ5B9ZRenbf/+AgnLZ2u0GA+H98nf/bbJPnzIffPgx2DBLe5kYUWh1bTv5j8SmksOkG5OpFquaVP1ZMOqA1pJQ2LNCWuXprgIt7rQ6aN2fAFhA+ndEo1U33gu8IfaMlJv3EGF40WXXo+r1BwYUJCIJuBwsqx800KVH0mWOsIrCmMiRpJu8bfbCmIjCMTAWL4zR/PMgaKDReF/4uDItUCf279gP1xymE03CuLFZ9rBQwk4WrI32HnyaewvMmifnmQGe8w8+2UWDwsE3eg7v/BmWjmGwyti3UNsCwlxwEAw0cxCXDEF5qyzESgBveUZCOudyJmPSgsYQEB2TjCtjEQvik+SY0ngBI3rT7LwM3BJDWHb9nWKsU0lsgRPexgEcyDvZQn2rwhu9i0Zz9vTp+ORXm3aukQtTqT9hAfuys+Fy7yAhZykGdXPt/ufQQTyv9++HHx5rmU1Olyr+x6GInBlsL0vBcH71P2/BMqAzSlCnqqVbL6YmLBQoto33m1gSJprFM1eY+9iQbv7sG/CbRjN/ySKzgaSNK4WF5ld//CvjFuwBRBhaHvRyqmhE9vMbMgsWzjBTCFSl9badayvdTD1+ASoiGsnq6uqQmFdQIFoZsX15gMk3xHpS/FalRwh3HTthLP9bvGVtiF6jMUvOeAOwQ7QsFOndT9FcMs/n5rmDzzqD58bin9HA7/r888/Zyk/GinKq+cdHHxDWGkoszgLEENh6cuFjOF37eu6Rx5fNxnYcuDhYnfMI03IHw6ChIBYIisVheQesUo2A4gYFegjzKEVkARiw/HMlPMCJsRiDKQjq7nzHJ1eullGYxaLuULRvk5N3/uYlO3quIbV71iSwcdITWmBgfLP9oLlGgZZRfzuMDVeEOM9Ckp8xbzweuPcsr1dc0yHYE85c504YI5EsYWow+d9OcRhJms3qlWtNNqP2oUNHLYfYFmiWnyqwUhBK8KO0kSnTR5tURvAwWCyBfO9BxmT5FDtBE5IMgaMTJFgMaLppRv9+i33DEYcNoeT1FjoiLfT6KHz94NpeHD7B5FaGwLLxA/pQgfalRemCLVBNMvr1W/c4GO8xxqKmBD8VC8XBPRJrxPlfiobhznlYhj68dKK35v+2mYn86QpUoNlSXZ8rFzU2jqgp1F+z4SVHBkbweaH5sfgsxUzqHCGe2dgFyB1M5vTy9FB/38nCT01BQiICre89DUvFH2itngUWcA3/nih8hxltJdGdP2cGZ6SruX+t3FTgjx5C2O9teNjkn1CgA0zelRJy5qLYJ0yw3WLJ7Sq406XAEk0mg2u8GjMoZ3YOtwgaDiMybA0Lvo66WjrxNihjyVxnD4zKSo0HgRbuvKD/+eOfwg+uN7OYuKLp3CS2qcFNbUQc+Y5MMaNRmk5g6TXUyjvENOdGQxHKwRqI9QLIP50xKloYBtXQ+PajUj2iEArR3aAKPvfqi5gC3bTRcqHoA/Q8aG8gaqpl8vBX5UCqSMsJLxhWj5gzOqBldKaDUeG/PST/6HYphkxKVN0XmaKpOA9326D5FOhwJokBlLf5eTdgcSXCECMFh8lPxV8pNxJUyZxeQpgxhGdIZj5h7CS8T7aZv731tlU1+sJESWe5OR4Rjw/WA4mwdiJ4xmpJPD+4B6Ud7+cEJlj5S8vUSp49vY56E53qhH/GUnMDkdHb/zhJ8koqDeJTuBK+B6wBL5tnPjQc6bhvL7VvrJmFPPwMO5wHRe1m3uzlkA4CMZ8igBZqYTDwSktrP7jzSZhHddAvMeLnGq1evoLQiljr/+PPVJHG5w+lNjSxTG6hNtyvIU0eGLKKQr925TLe7xaz6+hes+ypDaaRzuMPb79N05Zp5s9bDIuJpTK18v1//IOEl2KbFDVu3Djj9Jv35zvEMZ6N8YjSNN5865/mTgVeraPGIUuEueBo4qHus1SdTozkTx24auZmLTQLpi02F0+eM9mH9tuu7sXXXoWD6WL+iMm1w10vOx0lLa5cr3TR+geaEVrEm/F0bCFk0/kBHXTxUNQIkwGvltlPFZ4OXT1S3ahTHoFPBNtu/rc+orf27j7BzWdRyJY6hgsRSVQTTB3+/UHrGaBxXS5s4qzaAk3X7EkXFoTwoZviF8GJVs+W9xQwzj0Oouee/Zapxfmuie4gEnpbbytFgos5Guy1va0Ms5lDcKSTLJ/7wombxHuRFO4V+/8R9R7gXZ9XmvZR7713VEAIhOi9Y3DHxoBrHMd24njsjLNJJt9MZve6djKbSTIpk8SZxE5xN7bBgLEB03sH0VFBEgJ1od57++7nlb3rXEwmGKS/fuW85zznKXYZj1ll0UWijMqaPtNKkKHWME7KL14mQIpI8qDzncHokwY9KRN/21CgIXGeZcbd0N1qm3Z8ajcqGaVgqcymOxCvuo2tfhOGQYeO5LMwqODrsOhj0SBDp3+gy5sxN5Ncu+pxE3kKNOC0w5f18qg76cbg/sDeQw6zfeD++/HTrnEncWN987gwgGsnaEDS6DUPLMVkHOUnGHs0XWg/B4G6InXXPnT/WuWyXXIYsnjRyloZ4WsoL03dpxgVnfjvdvI968lcbMHeVSZR/eCUktJHMY4qrEAdRjCMBTE32qBZ3cTB7RpL32Zy5YxuVPL+Mcn8HXot8vT/66Rd7qDwbA5arTRlOyoBgvMU55cgCx/k0MHBg0itve1BFIkLZhF3T+w97F02HTBcYCk2A6+cPHuWjmw3Bx/e0XhC9CDkkS+HrAiee/FxOml5btM58eIKT+/C//vwif2kiiDphTZ1gW199dnbtnT6MpuaPQvZ9hd2uOQ04bjZSHkvkbaDr3FcspsqgpgyS0lQaaAAP0HAQi4agKoq3A452L1gLz1CGIQfsE8312vJnLlMEsb0c8fuYk+7YPU9HCin7De/+51LPong+ZfkO4NsxV7k6J1Q6XLh4K5YsNqy4rJdYvSp8ydtGfFMWYiYxpPdCW9lcTZKIHEdz+Y7n2y1W0iMYcXyWfKcAEWKvFCEZNryyRYWcNldX3GavejAPaHpRICVqwBLjt0HnjoElKbmQNoDKQq9OTzVqISwb5KSMB44QsZcPu4e8vRwUKQRMlx5uw4Hvyv4j8x1AiodBCrQ0jlIB1GLY5vYebNnZbGUTybR/D47c/aCff9//NBZl6pAz8TvJQvXxwgYUNmZ2AvD4rrDYe8BNXeIiS4CdoSYFIVF1wmBvsgCvsIW35dhi1bNwaP8MnYON+zRdf+ARHua/epXv3H49kwaPTGpIhICsfxNsplY2h5GzNJ8Z4CJ7CGLQyl4B9+Xkmq+D1P3lcu3CP845RhHvTxYE7AEeOzRR+0Qe7tsOv3FudloRUaYcEh24uCrYWIeBL6tul1jhcSX5bIIve/+1XbozEnrByo6zmcdBpZ5BDO3EH7GcK7Jvi+/sPzzF4BXwnE7rCHHNcU8Nr4UMzaBjvSJJx/lgfe2TaieRikAweGJ5O9hIJ4RTceCDzLFrqOhx3Z+dMJCvKJt/tT5NgzLohynpjz8Bl549WWkpXV00K+zKMPvAHxaH1ApChqTPfkaQSx1lFyRAFaWnjnJ3fhBCmQvL3wjjk7tGDT5BSrVIgnDExaBjCfD/R6ElDbascOXedkxN+EmxrG4ULqxTv5uOsQBmARD7nvANoEWpwIdQqHQmO1NEYuPiAF/5lQD2K/AB3rfnv1wTpfaUiUYDCBB5yXxAWeWx8gsHvTGpmtIbPdaZk4yrJHJdKZHrb3Sz9be9wRSccbaK1eQYje6rrkNCKUYkxZwHWftqG5iGKw2i4XOmnkzbQp8YuUZhvHQVxF7NGHyZLuC0OLTPbtZ8BSyKCQ2auZs27DhG2C1vfav/+s/6XLo0qHvtUA3DMVr5Hs/ehFXtjgoeCwuKdCKdOendOkpovCItTHAuLsT0UwzyqiVy1eQNB2KLSIiCJaxDZzkWVmTbMPGdbAySBMPZZT3pyD7gzt6SHBCF+XQV60JtSwcN1hSgXZhtLzIWuRKAKNiL5OrXgpuH5xgde5NdC96VlqByvRnJKmPAtbRBl8vo9gBbT14m8CAqYTNoZBYLQkNq099PZH+lCUoCONruEMkDPG93bqRQ15jtFNF6rPSPcusJwDKlT8/Q0SYl7NtvY+U8VzuF4YENtLPYhunsl66tG5e3kq63j379+G0eMaKwWW1TN341JO2ZPk8Z3Ylj5Mg8FVvMO5a8izzEaiIA56HkX03k+Pg7V7LTZmGECXc3vt8sx0uPU0G42S7euY6vugTbQKGN1cuXnMQQxvLnQCmv2+++gL+DcEEmeZbKzsPD96X6Tz3s8FJtdzOSk6zBPBeLa2v4N8cBXwRgN3sxzs+t93Iw1vo6r1wM4ylwx91dsO2AAAgAElEQVTDJmEqVLT4iAQ6yFRLjMiyPbv2WFHxdZZLq3AGjHOeKJEUzUH2FxEYnLUg8Ppg6w67VgEOTdRaL4ewpoNBDtegUV88KdKtCqvYFgQkgiOELwmXltmRFvi67mJ4yI5U3bEk/+O+4mQ10pQJq/aF/xzKsxYDxOUPw0hTiEthB8/OzMh2IalXSRdZunDZOPbMIaaCpONXHXw94qQhxGZzMGhLQi28ZPE9zj73lVe/78z75X44AA02l9SUZKieGXh8N+gArGy2xbMXooNA8chyso/nq1sL49piKyw/Y3OXptnC1fNQ5X4KR9+HAv19cO4s++Wvf4HQqYh3biY1jueEGiOTq2nUpJ2kvvc2ediae9ZBbUzAQplmggOtkET7gmsVML6UXNQJ1TfONjy5zmoIuN758R67h+ntW4/ej2wcSFBwIPd/kBraymcSJFZeAkOD6S0vL5cJupbm7A4FutAeJ4k8ip+xFaZPTeVtlpmoh3mulxPT9TERYG5h/vKPc8dqaivgaT7hutt3PnyXBWEnW8WFvFS0IGCgehG0wW+pI85l2xVrvN0NkyMDx6bH4AtGQMNKxi0qhASD8/Y2YYmdFFWZLHnBIhCGqLRaX5ZO7NXpTlpRCWF8RB4Z61OXa+Z40QMM0zwAkTGeBLxmUqRxMsMnmXuDhV8nuW9QV8CFNJKpQIuCoxdY/graPmscV+cnxzw9qMoHC2H8E5ssEMw2iQdb2XrHD59wJj8KZ1z10BrzB/uSI1ZgD4wEOt3cSbhbNV6xqxVf2uQZ6YzFuHD5IjXddI78QT4nF/8WwhN/eLt5qJ86+BDX5IHM1KAkbbl6ebCVi2FqeP6xB6EkkjjeRuQTHYY3UthW6GU1QAPb9xy0E2dPojAKsY0b19sDD260zVt32//5j9fdUi0sKp7uBlpWfKC98oPnSZBBvg4VS4eo/J69vBEaAPn00/WHAocMAxfs2f0lwa4lTiG5aMEcuwTNa5gCPofOcs6ceeDcfDa8DPyBTfz9VYi7WRJJPCCFoQqvkyZyryXVRQ3FAyami/jWKtADVGYVVHkQ9MCVl0qwB952c0sXcUtNHGwsN7nGonaF8DKGi37FgdLDhNPBIqGZxVArP9sonY+3pLH8t2xPHQ9bB4F4dnQhgjdE4fo6I9HzqwIt4oX6ef0bMQaczwbwWSxBwiE8X6uXLLG1MChSEBlwYvJLZk8wFNzBA17LYrS8uhL15048fsts5ao1NilvKkVIUBnLVqApTyCgUsxzblUVAHHNtJkY2fsP4OHX4mtBwyxzK1rsz5vesZK+Cpu7YpFdPH6FQyHP5uUuskuoTM+QO+fB3mU+ZjlLCQvoFH2Rr38KRocLeeBFTQQvX7GYBTxL8hbSZfrBThPo2AL5/XZgC2Ve7kTW/N4nH+vcZ7mM/B5J9KMP09lFpGCbWm5F13Gqw/1vGTa2SRSuwGDwfOh0IBCgWIRbhCbwvAzbDvIfL5QSOzbWbdXNYMFAcMHiibOsnDtrodUy/eTDx9WkMww00a/FPbsbl6dOkRUfXHoGmfTrANUhqWItibzMlbx4poVTB7B30LscAT1PRVyFJydnmp0mDOQ6EJNYNvJtb8YvXoe2CrxotJ0U7Faw2ZlYqyaBec/IgxbH/upH//wTGEXxtnApxWrLx0z4C1mAxwAfwsahvEcExFoNEWwR2vdwOAhWCaDDbu3EoqHgMCZVkZY9M9v24iDY1OKNZcN8DtzlWAFvw8rzuMN4ZY4/Rg2aMz3bZmUk2QXw6fbaIT5fvHlLg8DPqQJ9lOSjlgaaVE0ZsMvuJUrtfg7FT4Fi9n16gWZ1kv3ghafwn4mDfMD+iOe1mut6ATe9TBqGWNggzZiKhXPvLxYW2GXqx3KcC1MgPHRAxoiGNVPOoZF//gwMEBqyf3jZtn26AyiKZyn/6n+NbcYqc0JWHFjySvtkx3bbc+Q8OniSfePw2PWDlsV2Wx3RzatVdnDHdS4QxRNb0QQ2zq8+t8FWECsUDEXoQgFmIm+8hdEHPGa/KEYYUbMwp1GQJyVUvsPaAEttN8RLHsKNRTrg/v+gAIzwKSDhUcNsTFMIxoTbCKfQi04r1C+GogeBHM36pYIbbnmRlTuRzoe/DcShbmuY7kAiGEnFJUUVFhoqhROd6ygF2IdON4aUjhMo1JpJhJlGDpoAe0+w4gHwMB/8FMKoADPxn2hsKbELN7+EmA53Faz32rVKu3KG4M+b9XBo6WjA5l/93mvOd/etT7fCv6xlXAIzpvhKCRfBgxsP1PIvr75onh0NJHfftExunlKRR8DMKxvb8Cy5hEoJMyZewIcfeRhGQqp9gaIwP7+YVGZ4rVKSMdJmTU2y774GTpoMxDQANUnsMNgYPry5fZhBjeIXIBWbJz9fAQKEIpafzSyWHl//EOPoGA89qTNpyW40E1SFwRzXSNcKpSEnvrfEGuD3Ksx6+cQM0Sgq/rQUiMIJ1anrENOko7xRGa73MhrLEL6BDroFxeBd8EVBNtoniEsuAYvizvQ1NTqrS25loSnsWjFnASxEJbuWWtRl5KlAOxHN+NJQBcLZqvJ3NbYPga04wQkw1tfCE5EONDH5UaRZPRC8mmn3kDO3ZN5CmC34Q+DCKIrIgBwAofMIo9Uo347gogwPh35NA4zs6uSUNi/1qiTwN4rPW317FfFSsxBl5TD21trAHTjtFOgxIqbe3fGRVQzXUwDy7PLJ6zZn8gLbcO+TTGdV9vqb/21B2K4+/tLT2H6mQA8tdZ+/Hw50IdBYDM9kNDDIorwFthwp+G4Wgy0oKvPgco/wrgTgc+NBV1pOxNo5JMh7jx7g2TLMhGbZsqWLgUYGkBEP4yLYhWvaAlLA01Br1rkk6h544lJI+nOTlfHYQeNzm+7s8OUzdhN/6Taon6kIvZQ2X19cjbScaLcBP6d29OHv9PE5u1joSvqvJBZvpkEtEnW99Q67eYb7KVrreAyd3MxZwlN4BDFqqS9apj+/PwFp/My8GTBrLrCwLQBDnkUzkuTw9VCmUPnm6LoPglVXVZaxCJzATiAFde88rAAm2T/96CdOnTgbgdleJp84JPKC56SjSkDBS5201gp44cjrh4QJ8855YqWQf/0YC8I7tuGby1xu6JkTLIoDM/js8Sh8B1z+34Wr+TYLfvWIfK/5vJORjadSywqxGfUdhTpLwyMZVwN2wmcuXYJWSeAEofdeNIfzCV/YiPF+IPuWRurRW/+9Gcok7DBsHp7Z8BCPLkpi6MIHCNod4T1IYeFbeasCW945DiPPL7hmc1aQGAO0GUI9EB246jZqTwgZhw/uhuceZt9+7gXgymP29ttfmEd9+XtjXWywr968YBnTJtrOw8dt5xFiYHhgJuDlPDrSiOoK2gneG1WF0Ea+KKAj4GWHtTCA3HYZxiA//uEr4NUsT1BYvfH39xjdb1EwQ+luwbP4c84bFghCXg5OZuyasnHVkawL++gCQ4JTOMG72Tb32pPPLuGE4+HAnN1vINDmZC8k+COIUb3djuEt0Iz7Vjqjui+Uui4KhbC3EYqsir9OeVlJyjNYXFnhY6JV+SL1juJk7qhtI4Fhr61ctIKct0ir5/OMUcgG4JAe37XTVjOKzZnHwuD8IZKqh6AQdrO1hbYzAnE/kAebjbQgiclkLgYCnfzl4y3g1TI2Z9xDfu0tVglS8YdWzrcNeAn4YETTwxJWSemgbs6dzhORRBFqpf/41X9BsO8Cow+EUjOThyiQxd4xOmcVUn+Wgi34M0/Gp/gZlqI+cD1RB9I18k0YO6UChCXR48lYG4/qrB3LznY8aQs5RNphHyzHnDzeHQBiZOjgkk+yh9yMKILjnSh9MywMLYDGPHji1cMykg3j+z0I/7wfI6ZeV6zpnjkIe/Ch6AHfFNulFUJ9Gw+wJziyJM2RkPTDOHDD4YW76YXiLEGIOvBxMx06Ejqm05iraxmciVgoGEbMl3v3ExvGHgJaliiTMqYSBVJQibba6uCc6dNXHDxNS06OzEGnn8eL5sE/kGw+mCexcGkXzMqzZYsxXc+EmkWop5ZwHBluQhgHU4SowzLgeewBXquHWytoRj7PKj6+yMdrWsqtsOISBXqOTZ2QYXdxjau/iOcFQb9DXIutB3Zgz+ZNnmW6ndp31b657gWblzOXOKsPbf+pY7Zi7Rqbv2qBS1HvopPav/+Q61Tv8HO2sq+IxF8kIyDa/vUfXrUr549bafFVaKirXM5hLwvMLq5z1tQ8ZMF19uH2TXYq/6qtvjcXv46lduPyDfyGm2w+eLg8cbJIB4mgGVAQquiE8lwe4xDShCGgyot3YN+ZQ7CGjqKHasWpLtjmsHxqLG+zvCmk1wdnEo76PrDPHd4DbGCZckZwFQrk73Ujk3cHpiYWOUvpyn3l2+HlbAREiMTWgfsrM3y5ISrfMYwJOZ0dzbeff4GmrtA+/+wLng9yDlnM3+Leyhc8HHpmO0v5oU5waHDeNA6OyUiw0wlimIqh1Clq0NYPP3Uumt4c9r58zZmoApW6rjzRu7hIluVfsqcfeMBBRLfZtbQOd9iVUnDi+EF76ptL+Lp1duVYg02duJxFOnRMKMJ/AyE4d+OyZRAOHBShpbY//igYTQEZiYM9yLTjbFh5ro/gklhVV08NgTgAhBiHYOj5Zx8AZoE1Qy1pZSf33lvIs1EV+tIcblj3IL7ci3iecdbjeweicuymqTl9Lt8tqds4pOPTEmwZkV51LXWWmT2Fpi0ZKuR1qHbnaAAvANvMtIdWP2L7Pj9pH32Am13JhdfHOvtJim6vMG9OkyJEBX/95DNbyokQxfgNGc4CeEEi6EbiQyZa4aUW27L5IJaiqhPQjjA2evSRe/Ea+A6QSId9tHUro/tVqFgUD3iFILvuhRrlZBENR8so3WgFm0perFFnjC41AKFMJwvCmNRu+9ZLq8CbYCigiooYiba5kxbw/QlIrW7GhPuqFSMUSIInGEl8TRvLFeFk8vSQ0EE6Pk9e2iBuaDhbdpUicRKVkBIpFRMGN3u27UH1g+3lxGxr4GfzQ4VVU5pvn3/8kc3PW+gUTcIsO1gchbJE09/PzmSLzMNfQLjBEcx/nv7m84Y9gH2GMKccm1YPwS+MloEyjOHnXDZrEpaQFGgw4CCwPT8Oj3AogO1QCMcYC0eQB//s1390FoZB3MiHiDJqaemxt97BZpOO0g8eajvhs4uWz0CK/CQyUdKTwb/kga0fVB2lSzznEIwAm+9kolFB1KY/lCIzPS+TTkBBvVxvjMrl5SsOsVpwF4dF4RyVb4aoeuwCRoa7xo2saKZHh/3ASFH7UaDFCNAysJnNdAtURUEUChHtlZKMYpkHf3QO3cFE7Dj9ODzUawVCgQwG4lCH1EfBEZ4pWb+CRY+fOmmVeiERBmifcBxbzgMUMIUMePLZJuCCd5ngBFGm9Dm1ZHYT2Ncilq+kxE5SzHUYBKKRYEWMiyASOLLphubNm+HCOiVKCvRFech/WCmKXe2+1oiYBirUfIkOsF2FwnY19jil4hCYfA3GRLcab9iixXMIp4APWz9gnaUYNxGYrPXp+zs3mU8yHuQshM4evG6vvfgjm5KcYz/7j19YKe5lT377GcvCrF1MmBBiwm5cJ6KKpOdbdGItTFnhhAEEEiqxiBCCjQTUSoChBZjoWErP7uaZGeTzeuHLfPjcCbt4A/ENtDCJhDSdpKDMm5JJvByewWuIDYvBzVEvv8RfWhx7s1iVEdSIIEOUgA09Dbb98GZSWaqREQfQzU6zgWZPpo4JNjl9KWG2t5FBb0KS3wwBBlMzYA5vOOM9NBdyrdMSTzCYmFKCvv6fdF5CIrBq7roCd/2BT2SHq2lEeYuvfue7Du/++xt/Q5nZAVtqJVLmDuiH6A3gWCvo2BM4tJ7nQRmDU6djc8t7vQCW1TnCB95DU9GEe6RCJfRzpGTDlwbmmMTyrBT4rp/GZxkUV01qfhgRVbZW25a979JcRrFfWGiXz16xQ1tLwIgfsynZMyweNeKlsiLc/t60AGpbrLzl2fFIiRsVluMgw2CeIfGXz5y95mLk1DhINelPp/vE+tW2eH4mOoMo82aaQrUP7e68fY5SeYhJ4J7lC+2xtQ+zLBY3u9GlKlWD8R8/c95qsUCdMmsazd8MUIIgJs56GpoICBNEc928hKr5KHuZVnsERty0zBnU2Rr7y5/eN483fvP4WCh8WA/odF5IOhugh2xh4507by7eGuGMfZ0Q9fF8ZSu8YNoKiwvNofXeYR9+9BldL0kjeN9qzPzHH7xiydj4FeIpsZ9khJIy4AkUVsN4bDiqFEPDOE9SXdW4p7A6Fk3A4ql6eUUxwjeg6vO277xyHx8ehkD5bZsam2dTkvD5QE4r96iLRcV2ruSaRWQl2UQw8ybUVjLEGaKyOGqWC8XEkU3ZdVDHBAlEciG0LAtE0BGLt/XJ/cetiS3+/MXLrJeHqZ9x/+b1MzA0znHyk82XPZXTRzlrI9g7InflRYzE70KpxDFktf3tnbdxC2tC4LLQDp6+xgiESxrdsxR7kl8DxVlGYog9fv89lps0AZOlAmS7DdgZQgfqgefNCR0anWW/ef2vdgZ1oSfj5bee+y7Ydo39+Y13SZJgNKf4iG/58PpltuGZtYy5dLAuFp7CSrVybnVa6IDl+tNhaIstWlskUvwolh+hLAJHKT4eLEG05HU6arohLd1czKBijzhQRkcwYAKaGGJSEHShYNhBGBbKY2tC4ahAWvFXmxrbGaEHKbhQ7ehYtEASbzaTwryS5dxCCkU07BwFZKr4BfOCS0nWI7UgCz692OEY29yurMBR7YTD8ZeyDFH3/cYbb9CRE3rLIToTU/wLOA0KmxQ/V9v+cQc+dc3jiTvjYza0P3mJy49Yyz2uVwC4fxrLsml0YlOyMbHHRyYWqpg48SHyjCAwVh21ADfllUv3qM0F/RImSAgp2ggAbiqzgvILVtd1B37qcpuIuqy7us86SiU+YkrAt/nvW9/B/ZAmg1OhpqTZNjzwlFt6/vI3v6VpSLJ1T613sWExjP5dVaRrM0UeJGdRKts2zJ+UThQiKIgD8RWYHg9jmVoJj1ZJ2foZ2+EIlzOpDfE8XyKp5gYdtrIo58AIeeqxJ4DsEHZVtQF3tBLci8Mf0GAb3XMUpv26Rwq5lVeGv3y+gVRiM+Jt18nPsDwtw+8jHK78ZGuv5jDuCqK7hCs8EmI/+8Vv7Do+I75ALEM6vMWi4ZqKGaXEFfmB9zO5av+gRbjbE7BDkFmT+PD9ouFBg5PZmZbNi+fMsu+99DLNQ4i98fqf8f7OtyVwfYf4+eqhIEbTYXfx9waYTsWJ9mCSzXYddLLdQyFvxkho26YtVoGsuhVvkVDewWks8+K5v/FASP2koQ8zYaYia5fx1kTUuhXNFfbOlj/bjPk4HC7IsEunr1pdETuKUMRb8KtzEPFU8d7+5Oc/tUBCNFInp8BDl3slIqB+AqkJ4ejtb4OxARsEWNO9z/JT52CaOT2TFHak3vFQduNY4NcwGXcw1fb5E9W12QqwHI2ifm5c9yjP3xSrrb+LDxKWx+yALmOHMUaBX7piKWrqWHw8ZA1816bNnAWxArvT/GNAPTU4+iU7u9K2OhqgVh/bu+uIefzh10+MSTGWTGRPJ/lid6j456EjxTO+ZXBieXtxypHmGce4OGcypjGD0MaCE23zJ7ttE65wwpK6OEoWLltgy1avQMjPmL7/JHJxlFJaZCGRVTHW6KMkkBEqgBZ9wgK1FVZBldOaF9vx/pE2mzTDh/y9ldBOkIQ3QYdJwl4xKpsFXqijdpVCkTtVcNHa4MBOnjsDzwo8MVhmDXEqa+DSVlIYmehokiNrNpYX7RgPFsgt/M8Yuwh5/wvklRPgRubMngVrZQg2QhmfBeMWfjYtlqIA7mN48IPpOsVWSYbVkoodYgIUvyoEDL/44+/ooDGTp9usbkQtCC1uRE5pMkTnM4SgFHxk1RK7l+VIKuPdMWTDUhguR/Zexeh66nSR7SaXrg4P3n5GykfWPm43S+4Qc7/H8U9lk6mR9elvPYAiapXz7xzg7wuD1d5u6CtLUYYF9xD5I28PQTASxVgtQ6Nh4BDEXdwfQRnjOXLjUBN4vdgfspkEzpCqTw+iJN9a/LWx8Gtq6OAwbIICpV/wPhF16N950g360elqsScqlpZBWtTN5OVYQfcwm7SUEGTYvVJPfsVd1lQjwr4SsiVskBHPBWwVVZT1czz/wrdJ/S7Az/oSI/WALVu00ooKS60IVoOYBYpMcvaoYpVQmLV0VJF2YgggEQ9JwOFGe0ggRIFITIri0EiAQSARCJxZOPwy+5L3RgiilWACFHgyHDYNh8WN6CrQtChMfO3cy2I7f/0otLcKW4j6Ljspx+qKG+3utQ68iFNh9aTB4vjQesOIcOMCd9b2cRjMsmJCBnYfOGQPPbEO/4hZiq+1DIqKL8Gg0hsVYCn74bYvrYjCIxWfjOK92YDHh/jZs0+vt6mwRQZwPpPa8RZMI2+uVT186W27d7i0myXYlS4HulGs2xATTT8Wp/XkPLZ109TkQJkEr1WqiQ7ZTrrp7h5sAvgpo3AJjKLr3H18m5VVX2K3lGCz4fzevtYIFx3FqA/QIv7SH8P2uM1nE8zhC8tCTnXBdLVSD4ZCz5S9aA/sJB2YcriUTlR7ioFeDzBwLAg4EIZIIRJLxJM/+wCObM899QzvWxgB0Fswtd+JWdN0YEGEK/xcCWlpTAz9LN+awXZZTgLyTubniAKyWUOUWTjP2UkOtFqomeXsC2raoBjOzbMM/oxc6OJowOqKSyyJehMJKSAlZ4JVkX505toJW4WthA/BnxdOXLGAgVTucKRbrCfgmd3IlPSXTz6wUWCh1GzoujgFKgfV6IilFbh48ZwV4qaIhIVS4o3gp5XPlWyPrl0CdEcox8RQZ1hVjqClrQGFaUgay/gC3Co/tTqCOuZhTfr000+Ri4htBQW6AWZaGayNHCa6BMgNWuj00VC2cg1mwCRp457v3LsFeBL5/upcm4ecvPT6HYsLm8ShjVnSl/t+Nrb/wG4SZVeAy/U668OrbBRTSTNIwDNC2F4gp6c/2Ns9c1dZd8OIZaVMdcuEN//2nm3Z+YXYUjaPB2jJKsEiyXYAv4ojxy4716dRbqIr0AIblN9F96iuR7/n46KuZC4PxuRDVhxc6djUHlv9QI7FweaIJsIqL2GWZUVjbgImKqOVBlREF0quW375DYtAaOAN3tkJxDHk9P+Kdhov0OJsSq4qcr0w0QC6TLmsBcEsUWDlX+B7dyBBnYExzcw503lfwWEp5j6YzIiDGxFB5honJ15RyLWHbVrKFNggbKgZH/0h5edD+P/rJ1usAyJ+A7Hpwv1GRCukUCsXbRBKXEZclL381DdtOplzQygzy0pvgNU1QNspphNPJ2GkzXah7Orn7+XmzQa3amDcLOBzYzzDwdCP4u/ZFzbCc53n4pt4o93PI771IJj7ILAO5lmOVqilqDb0QWCRY5JnI7EPxZdENMavi7PD1tySTwUamAR2wiAFurdbUVn9EOob4F+ShMyk0iJMW+kXjH9a/OnvqeOUgsoPyGLcD0QJ2ixtEoGhMPi/D9Xd5Elpbkoa4VCX7DeK6UWmL7J/7ePzquhqifXpZ5vt3/79D5hNzQdfvc927vgSWXMV4/cclzx+CMWW/qyzsPzqH089h/L+gDGgw0ZCH8VwuUgyrpeW2aF0MXF0RRksvaVOi2Q6lHhJ/tPymg7GLzoSKlsAEngxPeAgWB8VVFJsL6/x7Mzb9YUUkTIO6CigsBRrutVm5fl4dmO6E4tR0gH2E52BGAex0GknzTkpbgLy7zNWAcXxhVe+g80lyewyvKdCTsFTox//h2qYSI3g929h6FSGYU4niyTH12cpqYnnB//4Cvdd/iqDBAJcQk58DYdEDm+67KUrFti9UEJbaJ4qOQhkDZCdgpoQIVQt3PggNRPx7It4p0LgoI9RJAU1RDPthQLleTC2f7D1L+DMp6FwTbTpk0kSOlxs5TfbEOnMwsDKH2HOMbo97qcSTBT+Kh8dDtuvmRlS6vawc9KUpkgswRoqYD2deJSw6JXpkVJ1JAmPoDFaB+Pk/pWrgfa87BRY7kdkMMZQG+KSU6HC3YWAgPc216cL6EP5mR14juRNz+GAFdUOxgYpQxdOnLU6fEfkUX0eI6o+mowZCN0SkXwH06g0IvAZZjmdkRKHmjeV5q3QbpOkLsrwCM+GCnTTbf4OjDQd7jV8D/ll7zp50Hr4WpkInOJJtA+AwRLgFWenCBu5jsRckyUV3E0zzA0sBVdw6AfQ9ZKCguthDFbKdwphpLUAJbE76yZlaTOH0FXg11AOt7nz50DhC3OmWmXQ5zSJTOSaS1bfDNspnGYhgkPBC/godwlZjCe/sEv5u+0+vPMzuEbVZY1AT3NZ+BO3denmO2O//s0vbQEj6qJFhFnu3k4SyE062RynJBS2x+NvURS2ZTOWWmxgPO03HFrggrvgnj9//Q92EjJ4zoxckquXWR6b6SP8oEeOX2TZgz+wbC7dMkFGLJIOKx1DEIfwK9Ga1B1pREXthv9GdEq3zZpDEKxXB4vJEHtw4WOWE5/DSIMvBw9hH8W99G6VHSHTa4DRNhQjlR6qh7bNSvlQt0Vj56AAiRpEAfIGPwui2Ms8yYNiM8jJvekDPGPPF0BfSrONTz6O7JNuGHctD9gRQWxo3ctKBH0S3VcknWNWxESYIEqLIEQTP+gBuog94Kkf4t7XLu9bfW869AA/0ie4sYPdWGaynX1+wxP27Lp1jHId8K+/YKFFEgkFJW/GQjt+7rJt3rMPK05cv1DBKZangylBzIUh4fUsFb/72nN0ZLl0KEAFFCCJNWTrqU5JySahbM4jsYUUnMNP5ni8fnSUOgx1zSUwcHAAxVmFb5RuXTillHRigbQ0YbIDz7wMu9Jq8GE63wsAACAASURBVL4mxA3dSLnlpaBxVl2zwlydxy8MD5cIToENQj0psYg8PYIogJkclispJIuJKoqLj+SZHHS8dlEdnZWlc6MDx+XwieIB72I5+r9/+m8ckj0kaX/ftjLRXGQZFoG3STqhBYex6XQUOb7neCrMONThB0NA+KocAwdYwPSyvBn/Rw6KZOVBNxNeHwVmGxsXAqYb7AzhE+CjR0geTgcaCYshXKlAUCOR0vBdtEaUmxufj+eG2Y17Uu8Cc4NJF++o7bLic+U44RFQkZRgZQ3l1sLCzY8C29Ok59nPDrOwigEn3fjkEzAp+i1CSSJc8wiOAG92LD19XsixJ9g7/JzHKMCDQERtCCa8ORyw/LKNGx6FKzzPCRVO8Vzdun0X1kIqGPsgRZUpjJf93Ck8yuGet4KNZuIomQyOXwFeXtfegghsNk5rGTAloNchtPHAKjcbzr0f3sUjdOB/eOMX8NAvs+vIs+lw4vMPFdr2j68SaLwGD/JQmBxfwoQIIpVlAt07qD2LPC32Q7i3obCidNArySeY+xcI/9k1Xfzc/XTQrRToDjrNZlKBxGdPRQH5yEMPklg+CSHJAHubQixEP+UzIc3PzmUCZWfjggFQmaK0bW9utjasVafCdU5liTZ/3hybAcvqJgvR6pu3aTwCYUpV2tWyQkvEh3s6wQb+wCxBvOf1+FkAUkJSCIPCCseeBfkjHA7y4Ll8usDyjxazVMRyFNihCa+feiLA3v9is4UT7ZZJRFliCrWGpqq0oNFOHs93S1B123quxty1n21r182HybULaGXMnlp/L4fGXasulVFSItzqyS7dfS+eG/sOHHSTKYQqfOQTEbOkujQaHTpia0STZHMbjUMt/vbL5KzZ1WTTFufilnfJzp/e6XIWg3nXbrITyJu8xEoJvfaoGdo79s5b7wKo59tTEPfP5Z+0AmJ+ZiyehuqKLbj8JdjkT4GMPy0tF7MkqHdYL/rSQbUiVriGSGMTxHrlzc2Yt4DI9Aft9IWrYE7XGNkrXffluLTM1i4qSR6UX42r6ogUo6606DE8l30DsGqcE0I3nsJNLyOmqt+eWvMtutdca8FJLBy8iXWy1eIQd4HPWM8oHYkFaZ/rKMdHXv2j0VuNl4q1mAX6Purg5DXcB0anVdYBbCN3Yy40dWIeaSgPwZLgNtN5SuIpOloLD34MZuI+3fhjIytdlXcPf3YODmNIp0mw6OVwuQKR/e/btrg4o6bWNtfBSECi5Wk6N74w/xzXKwQrwue58D645N1gSUAcDmOWjOxvVtbZkYtXgDzkAxHieMLqVHXi9uElPQZM8oN/+i6H3iTGXxaEvGjjXhIscWhdtcAJp4UOwjJRewAIR+6zS+2lPyc/bV++rwrtAAouQRvGdaZhcfhyE9BMGZ7GJTgF3r7VxMsitoTE3eOyFWdrKse8r1IyBI/InF/fO4h7IaWZPILlYRHConUaToPLls3hBcKdDPMkYZajQFpi0+iAUMerfzQBRAH7lOPatXPnbtzTYuzC+SsoLZt5Flgw4Td++vRFt6SRb4PztaZAyxPCMXQojLLAFa7dzyQnddogxcSPa+AfSqlFfefP54lgfxDC9QljVE+kQCcmRCPHRtZOhxcFVq9uJ4SXPwRhFbIa7F1lPKVyKdG+FtpMZZK2s2Mov3Eb/95ii4c614DlZcsYsA2QUhXmTxU1LVaFjPc+ggMWoA5sZWLIxhZ0Aj8j21RrZN/RjaWsf2gsplHVdpadhC+jfA1KtW4KRh6KxMVk1U0CVtz/5U4wzY9sNuyo7OyJ4Ml3sNlNd4lClUwYZUXYAePipsVwJDRYC8XIi249mdQQHWwxqOwCgHo8SXZRSk4o/H9x0P/y7u8xFiqz9Y/l2n3Lllvl9UZc1I7h4zHLWjArO4V6Lwj4Qd40w+w45A6pZymY2KZgMOheDlSpVsNh3oTQYWuh642L4hBp9wpT0OHby/dRp52Jf8bKpUucmlTag5amVtuFiErxVFmTpsJV7nFMlVipOnl3WmH19DIZpyTFwd5KJBpulq1YtMTqyqusArc+RZqVsbu4AEXNH4n2rIVzmDrCLAN5tDdwwZ1SgjlUL2AipXCAzkHh24vtbNHlMhSH9cBtgaTbMIkjGS+suGn//cGblrtwGvFSCc65rxbDpX1fnOf5Z8nPlOUaCepMdGyQPfONh7iu/lBg/4jKcSq2xQ/Y8YMXYLSRDRk7gzzRNJSJvXYVuGUnjCTh6wM8R8n4ouiwmYWIL4QmT1u4OFhj/VjuivWREEuNowH0pehXNWHsT8r3k489woE2zIKwlASf2RxCWDZXjO0au8FY/dN//Tly2QcYlSJsx5ef2KJ7Z7FtBGsU7kcXNUDyx9rlD1sWfN1qxmAtXmRYX8F4f6ex2eXOJRMcOw8T+uuIAK5cL+G/S9wiQV2XOr4xR5EaFxo4MxyKs1v+6DSW5wW6+BX3ptpD62YxcldaXzMKowyigCiMLXQUIiHIjL+6qc6K6sqtFGpcDGnIAxRkKepUANTHjo+8ElQgUcfEXwt/SZDDeLC0lY2ig7qFuGQf6S9JUcm2mJBGb9zMumBAeNFB323CT6HgFAvDUKsHTvFmNH1s6RM4jC1yVLsR4IwAXr7Cuio7Q/jjdQp1cWmJk7YzufKz+dhTdESNPFTbN31oTz+ynqSGBSgZ77LomewWo2fPXMQLuMPOF92iQDfz4MfbHeLaG/ErFrvFA8GGaECvfO85QlwzKHZQ2vg9xz7gOgaDp0r5Fs4LpGXg1z7NCvXUYaWYsgH4xsP4YOh/S54tupxeqOaGPistqsVvpBpf5UrnFqiH0wcIR/dBf14P1Pi2XlzYcR6yRk1XYLEE8KQb0pJQvsHDMClG+ZUK1XI+CefzF8ifeSKFVGbmLIKAO0TDE9tG9DzBFP6MyUHAJacvnLO/vAl3nqImm1Ad1tmT80hVuQ32WMXPQbSZ5N4SI1GgRa0LARNVUrLyFPvpKPV1lT8o4yWaH+TxXixjYnDoS3J47AA7EsWNJcEVTkHhGUnhjuHFjOXZkEjAj6IcG0KaNVRJnFyAPHD5AybQGlEHVS9jeEd9h4u6ikiM43mvtX4UjAnJE2zXZ4esjJgl75hoe5LMwXhkx/V4+07GXyKLAjTMIXmLwhQUFEN6Tw4FutIKWOIN8hmToZQpSzAKeKoPvFLewocxy7kLtjx71nRwyWbu0S2wdJZXFKLIyGgOLQ5S+Ly1wFDxRMqFIVIpZNRvA5NOTUqH5eGBGk2CEU9nYBRCwogYBCfzj2AxWmuPPZZjTyOMkinQxQvlFAlvVIyERXCQKAMznCWo+OKDNCtavoaESP3LNYBRJDqraJBB4Mp6LgTnoe7nwOfd4x47NzwasAxw+tks5GSkpR2CP/fvwL7DLhw1AYHbCC1mE9aj8SyI9XM1816Mgm/LzyM9fYLNYhpfsXipVRGq0VBWxeScTNL9fjtx6byloX+YMmuG20WkwwKKAYPGHgojo3Nw2wsofBzCXCfxpEfp7pOiJvD5hnH3a2fJOAMflXJokltt5tLpXL94Jy7bufMYaeB32VUlMxGIDtwHLOZtDz2MpesDi4GjyrGI2IQ/Sq6tWbrcvvjkiBWe6wJmmsc0GEm9QAvAFCwdyDWERwFQfJWRuJQdhg9XM5iJNpfD9zZFHJCQZibSyorvoMNg19NZam0sCJcvnen8ZPrx/Ki708oiOIDFZoZ5FA1/NDbK1v5n//N31sBJ/wDqpytFZywkAfOPXCKYgBRkftZVOWAPL6VDmLbAitmyqzAEgcEVS/7IS/TvP/+1ZSJhnb9kFfhZsfPzuEKmIKiG0+zqZVKhHseix13FZFGobkr/XiGd5tFm656cSoGew7LqDnSkMEsLyUbs4WkTOXF6Oall6u9HCEAFIpZDF88S9kqXwEsjXX8vL6p4exoL1fkP8c3lHSw+rSdFXJxocTZ9eCFV0CthnCjKK4IXPoARRChrF0m+5/m6peX5nHws1VhAzmMxsWDiEpuSlmfhAeG89KRK0yHV42FxlWI+Qoe2G9+LW6RGGMtMqRvXPnA/qq9I+9sfXgcn9rMXn34Oe0gwTSkLKaLaFBcTGNADC2MQymEzZlHnCSOVq5jw8z4w5JjkMNzWXsTIPZHfb+ZnQCDA9QuAphfGiB6Au5gvXbYPC1MXYeV44CKTjXtA62cUFU8H14CuDwvbWnIVz58thGTfB3bY42KNKpmCesDRPJR4/dXOQL7A6tSdSEFgobtzX5sYOQzJfa9QMGZ5MGjTzccC941HFTbFFi+CQzw1m0NhnFbpQ0eir6Ux2XUoLMPURcth77333rcPyW30oWBrYZNIoenjs546fcFl3Q1yqOpn/poFJMc8hQfIea6XhJs2tvxjfIYRFVV+3x/sXeHDD67FhIal7qXL4l5XcU162MIL7giHd5vEQe0H28Lb0fGigxPwbgkGw8cLmeGVp/Urb2tZunIdeJHPnaNzYjvfx7UelHgL4cVHm3bietZI4PBMeLAbzAv47MtNH9sCvBomaaHMaN5ABxkBNW4SToMJmAZVwECoQ1E7f9Uyt2gU79sbGLCLw6sUGmcSS+IIFl/79+5i43+LgsiBxHO7BAhRqdkKRg1hH+NLilA3hbSC4NmSgmq6Lw5wDuJoFo8zpyTT+HiAMWcQbFxhxy4eZeIl03BOvL380gt2p+CulZY0wktu5bklBZuTT8ZhIRwWPdAu/URFYnkeTHiDfKA7OCz0/ijhXnCX7AW0MO6nsGuqUuOjxW0yi7AETJJSgXs82AcpVEN/poNF4pt/edc9l+ER8XaLLjIpBbtUCnQvXU0fnWcYP89EUpMmcG8egd8sD4YTu/cz4QQBX3TaEVLg+5ga5y1bjFtcFPAVJlFcvz4EXefhk7e3sYCF9jtz6jRbBITYymTa2yGzt2SweCZ/JoHNuz/GGrjclj+80C38C27U2N//thtcOJ4mRiKtdg7TMWDFLHvwoSWWC7Pk4oXDVnTjhD2OD/W0iVPtV//2JkvWPvxXpqCtCKbeXbdqoJqoCTgTUp98mawWUJxD2AnF8msi1ySCZuYmis0aFrHJiFcipBodxNDq9BanEP7HV77lQol723ny+nysvWGQe4y/yd7bPxubmJ5r2z44aNs+/hzFTqxFxFPl4/tt2qwJLhw03D/KSs5Ww9tcCu9yNWGKVXAYG/AOiLajZJ/tOXIKqgjjOzaXU2fMw+zntlVCE9KD5HLglHtGoVaBdn4LetH1MvGCDSr6XaexvH99O+yJb5KCsHYGf6/WIvzDLMYzjQLNA0HRE2VHC7QxFmEd0LmOoggqZnESzdgp5VmXRiwhsUqrptOUN4eYIhqx5ROgoqCuTxtoZyzOaamBPoruepTirij4aNJTjp84YnsOfoqE1g8jowVc4AmWFJzOwhAsCeWeTHEi6DQagB1OVd20bDrGE2dP2F7yCrvQ/Y+N+CKvnoWibYGdg1J2jhiwqVlT7Bk6Fy/YLMIIb5fhOY3k2z8sjgj2atLR6xn5q3gp8C7hP510LJOmpdrLiFQScTLrxODfn7FTXGNFdUmaCxxL0YNlA3dXE4OurWCMfrjHoxR+cc3lUaCftR4nvRCKz+X8WwSsHuCATaGA8wJjOhXGQXv29Fn35wcZdzk66ToV1CCFmDDW8alnvFCPqwL1jyh7SkdRFy1PZqnJhOBKnZWN6X9WFtSmKUhdeZEk/Q2PDKMA+kMJa3cvpRZa6vSVvLEZD5jz4LgKLh2hi89Iz7ZdO/fRpSES4OUXbOSEErRs6uzCKGABclqjO5Jwpp+/p/vuxQvhx/MxQnFZuHiurbl3uQs7rSWZRPFDHYiIvHj20ulcU4GhEhJhAXDgR8HuiYtM4HNGs7yWOhPZEOkwcFVcsZZSs4lJsREx0Hk8EwSzTcYY/6/vIFRAQPXIk8/YEnDF84RDlJ49b3MnTmAh7WV36lG70Un3MRnEskNZsgSGAguyETr6fu5ZHfirFrbVHNaDSkah65xMcW+sxTsE85wqfDRq6pgsV023137wY0yT5AAH24LxU0nqDS3NVkFjUIsEvY5C68HXmsXB+Mj9SxzNsO5uK+N3kR0jQqqNQz5nWpR95/nnrLKozo5i9ISGkqQW/JQpvnFgx34cBn3cR8FF9BVoACQ+oUOmw5UeIAxzJE1PKtBeFJQRGf3TfAnCUqp3DIduMNNRJl20P/dHe6F+irAWbwcPHLMzp8Dq6VQL6dpT0zId31387yHosuFAZhkT0zjkU1iK3uNIAofgGDfW1Dk16l041BWtsFaADdLI7JOnxxjv/OnjR5ka/GiuSDvqarFHMQt7eM3D8vtiMX/HziIU6aTLzyFt/eDp3dYyUGvPvvQYdNYocg53Aa+xyMP+NgzecjeWvhMywxG63IMNKpmMMfH2wbt/4/Bstn/9p+9ZLwk4v/r3tym8aTbUxT3k8yvYNgPu9hUO02F+BjFU4pioRoGFxjh47iPyzp/rtJ8wX02sM4HBVt73ADWs1b448iENZbs9942nWAoWW+3tNib3HCAfD0y0as3j3zbdN/bNp1/m5G60//yPP7gEh/g0AhhnhZMggO8yoaWJEYl26UAJvsaZBFa+xGnvwUNS7MbUP/39Q9uKRFlA+9SZCznZkjiRqyFqNzk/aI3HysVzBRqYQ//oXdM0JLbEEL8nyahklH5BnaRbLLQ1D+ZyANx1SrAEP9r8dgo8mG0ihHUfTswusLAqFhJXiS8v4b9DEmLd5lm2o310fZQnx5GVb4XgDddFq0vGXU0PmTBxGfiEanEo6gaFOoKHyx8DmegwflaksXuPbCYMN5jDYjHLQbrcZjBN71hLDEvhRZIrV79dJhrrbgCeBvct5kWoto8377DCG3d5gLl+mTn2+GPrranurn2GZr+bz/8wXXU2yeQ9nNKNyHuLyOy7UXSHLoLCg9tcPRjsmPBeus1WFj+5szNZoD1Htw7dhwVIEN1MOMUwmAWODhtPmffDPpEQRcVLB6DCd0W4Hx1U5+vJw48IAzvEPjbw07E2vHCm2P7rl5+yRZayEY43vNIIrCplxnOe2PcOvJqFo48SyiA7UC1axQJRORaLGk6mK9BaBo3y9f1YtAWBs4svK8MhF0PFzVbyhiaXUD5vFIeZrrVUYoKTouVL4pgyES4tRZBUI4Vmxw78B8Dx5Acxf94S0iVYunBQyP/DA1WJAl3VRXvRwcaAJYulowKtSUHL1QFAct1zT6hhnkBW6RMTbcMTD3EQoOLC80AmPy3ESF1D3aZA2yggjqysSEvGTyYJ710ZTAnyiISqGMKzTUyyG0lxk3bYvKMmMlnks+m/gJ9zPQZc5/G4DsJy86lvYowEJltztdiiWIBEAwFWwW3Oh8echueCL5PBVGhm966+z5nptHNoDNBA1MPUaOLAr8NESmG7ajHjKXKByNfLy25a/gVk2nhcr7xnqT39zDd5tyo5yPjeTY0cpj2WhhVmIowHMaYO4jPTTNhDMpDINLzMBfFEJyaTZnMNJ78CWEEELGP7+zDp4gFDfqQh1dp1DKyagWGCOCyT8Sjm9vLn+pxTYCBTsi97j1HhGEAXKohKWfegiZCwaFyiD/6vBT2dsawM/Kjq/byfU7InwUGPcof7IIenDn9x6j/atM3tOmrB7aOjmQzlMc6vUQ7sSDw6BE2lU6SX46uSy3U7sn2X7fnsM/c9olBa1vE8R7KAmwpFLUbOcRy4F3GYnIGytx3os5fElSlZGeR93oMnDWZQuDr2AvV9Tide01Rp7cN1lpYTZfc9ugwa3LC9+fpeICVqBUIzRXqFRzB5PTyPRjPa4e9RvO+//eXv4UkbaeIv22D7MArH3TYlZS7ilDGruX0HTUOkTZgxwyoQzbVy/zw1adCQlF694tSOLz35JIIlT9hjpRzSHJpQ7ISHD3n32Yn8L+3xp9cSRpBkP//pr4E40BcgYqupbOUgYwpZ98PEsW88/aJNnjDPfvZ/fotZPGnAYWO28N5Jljc7wd3QpHC+aBGLrcp+W3/fMzw8OGaNKn5pyP4V7FoPqSed1MQpc51p0B28KfrpvDTKOn8HCSJ4x4dlbERhFG/VR8GqYrPwkqvojkpdFNlrL7+23JatmshNJCGZQhftlWbWRiHgAsnjWWPyCD9sEWNbFyWjCHl5F1BGJNvrETryVr6n0rZGROUTk0PeDYhORGlSgRYWqk5TXVekFh4ydIJOFgOHNI14Hi865PLbBXb66i4of4xcOURbwXxoq6KL6iWOPSgZ9R4LEn6vqL7EOiNx31si60JP+N/HsUU9x58XeyDZsugCs+gkzpD0UXD5JlzXHBcoeru8mCXqGXwJGpxyT85qfozyVbVNLvpKAbg9nL6LiRx76tmHGYMRFZAyE4piLgZmTYAONC0CGW+9CHKVOEB4u+TYI2KaqAMGIlCkVAdeIGWlhfjhJtqKpatJTa6x3/3nh8Z5wr1NxFaRwy3cExnuBLrMKtv0/iGXcjMygIUjIiPXuEraAYSg7nkMybxT41GgXWI4Cxglgns5q0qUf7BMvn5pHaOG+xVEsVP3reKZzCIojgNVZvWpZLNNZMmbmQm31T/Ejp0/au998D6QACwFTOlvsvHWAlPcclG5xWDx0IPEgRFFMoWwbD1PEri0saiR+MaT4qhlqiTBIZHeOL0tgW+KYrSxzn2GQIzqm5u6YBaUMVVUAXf10rFFsQhKwr+YiY3uX5LxaLqiMA6VIFgcxA/QR1N4+N5ajsnd7ToK0LdhAt3A/3nlvY9A11zk7C9H2JssAuqrJrW5BRrc1bIbFsUovfqBh+nWMfjiEOnhwOwf7qFzvUtHp1SQRopZMgvMeJgl0DtZycRwSOzbu5MD/5prBhLh4MfEsPCD9VKLT4c3o/4yPEcW5OTRxSESgZ3ShDpxPxqE8gqYD6hIA4JZVrNoVNffCMQgpaghh15McZsUl0qnbLbr/EUgG7jOco5DoSdNg1ocLVql7hsFj5cVQBANQSjvi0Qdwp4Vc9VPMRKbRsVTU3IiFLFu3qsGIJwZ8H4zEa4ppsztLTh8xIw4fuw8hmXnWCyyzCaJRRa2vfD9x/DTUAhDCKrIidkZeHDMsFV0ntfxtPhiyzY37Q7wPLVLBMVydNIMkmPAdRVYUcaEMCY4j+YgOTbQElnAZrE0FT+7GkihoLgUh03ol9znwjunbGJekj3x7HoO6tv2+m92U2jHPWN6Cei9/8HptnJNHs1eOc9gKgK2u7gGHrMFs6fa0+sftypk/ydRD0b6plIHQx13XVa7ZdzLTHB3f6iZfky3okTu3bHTPGgccnjOl8yayTK0ngOIXVPNbVCKKFgzw9A5b9g//8v/AN4Js9/+6k/WWIVAr1binTEaBWrP//jlwjGNqS+/9CPUgdvsA6Jk/MO9bO7yTB68KXQVjKzKgRvEtB956ESAcT//cLiTXQSlFmNGcoXww3NQxEYoZnMIkOUDw03UqOkSG+hoh2ECIKVxL746ai3JND6NCpvmhkuZNIJIJioWZdUPV6DwA/sm5scT9WLocLL5EzHvJ+YIOKDwr1GqRhla9xEKVQu44nU66TAWHAF0and5GIeUvMHLPOhwUXnY0kU7gQN0QTA2FYpOLBZF+o/2xSaRit5ThxRzQiaLIgjwd0vsyPktqJfAohbnOMP7pjtj1tPohXAljsUPJRDudmUbh0QEmNfyaYx1/natqMQ+/uCwtTQOc93UHQzYpCxYJlCNROlTQsJcPHk1Pu6CzijS/+rlaxBmlLluprkNA3UFavLgd9JVPLBuOeGRqzhoGH35pU5Q4hmZpoupoW5S3F8xY+TNIXxPPhpDA2CzvAwi/3cjZLh67RQ85WxMrVYwQnXaG3/YZlfPNkHJyoKVEIM6zvA5iLMpUzNt07tf2Jc7i2wYlZm/rxZ78mNQuso4vCFKmYM8EDdJLj48hG8Dh5vYFU4VSmf8daqGCyJl9NXDr/9f6R0j4O8BXCsp/LS4VdeVNTFjXBTCYnEbKfFbt2+3XLrNTnwa9uNN4g/uOu4kxpfXmMCBJGaB40Tz4gmU6WQ7PgCGSIMrIMRdK0+/AVuMVP7+h1eiEmxgKmlzCSD+PL/KcJSzWinpNv1YHUQgfpiUnUJ6OVAMsus4OukE7lcIME8AvO8gmgVdAZkDqaumbyQ+6rh9gq/LwmX30h2jgMQAa4zCE8tzlcnflYgnli7WB9ZILOZBHRSvASAnTTOVd1iiF96geLZZNbFPum9RdJQTsR+Qb4rEGJdZip2ngPvIKoAF7iiTRRDdmTjvKdDu8iZOsqzIePLz4lg4t5LkglfOIdzjim8ilCAUgEsWFI24SMIT9gt9KPcieA/mYdQTzcK3BsjmKv4go4zl4XS7MexyOmEt6VL7Q1dUge7DY2OYBWAEE6oKtKZhX7poFWkdHII/HLyBgjYGJWM1BkbyosilQ1TWoPxI9GAMYboljLcdS93Pt++D91vg4DFpB/pELWVHIjqfL9PuRHY+04hfux9ToS7e89LLmEzBgDh84hhCH3xvgCwnTs+DV00DyTNUCEc6H4guiglzxtQEUoLwEUrCL/vcVVhpl9F3IBqanGWeQYOYYF2zhStm2CyU0qdPFNmff3eQaRI8GBw7L2+CPbphGSgCqkBCVXJzpwBLXIC1UWAvf/tB27D2Udv83nboezexiZ3EcwSHWqHaNFTXS8vwlo53eay6gIfh8ZcjePGlOY1Bh7F6+VIYRyStIPOOwue7trGaSaUZJo63S3xvw0bhwJ5TqBNJYm/n/aYulUAx9Hj/89fGDh0+ysmxFiwlzn7+m9etuOKOLb4ngw+7wOJjejH3HrZwzwiL9k+1plot96Kg5nTB1ChiARYFlnWBhyqSwhkMFnuZ05eCyocW71nUmy5waCom23IkySxc9Ap5s3gQG4BKTseApwR82vikEfvOayjS5uOhAEY3ghFQZxX0FD/8EAD8qRhLtAAAIABJREFUg/izkSzHPHlhhymQaMwg/5OkgLhmhCIvOWgLCzFxpflmMJzGnfgCKdL+roCI/cBDIPkmNy2cri3SCx9cXqr6m2WWh7IwCin4KHzsk5e3WftItT325BrHBb5dROQTBTomDMgFj5FBOoLiyqsQHlki3jOdThZOMQ/f9k9P25mT+M1OX0LXOoVrc5RxHg8OuOONsDVS2BznTpvkKEyTSXHOxch/9869tmXbLjB7cZ3BALlu+s9GRp85CyZzPSnOPOeB2IRK1CCes4q0fgb5I4tGN+SoimDO3V4UqwH3Mqiz9mTxWsjSNyUlyNasXAUHPMD+/NstduZINRADfsTp4MNJHjZ1lh8E+1xeFl/78x8+s9MH62BI0Dm6ukiXKoMrZdiNfcVrZk3uGCUUbKWCfy3/VYF2ikVBVyyeVJglylAnrTDfIdgWgk28+fzKnNTyz4ufRw/t3IWzSbuZZXv27XXc2sTEVDyu97vDXbROdcsq0MLbeeV5+elwKX5aEDvrVX7mQfFQHb2SjSXWqumkda9/4kFXbFqAjTwVJIz9rOh8XrxIDbXVVox5uuKtQqDoJaNETOKX/BYigWjiwRJF0QtBMs1PQy8dDGcAOib/6QEyuXijGOwbc/z6Liu5UW5Pr33ScXdDecam5k4GJsty9kw1YKOdLJJ6wFGrYGbcwKmuuLjAeR5PmpJnR49fsEYsQGfNnedingIIIfBn+tuLgdctlJWC2TLZhQjmyyEKazIYfy1huTPwXG7Ck+IalqJDvGP5l27RILVhpQkjAx54J/jmXRLK23mXdGgrFTxdLpUc3vXAg110St7wkSPYE2i52s177Q1NT9dC1M3+Pgo0EEdMFCM/naE49P4s7z2gyzgrUhmgCf7g3wmXLrpR5AQ0meDoORy4SiofjytDcQxt1oP9zHWyKf/6x3cdu8KHYj8EjVd5jUEcHsPYxmaog0Y1uHIxQdO868UoT5NY8h2DB37y+mVSTvr/b4GeBHPsVkmJ7f38c4o4qtbceOiKaTA5MqgrUGbZYchi1p8A5Fs1l8Gxr9oDa5czNU2xz7edsM+33uCzMy1hvPboY/fyTI3ZF7vft1X3wkSiQP/q3z92oRbf/96zzmTqzd+/DcwB18cjnQP2tq2kgWpip1TBoj2DZkxGU4UFNzE+IoShDj9vhWqwW0iHcbMB++GbN6+yi8H+mOi/s5cO8X5PtBdefM4O7jtuF+BtR+B31N5CLWntx0e70Dze/fgHYwVFN6yHTnQ9POh9RAT9DRepeUtT7PFnlrKN7SGHD5yQsT6Y6KeTh0uJquJRBVMb4jTtbWN0QQEalzAZFsJNkmrPsqmeYNEJUQ5KaAFbrOHD98JXlUT46wItK8whtrxygRNv2YMk74TkUXv223mkh9AVIHYA0jSvTjqtITK/8KnohZoTSnfixYMQSobfKC9BL11y4Z1bnIxtGKZE2CC/pxBNRTAJgmEF76Kw+G2wUh465kd1g47RAS4WjyprCAOgVqhS4dzMlJgMNr7e4NuoxYar4bYuccKMsusdmIT3wjtOojhQJOncatvKrcvvrs1aOmU8xw+vhyMHikjXPkhHuAYmwwoWh/vtGNek2Znx9PMCwi8nuy8OJkEOp7qMlIow09mFmU4b2DZzD/eCgoPQ5B6STx58hM29fx8FjAMGzEpGSEpKF5QwzEg/jDzVJavwo8pDYxjsWBakQ8BJ/bgUeng02Z2Ki+BpvZi5LGcjnmSv/+oTO7annE6MZUY6OH+mJ7lrw7ZsxSweDi8KTY9t/6CIzoTcO5bE6piFOwtKGCOIwYlGgAY03nLWOzKa/r34ylKZScav3YIKuuAtFWwVcFQZdF14UFOwZKwjyEJueopJUgFtaq0Hp05zRVdWp1mZkylQh6CQ4fhHQdBE5lLDxcpk7JY9pbIpG7HUlDpAy1Hh5vp+Cg/25NAMYMn11DfWu8SRKnzPxfaQeMmLzzMENhnMqF4Bjlh6qwRD9jpnCJREAUvi+Q3wHQOm4lnEkyYGsYtENzHBsBh4ApAk8VNoAvTFPrbJNm/50nZsO2DpZAz+0z/+iNSTBS5Yob0Tq0oFSrBbqEYrcArlKD82mGYXI+9du5+F1ux5i7Hpfc82bf2c6TXCFuJalwwbxlkjsFfZ/8Ueq7lZhenPUpuWMQlOvSeLxBSgslL3mWQLcOr8KQ61HvBX9kAsPGU/mgt//uj5g7b9wD7eDyZA7p/z0eb6eaNMdVYLCI4C0Qgo0FiBxDLH96YwR0TxHDlFKj6b3J847BKEO+t++1KglW6kBmFE9EaejyhgUKlbL8PrF2tIqUmphGrkweeOiiXJm0NRlMhhntFesN+33/zQzuFPogKtFYc/06RCiLt56VPw41i8fL7NnT7N8khUz6eBbGCvdZf7XIn/RhkOc3F4wKRnZdpE3Aa7mZp3b9/KJOFni+YhbQdP9/GMY1omZYbJoR7/jd7RNrtRzjQSAt/4mcd4j1Lt9799j50Mhmx05MtJ5p49hyDXa2fs0tXTtvo+Isz43JvfP4IRWJQ9+8w98Ktz7e9//Aj/FUJGGiLIgJxqk5ZOtoKKQoUBuYXimWNnoeRdYEJEzMbUL28UYfe9HIgvfYd8Sia7atKUfIEm65nUH92wwpYQgnv00Fkmb7ZngxFWhvd9UVEFNOVi83j7zW+PKd/vxPnTlkOumgcn4X/9+XcWHONvzzx3j03LZeERCojOyxETinKpdATObytJw1Q8TsMhQPO05Gy6vFj400etAHFKFKOHiNqiBzXxEN7AdasR32APXiIV6HFLUHVj6gLBLwV50O3EJ6Goepr8sTkxLG8SeThxcKvloepjMTYUgIEKxjMyG9fyi9HIj/EmhMVCI1zXIpglw7ys/iR+N/C/e2F5uPQHCp1gMFGFogHzFSevFHAVaEVcpcAUieWBqyurtpIrN21m9hy6uxGMtfegWgqwxatyXfxPdVkP7BXSzX0TKVoUFrrA2tZbNhjQbLMXTXK2nj4kVV+4VE0Q5D6WeWnguD52Hj/cPjoXdQ6yTYykGwtAjhyAQms6AbjzsXUthi/+/qatRBS1On8ITzqnpDR4td9Ya2lZMVzbPrBnwmwxdfIDe9QL5kvX6TjOJIf4QWjvgX3R3kr8FSGdUeJzAjBW15Q7u9i74Fyx0YMu5ifIKx7c7RM7sOuWTc2bB68XqllcD1mRgWSzTefhrLTKMkZs/3m2edNBK4Lbqfs0TGcg/uoI98t5R8uelDdLL6yUoqI/Sl2mAi3MWEENCvkV/cq558ncye0EgJ7A7cQOUZCraFiSaUtoIn7zKEVCPipiC0yZkutM8JV67EuBkwxawhtXoJmO8mbk0Wn6OXMg/SNhzgCjtGA0sX3UpctLeRmp2ovwdh7Ej1y+K300I9p/6GsFegVTMJjy+KWAz1JsLHuRLceRERiJ3D8WJaIvplmZE5PHzZeAZCLoOCMZbzkOviLj+bNYLrWtFOkffO9fbGpqrgv81eEzRufYSQdzGfrcMRg9mgLE362rLLf7ibhaQbJPK2ZBW3YcsC+RRF8GngjncFiLn3c4CtEgYLz8k2fs6omL9jSOh2sWLLGLfJ0gDh9BKJUsm2PB9fWzqgBOyZzLC17OUzRk9z282g6c2m9/hfbXCoTSryR4fm5v3j1vTLTEdPJBrRvMoRDHeK6sQe3MA4AKImNpXEg66YNKqrzIGCBEXy6mN9OkCvQQB69olmPcN93fOPY3wnwvK1WGf3yhgMaCBU+GtzyJjthNWGIF4xHvyRR2HiOjP//pbWApijOfK9ApXIcR1TBJw6dfcf9SFo0ZBDWnw9kutS+3bOdwxxAMqKWcVBIvFrppCHiSMV2SP/SZo0donoypNQoediqfN4sCd9vZhnrxnNXjh11Wdc4m5gaAMS9DIORtf/jdJtgyRuhsnktY0vP3xU4CR9h/LUTh19RYw/NXgwc01qkvPuIO7k/f34kFRJwd3VPKAjbDEmZMwOoBO2Goc2Xcu6P7jznL4QBcFL24XhGRsew6GtxiOJwm5Kc//Wd2HUFkrH5AQ1Bm33pxg4NeBftEhKbBZMmicy6HYnrRpQF5bP/bt3D7xNqSceMqOMq8lYvt488/ITam0r79D8s53bl5cSBvHpjDsN2/W8UDc66aLiQdEyGUbOC3uZNmACuE2GbG0TIMdtJxywohpThAElEu6nX40NcuFVlXu/Lz8JlQD8X2V9xOYZgqOGMkICeledi6jTnQ+6ItNV2ewvjp1vHy09VFjMWw4aSD4gmqrkPQweY7Dv5qEBdB8MaFctQ4FOgQsLkhCohkxlpGjiiSha7Jg6IXCKPAH3qWG9f5PyG86XF0ObGc4ncrm6zkEh4Z+C34AA3UNl9lqeBhq9fmUaCDreEWIZA4mvV3wvsFzmkbAzcLYlHm34j5dwaQDN0OD3J984i99fbnLKGazIPlQzv0p0iWCdMZY6XPr0Yx1cFD3U8XLyXeKmhXYzzsv//9X3hRsdjkUAkK87AH4Gnec+9cOl8WbT5cK+HOyuFjAnBuboydo/LI6OKFYQqhXtl1xssAOse1Dz5GWOZteM5NvFD9Vl56ljw2L9yyprNUITeSJeHp03eR3U63pCy9oOThzQtD9TSZgtxC3M4xW7rkeWvE8ewzpMnNJK578D2G6WrbwMZVuEbhcI7SGcpmdQyzK3VT+qVxVv7Wgjf0vx0Fi+L99b+TC57bS1DBneugFsSS/zvHOv6+2ktKh5a501m6yNNX7JIAphgJnUTb0mgdFRqOHegCaHl4Z6C2k4BFeHkb7mjCynWIB9NJycNkKt6/j25YDa5KRmFbo2OjSKouUYJG/h72Ed1QLPVMSOp7lLT3IXBX5SRGUKjDKQYuuRx4KY3ONiklEgYB+LnUiIAeaDlZ+vEQg1P7esJccAanWix6uYWZeM4HDx60uuoaR+Xy5XntZbH3FBYDafhInDpzgYBSghbI16tFUFHdXGvTZk+yFTA3xlh8eXHgFKDM9WXAWjhlOs/ibUuExSIsuodn7goTsBZuOfgLC2poZ2qV5esc1IlfHjyEivAjGwuEv0+TJVzagwNHhlrKFKSNgWqZ4mCnPlnVMl0EMqUJA++g+1eDo3ixMA4lCZWEhQuHF6Qk2GoQqqmKtx8H3aWLNyhq8JmRNA/yQIoFkZaRYHMRiIRQC0Ti8mcpL5OutpY++2QTUNqRS6wUOCihVvpxXfqH2MPAwFmzbiU7kSybS/GsLCi1c3tOgsGTfgIL6PA54IBbV5hcSZOB2RGBIOfunQpGSJSPNAiic8bApW5oaaVhQK/AMvg6XbGvD5anqzId9fI8Yb+vv36UhgvDrudeds6RHVD9CvBTV3r5ckJITp44RDBCk61YkWuvvvw8z/yAVWOL0E1g74G9Z3nXos2L7tiPZbJCcnW413OPE3C7a+XdS09Ph7n1sG3f9gXfD+iXd2PFPUuwA3iUXcFOtBBngI54dthLNJPY4u8bzbWcSCRXLQSCNgejemz64/qxbrqtVnySlU+WhiuUooE+2bHXHtqQYw88Mo3C1gVeOeYA/itnWuAEMoKOsv0Hj0uhiE5KnwzcEGW7j562yqZOFiNpqAy50RRD0Z4LGeFPsb2tunPXCVLGExqABLQpFL7ICaKRKyy8xxYsiYEjOJGXKg5DGyAM4mq6avgiHTABuj05YVh48KKKP6qXvpWuUyMachlrZdTz4gHzcNHw4N9gn7KhdA8lN0JgfgC4opKk9Z8QHjhRoryBA0agunXUdvC9OqDGVSBIyLfla7Jt5dpci+VF7KgbZYPbQyctE5k466CItwzWMS2MOmvD4CDwXr4PfmT2znu77OSxcgsejbNJkel234KVWBTG8Zkb7Rzb/XK8YGvwYZCZdy4vXBAvz5dQyjTCyfR85rxsCgqGMdAdfXx7ebAUxqlMPoV7KuVanHItXzl0PKKtmSiyu1UtCCnOcUj02Y9/8s9APL6M7eV0g21ATNe5bh32NCGXleTr/a//+Qe7XUHyOIT+5Eyuq+ENsCjBKZ/2779mWz45jjfLRlLOPazwMnFJJHJX1XXi2eDvmAyi2HmjXhJ+PMzYLEmHw8O/sgTVGC2OrEOvxbLQKMy/G4+yGrcK1c/gPDa4T1oujkvYxwVM6uxUEMSh1iLV/VyMz54KeAASEjtoAiKH2bNn223w3C4WWwEUAyehx5RKSe9STfrAuXZpQIlBjLUP4DPBEhl5taKc/Hhu9TX95EkurjO0xE6YIPEs3E4eP4w/b4ljL6grD0KyLAFNABhtUAgKvShv10BkkGOXAvMiPirFLXWEz/uyq8Ep2pnl18FmOn74iFWUUzz4OcKZClpIlq9nFyH13ZJFC+DdB9vnu3ZjNASdNS3L+SXXcYiMETW3/vGHndFTNEWgGbuBIzv3sI8Js5ksEsV6mDFzul2B2735s9249sUgs18Gla3cHXQrcZbMobgpLWUnrnD9HFg9EojRqPjDI5cotBdWhycL3gQ6enVxAzCpgnlH5L8RhFS+k/2OGqkwDrpArHblRihfFlEtdX31fQZZ7sfxbOv6fQndViN9enqm009oSo5LCHUmSKmwZBwZgE5ZOx3tAG6Skv6n371jPRTrQJJqhtklyD1vlPE/d8kUmDFTbPnCRSTa1Fv1FVg35RhWwa5p6m21Q1ePWWRKjGWD88utUs1WMdFacmDMJFknAyMkL6Zlrbz27dllPc01MHWCKI5L4Dkn2ydb9hGqXGtPrVvN7+fgIvkFk2YzDYcXnkQkuXPgnz1zHDaPvy1CWr6Iwy4I1WIDvHJ5iggfHqCximSbqNCQ8QOMaZZOoaDgunMkW7Z4CVBZspWX3yEU4a908S3sHEKZbO4lkBq45G9/YsfKgcSUaWMsgUeBq/r9yS5t4l2AscS77vHZlpfHOnF1a21DkUT174SfmQdO+vm+z9kAm738w3V0nZyScUpJhk+46QIm/VHg0lzAiTMtVOpOFutdQ76EoVZB2WGJABYcBF1GkVbyO7iDvPXg3hN03tdciKLgBTnaOUaG4pp44f0peDExuMbNCMSSMx3KXiiYEoGrHf7WQtxQXy1iFVJaZHYTSJEW51meAW2YELXDVatB/HCLeSWK8UZRXSoC7fgcyF3Lk4dvTD4WdNT+jDGyS9RpFsQFDeSzx9LVjICLFZwr4GHg5IMGdrsqH0P2IXv25TWOCVJPHPtwZ5g13PFA999nZXcZn/yxH5wVS9IFevtAJX8o1SXctu4+ZsePlJLGscBeXPusBQsHo8trhI5Twml+626NVRBLVcrGOzomhZscb5cJ1qyDCjY5N9Me3bjSFi+bTJlq4UXC11eHC3CB7EzVvQjzFUyj8XB0IIDPxCLodjOiBgoBR8Sr3/+eBYRH21V8aBX3VFKSz8Lisv3kxz+wkuJa+8n/90deENGqMuDoYvM6eMdmTA93qR7bt5ywz7adR148Fcgm1AlEpEy8dq0MgQmYpPIJeaA85AvMvRbl0fkrf1WAnYRfhZQCPf5CjosYhJc7/295PH9VuNVJSw34tQH80FdRSi7zjq8Rj6l7AnDZDTwYOuksZXrlz7TXxtJLkfTpqSl2/sJZ190qLq2TZ0CLOGXq9eOZrINY2PaQZ5et33ivzV1M98kzou5dhUbF3oN7FgyPu7eLA5oRPY2suvI7RTAADgEVMfFQZBVYIOe/AJ47xToFQ0tUdmYkns8TUOolJRDiitJVvNUQICZPusHb5OXJxa0Mj+UBinw4oQw97CDkWNjDwkD0sqSERFsN9tlIYdh38AR4dT/PHMwRGCRd2MWm4wwoJoSuWAiTZxEBrCX5123JjFm4vcXTsZWQPF2tFa573kVXFMbfjJYhlSZp0QpkybsP2Q0mY1xPWW8g0mJCkZBHMFEbHWMgk0ocnhaCHbULEH89kg5UqtVuoB5lD8oHxIdmShFU2iNJDOW8tHkHFfqpe9SMXcCH7291xTc3N497JY60REsBZJYmOemzvo5EOYLAtGSEgMlC+j07e/QiCkwxdPiqfK5hYKi0KYnsa3JtLnQ6Lw6zaqi8TaiT5YzoQdt7o67UvJnkJk+fgv8GYbt8/tvFt7in/s4S1ltLThrEQySz3LlVxP0JtNTEAHv8yeUuLf1ffvIWh5C/Pffky9Da2u1zcioVlCAYZ/6CuRga3aHzrnBNQxiHcmISy+b16yE9jJK9yfvGL6dF4NrnTstxeLW60W4og3t274FeO9lWr7yf4jvqJorDMH7e/OtfCOHoce/dK6+95r5/ScFZFsb4VtMc1mMnIPOyQfZK3nwOWTV47Nj9wzFfxkc/SPY6Qa4VXIHq4oMRfgsy0Gv25IurbcpMRpigbgviz+3ZnI/Zt7fNzoJalDENaKKb9GA6Fy5wWR2hptBhZMfpjxzXC4xMVp/tLPeOHjjjNpWd4KR+nMYOv3L8APAaCqA3y4YY8ginTg/A2BuVV6YPlnupuHf5WRVjd0Mxy0oYFGFgf75KHGbcD+H7DFN0i1kSXiIhu6SmChPubJcF14N6qZ+LK+tLjc2jjibGQYC4IYDFipZ8Cmj053NIoejNRSm7UmIlZ8RMEdcaGhomKWvwBUlGDHDuVAHGOHi81vpAfm+2/JKL5gk2/9JrG+0eFgpBPGGDnIYBPgl2iCSHA/sKbcnM+21qQjZF/y6uc3wvBCal8LbPX79CmGg3+GEDG3boRSR4V5D4rQXWQyRsrFgzC6MqsDovYc7g/+Jyy1RcBVo0NwqLKE698qFAceRJkW6r7rR2XMKam6ttJjSjaMZWLUs9mSYKbuZz4h+2H772Kg9rg/37/36LziCRQzfepszAD4GkjfikIbufNIftW47z2a9SsNRlhWJcM911SMUlFaRTlyKw6cKyky2+TJfAyATwO7m+gAXHs9OBzfhLgdY1dj5ZgjQo0F/9of8rH3cQiCiY/KOFlevAhVXyZVTUxVuPAl9sYVxsI+VCkIjy7mTwPn/+XPf3LuLloUIeDetCrBCJo2TqJIaAJieN6r1QNoUpPrbxQaAIvHhhcwgPldJNx0sYsun2Fl4MaGxiyHgjnT99bi+S9VwOhg47d/4G162NZiPKHfaCnPyDKKYwRYLoxCNRHybGkzSP93IKvhGRGElVcL0OkB7fVNPA1weOWbjc+SefPnfJbqK07YTypo56ek422YBz8E+/aGcZgzOgziUT6dRA0PClgkss26OdVWok2Gsk3W4XzIBo4Jn7l64k7++07Tu83xbgQpmePoGOOs9dq+uF192zHwrz4iTwUC2+6h68u8EoRnVoifkj4yMpL0NopiSbFvNFxVHjfQzFZgCjKxVoWbsmwt3VHuLrAq2cShXqbibUACY+0UcLrpaAwe9x0NEEJM+RTLWCRxw1FCw6g6XmZFLQnfGV6LYUavH/b1wrt7dIDqkvq7fYMAKclSIO8JKYGcskmUsE1HQobRG2D5VzApDCXb0zNF41OMF1o8pNy5nknBzT2O1EA9lI+h9KQdQm/RTPxhmmrzTyQDlz2CH42bp1Syz/8iX7bMdV27h+o83NW2KffrIdNeFlFpYEdvKYKpSjncWiB/sQJ0OHTZiaGmjf/u53WUh34jQIK4R7Gsv1lXOhLBcC5f9CYxcBFVHd9bHDZ5iOEpw/igq5chvf/2iTNdNQUpAsC678P//4h+yn6u3YkSNQbcHI8Qy/C/1Th5waMdf0nLj8izGXvK0NOBhOLyfwLeg7/eCL5TWFNiEnmFSPBZy6bXS53uBB2FHW+1lGxEK6N+hmuJl5KP8MWWwlyqqx/5+r9wDvu77SfI/qX7333iyruci92xgXjG1MT4CQkOxkdndmd/rMndncnZudO22nJQESCGCcYDDYgA3uveIqd1uybFmSVazee9d+3q/C89znkoeHYGxJ/18533Pe8xaKbxjLFBXoAZZBCm4VVlpy4abt//o48kWMZYA5JPGdEDmcxY9UW4Gow/yxGI2N70FckEe3wwPP9twzGU68TZ3dPFVjadGFJJXkooZWB46gg62AFyflQwQWj9nsPpZsloKQCPYzzoMow06NcXJ9m2Tk0GgueXCgiqW+JwUgjO5LiqwACp83aqzz+86xlPkGz1m5ZmXZkg2kOGAXeHL/VbtzudqaK3G6Q4zQNdyGxDzIXn5jHePkbE5wYbJ0DP54P2Dwsn37KctImGW5cdlWi6w1ie5B9csfWXF1HepBXpDmrl67ztShfw7SNc6YXWCbwUpTMhmXveHsRslNCqqgRCksOzQWkijqxsQ+ONbi/toYY/wwHXpZEzRAjIH6ofJlJuHUlUbOZKll8VK0dZNEc/U0POjlYGRd9utf7qKYZFB4Y0lPR1wwVMPUMWHrNqyzzz89xZKwk44RnxQK6LT8VDrUYLrAccQ2D+xGSbnrrCeQxk6IWcE11TT0bYEWs+FbDw9BHTLUV4esKUvP1zDPlQq5umsnOgJf1fgvWEJ/znXZfMxhCrR+zxSmDXyBnaUKsGMi83vmkt3W2FBPGnIly6gYOlrxT/FS0MHF3kPufTrENWb7BLLEwiP6te+/BFMoji72EQUCwYNioVgmR4BnjwzyeflZZHSfkEC02b2zCC1SSIpZCuRz0A7vL+HnFLtkKr3aNwDpM52VsuYkxAniZwyCRhgHF78ACCKc5fMjfra710ohr/jb66/+yLnNnb+A5/BdGDL3H1o5VpnD/LzRNDUpiFha4TLn5OZBuyugREH3Igm8nwajW4ZPFEz5CMfQ7ct6YBmq3WY8OEppTJYtWwylb7qzM7h4EUtSOjmp207z/6vhJLcjjAmicPizOPXjvRMVUuGtPhzeURwA/uDV6hTVPQfRwGhyELwhTF9ukHpO5M0iFaHYNaI1qkD3A7NEIezRQXzsIBPylbsOrvPwfmbxDgZQ3CewPY3FgS4Gtep8YALh1ZQdPg8ScKBFbxbrn3+yxw5/fhzvCpaPHNiTMgqLCQCL+/D4AAAgAElEQVS7nmGLWGwvKCqyd//p57xbkv2P2SN2UJ1AKD10/DHwzBPxh86EtZLBwlCCogHeDfmTHDp2FEP+JLr4AKCqWlsMZbVoVpq99fZ2fGIWAek95fjth4EX70KXVFRYGzF7zo6CZzqSGibVbxe01dhYDz5DS9zEHwSu7cdCo5mGKFLXgQPjbimYOBqH6dOnQ6fFiOrybQ79PuLXFkGSuON806XWvFt+nyU1kyPCtO989yXivZCfw7KRBL62TqwppQbxNZm6PGD/Xmco0CEYfshlrAlXqXCWIvX4NlQCuo+KNUDnvGpNvmVm87JxWoz1wkHuxLu5CxoQjksCuPspsiMUXW+wunGKnjeqPS/ZX9KNCKeUTLYC2og66NuMyjIT0sUQdukoSDykiZyCiXHQs8YfWPH8SNv43AwuCoY6uIC1VfXbid03WLuQBlG0nAKPJaAgDnAiuHEU5kYnBVYCyS0co1Jycoj5Ie2YDnIA+MObjthLLAMwONHttGwLxPM5CLgjiJ9VBYKrBk6DMvH0HSuFKpSaGs2iEzx41XTUVf2OnN5UjXXiI14dRtiE1HDzIAtduC6fGPY5FuaNHSgjepBvDNarffb+1sPwH4OI6yowP7rzIL5nLQqv5IwUZM3klXFIZOVD60GgsvvwYYrcKAfhUxDoc+lolIZKMnoA3bMs/PhLHesEPFcpBYe5ft29hJ6C9wWTENJR12tlcK8HccdL5WUohkOaihfE//rXf7anX3iW9OAwMO7dbkxFzWpn2Qek4MSWCJVxEaYwHX2PGK39WLotIwRzP9cpFOlpDl1eD+pMDKo45FLjM22i39cunLhqVQ+aWQbBjmEhJVGQjr5vDZVcB80LqAnJhbDy8k511VOdtCg7Ytc4e1gORmHrzjiLh1GD87dY9tDv0qT13yLo/OSKJ8hqAEaEsiaz4NlWgbH30JGIahbBNBXMvRzmz4mRIT60W0gygocCRfgQAPzsC0/Z0mULYMs0OJWlpOJeisyCaufxi6L7JDQUAVZUNHYCAzX8NEP22rrv2626Ktv35Xm7cbWKwtbmzHzCI/kc4MRhjNlyGdRn8mMKGKWQBgLDpBOxFEE4QHw4/tF3Gb2JFmMd7pwO1XEKOlHsl8zu22ks2pFuRyN9X7VyDcu9RTx78fb2B+/T7LB0BEev5mfohUo6Ruc9M6fIorFB6EDgIopaPoEQwRwalfiPizKbN6OQRPp5UGaPWilYOkeoi+oao3MNB2pR5mUtE5sXh0tyVrLj3KsoKdpK3Wgghb4XUYX2OJqehK+qiVNTNQVtoBxkMSyv8UT4vIKc9uw6SGHCepbAC9HLFAocz1QzyDI5BsJAEOKfWbMLqSMUbjpV7VP65RnDM/2YBf1v3v7Yqstq+B4oKXlmBpGlyxVxBqnlG4nA2r11O/aht6HOJVLccJwEq68AKoxkD5CVl4bZlR/7A2A73DZvg0Wfv3TD7biC2BuM4RoHfRwnyWmIaCpc2MisWRsorNxh1JeBFMQHJG9r+qrAjU5PsPj6cbEI8rgOrfhvYFoHa2i2pUAhDqR7rmeSUYB0NzmpY0zrnSz/BYPISqIPM7VcDlpNRuXl5bafCEExk57Fi0cQx7HTpx1bS9Phd17cwhL8op2H7dVN9y//G02ffbA+dN29fvH+85PT0LyLqtOJoXU3EuNmHpbS0nu8SxiOR0xYXh6n33x09jyI4zgtjfRFWM19DpkhaGssRlqRzo5wwTOkL6eT4BDg34ETwIokbdWA3o7/8LUrdxhJS9lwItJmOSiNvBegeg8PXixd2sJ52Wx7O8l6w35vLaYpmJbIycp7mEXKb76x3iZyvRZsZERiWaV0YU7oPnxvu7g4k4xMouHUcHJ62MzHQcHpp8vuA6tV56pYHR9eRn8KngQrSosI5mH042v4KuuOChJEfFXZmbvOgzaMAu4LS2MwgKUAHWxTPS99h68lBmfZjIIZqN5S7X5diY2HdZMkMtei/DCYociqgPYhBtm67aTdul5H4G6ozSkAAglAlUUHmJOX63DQPlgmKcicSUWwXfv3cRiiHNyCQUwieYIxjNlo28fxx5DRt4qbgzZYpAxjFypKnfx0af5QhkVab2O/XT56zaVPqEBPm54G++Qpe4twzHQWJktQMb373jtML3XOZ+MxDoTRKPmSk8Pt+U2LmJZa6Ei4Bwlp5MAd5TAIhuKEETlskwn/KRvJwgzUWXHT7O7l+8A9t0mFqQbWgqrFSzCuxZ7giim7QvfyTS0yuc4slr6FPVRsA7nP8uiQMlA2pL34F7iAWBnkOY9hYdd05pp4pr6c66DdEoupowPvBXl7qKmor33EYeI4G7xAyLMZ1YUvq/iO8dwpjUTjfAC0Mb/ACVu0tNg2P/OUC0NowbdBzIUgGggXuYZkXYVd4caGhVB4lDxNesC6Z1tUaDLpI+2MogRRHD3nPEFiCARIy0DkE6dEbYobh0MYtDj5njTQ4PjQNQf5Me7HZmOwj8kPnitDYNkSVsj3+QGpOtJppdNtK6Bh5/aPbDoClJmwfZZgaRnAuP8//uHvcGqMsxUktHejdhS23I9neARdaifL3l7EMdH4s0/AO04kY0/dXiXsndiURMtkctrNHqm6oQqVYARTAXFLdH/BZGtWQltsZFkpJ70U8GHZ7Kp79tBRy55XR64OQqlD9eeEy+qeyhbYBTcobk3oFgdgXBwTLlLq/XtPOHaGGolxCoD81zOg2vrAJRcXPTicAsphUwi1NI6O3JdDTLCJ9l8BvuF2HMvPrz7jPWAoFLurG4FMYVGOLV80C1+NxVZBkPBBwjGy0qbBDJmO73Kv7QXe8YMiHJMUbnkk2Eug0ojfh1SKxsLNw1Kvsuoekn8v4J9kWD2sw7FyXbZkHRJ6nAPvUuCZCsKYSuSP0a8mACaVL5DFOCwpJZn7a8mM6b6QALEywoClGnh/SuEo56TnYi8bY79++zM8NqC6IkiRWjYaqm8qsMrf/a+/tRMnTqAa3u8CfWex1M5AzHIOV7529iWyDAjiWVemYxuYtp8cG3koJOATPKwC7vUfbz8z2UVhnj4zn60+HhiMVI+bGp3rUiOndkw02/6sYPxpUdugZtPyxWs8joDVLgyWuuGDJnPTUSHRvmeivNHY4QfuJ/P7cTbAsjxUhzrGqVrF6H+1pJTsrnZXZDqgRA2DTXo03lK8FkGsX7AwmY7ulk2b4aEIIkPWUo/4me2/OsQWd8Q2rH6VLgXBCy9gEONXC6ZKvsIvKViKR/IHYqni55+gCAQAK7QzhqlCg5QymkOGl2yZrsqfbiGUaUEFWgu3AObqWBY8d0/doUBXWSuigjHGs6xixiYw8rZGoIZhNtKZCy0Nel86jICHTTetY7LGVq4utAgvjGgkvJBlp1esvf3uQdv12UkUZbBSsGCVwZSKSuHMQkf/k4Kti5dgiAe1qrmOcQYK1SoWIvhuBEKt8/aHdsNLI+6vxB5iCExIrguPtBt/6kGwHB9A1hBv8HhUYpePopLixcuBQ6rP9+oPX8HU5xqmPtdYSPyBvf32O3YLj+4R5POdYLiBqKNysqLZYi913eBVfK/pJe3q+YfOb1h2nHKlG+SQ0BIsI6bAshN4Me6jWrtZZjcYrW/B+xxWJBb3Tx2W6HReWrwJ0hBJTU6FvNTqKtRNjwIB+YPHpeP2lcuUo9G5o73JylDUVbMwlT+KCrQYA0667hKkpxSEoeCwmnxaMHePpBgrnKGd/+/PPR+H/hROBy3fZC0lNXqrQPdQLHV/QVwRHwWjaku1F0mtCGdxVVdf7QRLYUwBKvGa6sLkZgbE0QkklEjqs5J1Etk/+CtVpZ1Mvq5RsMXzdGi3OGw7bcasabg/UuSQy4cQreXH9KimRBh4cwPqMnw6JqA1qog2PHyM2KQGj4gMe/ZpFGXgxNdv37Z1m553gq0Th762uXRobWCsL730mmWQKLL/JDaXtVU25IHVML+A8Zq1MZ4P8ci7ax7U20G61iCgptmoUbOg/z2uqwS6C0F0lGde0Np+sfUttyBNR/yTmZZJoQQXxiTpwMGT1gG1UPhzLJBPF59Fwh7xqiNoWhS0MMLpr+c1jmWkro8fXZ1jFfC3i05jTJerYmiwB2jjmvPY8Bb8BvdfC1jtHBQoHIuacRjfkSjoZP50+XPmsNzl53HKUpoWLXVFSWyu6bL33/oNFsC8z3TQI0yjyWQpLp5XYE+uWGzDdOnv//IddhbGrysvFfXlxUvWCBUwb2YOBZSuHWFME0vYaq51LD7QN2/CpsBILCmNsOdEoDfEcIuArHoQ7ez8+By+F4P4DGlH1oMXdjjvHTxM9j3dpLIoFEIHXh7hw08SbtzGszbOuxitCQTq6C2ow/NmzQOLw7bh6wNuatBk0tDY7AynUpJDbPGy+RTrKKxae1zeaLDoh1xNX57JRkJjNXmMjWKJAdwjBCMUqE3XVsVZTYzSg7x++avvYXqG7WEnHQXjwAxAeUlv6zCPP3P6CGC/ty1alMaFjQAOoGjwgg32BtqVi+AuJR3WCjd4bMRjW+B0ZvJgDMKxnAD3G6X7HuY49PBSyRNYZipt2BqW3nnIxlI2pMMkiPSAGcpAAjxQwCNGLsWzEgjBxLIvewxaFLcOyWs8uO6+fedtzyfXUBetQIG3iIut7D0E0yiyJvn6yTxIreBHvtz0OgImsZC2OMapbl7eESkW+RsyGA8GGCgbal/oPH6clMJ5tKDiIzsl4XjbhFUhRb1yHt5kkJfNWZnPqZdhJYTgDnTQDQzh0QC1JixMqqcmi84LtAWLUeTh++CLCi3Qg1ScoKOv9t/Gne28NT7qspmF8x33NQPSfR5TRg1Qh540UZ6aWcT4gGXGkQIelxoCpVE3UIrCKZtPadaUSoPQmxeHSYSlog63SfjH/oyHkSgPS2Gf3AKCkWlOKtSjYChnK9Ysw5GrgNzIt+yHP/yhHT5wDKe4k47O1QWkFJMG0Z+YoFe3LODzj9ht9g4tyNFPUeg9yM3nFec7/NabhyUIOX/QaBzMgelgbkGMbWW4seEKB+9T6lFvrpsKqzqCQRgKCobVIlP/ri5RrB3h0fpLMIfsX+cxgi9ByhsBRKCQWQWDXsSm8/59kjHozjROT4lcpjpy0fSER+trqRNvx8axE0gilO56hC2O9glyN5PPhzrzfiwGZA40QQct4yylA6mbewUV2Xy6snKS4adgGTpHt9OY+voa27XcUtxRFuZBwSzmutrpbphgIjEtaWak3bt7D/hjE++DDwkkEXSh8FcJAkgBD/XGNEviKdHQmqFL1d1vtmYYNkitbBAHvQWFxWClKXadBdZNsOioxHTG71hrrq0Eiw4lmDjZnli9FiP9Ufsn4uRamWjjSLDPK85FNp7gcHjhtEoR/+yDz2ysZcSWzJpPF93pbFS1IJsDjFOLN/JvPv+Ni4Iqgt+ejg91CqlIZZhl7di5l+kHzjPFI4TDTub8agYio7iP8O2HEazoQJVXihag3/o/q7vTX9ol6G9REn25z59sRwiDilHRT+M8oz5iafDkergn03Iz3TusjEScyICm0oEKCsGl9XWVUM8vY407hkXBDfxqtr23gz8LUwfKZCzd+UxsETbAW9YS8N/++Z8dzJQOrPH8i9+nSSiz8yUXuS5xwE5YUcAci2aROIRR2IPSOgdX+ANDhUA+CAxjykiOsqfXPWuffXLYju4F1qNj9aPYOu8YXrFoUASGVKeo7Ic+KHvfeRwoCokdhL4ZxjSYC8TRhvDkyvnLLIaTYWqsBnHoxDPmJFRUDk8EP2EU/VyiuZpa6xx0lF80g3o3ROdcYoNKugd29Qdeq4Hjz2PqTM7cgp1mVu98GI1jMM/xkLj4//dPNk4GU63DAfGH6X57yOUboXioSD+qqXDRT0uXT0f6CM6FXFihpN09k0RkddmpAw+s/zGG44gxfvTf/7MtWrXUBoBBRinS8pT1p/NUKKwUQv78AN10zFVwGcUE6Ovh1EBs0sEHHwUQZ0rE7IQYrdYH2A1ieL0m0wpx0wvENB/iHvLIHtu78zyMi+mM30vAaHjxgEj6IeV7cerEoIaiTXZx8Z28mPVsX70ZfwIjo6cKBS+ej0JOeUhkbu/Fy+oPZUoPoTozUYKCKXoJnkRrfdSC/v8mRQB+8AY59BkE9VbHlhCjZAysqA3rwswZbGnnRmOknmPZYOHQ7Hm4tZ1ORGffYr/ZdggsshARSxQKq5sOd8/GhlFnUTyb4grENZOM3slsrFOymVBieLjpoL3xPpFhjl4MbwqDuMZT2LOPW1gMoLDUssKXBzuU5/74V8ftOMvNqNAoOpVQW/7EElu8coETVdy+U0JhITqHxeI//MPP8KNgcUonFpODyisvxt54cQVdk7/tg450Gwzwekkd+HMioodUN/IG0WF2Y/70uEyWrETes2wKwCfFD5dDeYYcOVECrAQnndcqgM63C98VgVqTzsyJiYXPrBFexW8qjRtcncMqj7w8CRiKZmY7Wpc6qpqaWuh87ABQVqpBUJTSqKNloR4VPALNS/erA4P+Vu67PyO2t/w5foeBC7OL5rqOouLrpnvWwy7psrwiBOnI5W7j5jUIgJbCRa6aKuJ0QP5MMYKxhCPrLzEJJANPZLwPA5Lx49e96eiHgEDkGX4RZV8ZoRTCt8Pj/Gz2IgQiSKPTKaTRFBXtNqLxqyG5Ed55g43yrJ85eMHCUXwunLnQOhFz1FRWwZrqwCipw33PJKCFRH7GBIWp8omkTShlD8TbwfK9Hqc0QiNITpfRl36+AA7RWxdvWzXeG3Nz8lFE8gJxbdvw4UjJSaPb8LVf7/i1LV8zg46V5JEIrEeRPt+58dg++vhLGpdBy0dK3cMicIJ3NgRFZlg4UAZfR/xv3SPRw+S/IdzZA24saMNx2qUKpfCoQMm17fNdu/EYESTFe8RiaJJnbYJirvudlBzrcv801fmQMJ8IZJODQnBabrZjxAhmGuOzeuABN0F327FtN7RKkpjkNU4NWrBwFl1sur383EZ78xc/w37gnj29YQsYdxETyF3buftztwfIzk7gsA8Csy5y3jd3rlaynLvlUppCIuV26eWyDFMTC+yX//6x3b4MQ4WfM4LRNRdv6XGIBL1QUts46HDzoaljguCazIXOmZWabAEwqHppALthqjUg4hOkmoCcOx3IKjaOcFgaDNndRnNoSUGtenL69HEHv/73P/lj8PQl9h9v/tLSkOo/4M+X3sf7ma81PMh7AYSkKX6E90mUUQlt5JevJa3X5s35k8LNhBkVzSxy3WIltLV++NBFc/KtvOoO7XiZPffKAj4g485kD+N+L4kM43b2SKVdPVNFF+trP/n7n1oelnytjAWBQByDQCUMqXSOPH10MB6xKljENTxud0keSi7pJC5LN30AwN+HzXBaXKSV372M0KTHpqMmnLUoBbvEaBZhQTwUHrv2TRVLEpJE/JKt7H691WN0n0a8TSL+uZGcWkHyc2DjPUghbqBD8KMweaAnDcrHF/xykp/Dj8IsNzTcZ5wbmjrbMKkL6awn4CxmRmRBWYPWx9KgpeWR5c1OZHnQw+InEjELXO8zD0iuYGjGVCaZny1tbgy0QEZdfKEDvWEOKH4UH4DrFPK33vyc7iDcpmXO4qDrdouIVjDXWEb7BfPncjgxzlHoCmZDz6JA+waw0AR7VqenvaVGRhkgjSECGGUxiVgJjFN+CaINsnTi39OI4Nq5dad9c7zE+d82NtajVlpqy/lb3gJjY13Et9+3FjbOX+4+TJeMDSzTRFRGKFmHafadzYspyPG2defndgLDnvZWuOi4nUVDIRPLIdAn3G5crLSaW0QURWCuxMJRAQETcMCl1BtmoXgFBVlDE/awYnuoy5IjH1ORfL5H+adjZ7BrUPc75Vs9AXUrCSFKDpvxmeCY3D8WZOqatUeoRbZfS3iBli3Hj5/mMGznkJ3qqrWc0tfpQxzQyJLNHzFKICOxipbYBCmY0ohW2dWLtzYFWktifT8p5MCZOBSKnP/uJMrYZuCCEXBTQWN+aiYkfeZ7DKDoG4bCGMJhkEkway+0vBGWRQE0GeEcEp0tMjzCS5ntfCXp39OKWLimx/LyxaEyjHRYaygcV/lDowSgeA1bV9MA8NFdYBLWQ0w+7a1YjlKYutn0C8byomt/dstGfm+vlZSUYEXKdADjoZ2OuQNKZnBMsOXMnM73mu4W21qATbDs6qhsJGKryvLwE24AJpIHeD7+Fzdrbtjd2mvwhFmsLygm/gl/mZJqFHWNdHpwymETxZDfpwItWbb44lL+CQ4a41ATLBWJkZPgCvGW/VAqipcrmEoHnmT6CXGJdhdK2TGEMPKD1rOvoAhBcoI4JBsXNJWbn+msFvwwYZIQJh5WlKCOUN47FWgv+XgLwmPcv8J+45Pt+Kf3I6PnvFSu35JFxfbkk4txd8NlkekhAWvWcZSbvT2DpIV/AnbcxSSDVTD3d17xHGDRaGKj2ri+fUyMlTyjDZZdGAvbZZlVkWT+N39KwjiL0OToLAyxQrEUQPmM18qR88etDJ+M4BgMnPjfXCimheyJhoEovOXbwrOXCMQxxvORiIRbHtdXWFw6iiw1Jx4+uA8KoCqi7nrYgwzw/efRhPzFX/+ZXb95zf7kL/5fhHjFKDgxmDtziUmYq41FbQCHhCAlpUTEUgNlRyGOub6m1yvfXTIpLwN1DALCF5KLVQge3Qiftob04mCwowpu9BNPFdi6jbMMHywrrSu3KyfrwYUofqgKa8CUn/vu85bGjehRPh2juxIuRC3x46JpOefDKa2L28aDKWe33m5hhJJhw76APULKjM3gcACstpt3vrHmngpb+EQuOWLJlh2PTy0nfi30r962UF6OfrbV9RDTa3Cj87e1MgHC2WySzm5QCkXwtMdy8GJ5kkDMO4fdVF6hloTyAKGL1rilbbViZgLgfcOTc4dFjF+cDdDhNzJq93Y9JrlBPhekm2QR9to6QUrwfWtnKSdD7obuGpv9VJ69+N3lFgZv2sOiL4guCacPtuReLE5KGD0x4wFXk5T4MVv3agx5xFFNZJyaRT5h/uxUBAk4j8EYmfDpYdtNv6Lkbh54JbN40Vlwdrn0k35e6AHgDXHHJ8V+oJOOht74ya+2k6jRZtOzC+zChW942UhgX7MU3uZr3HB/OpOHloDa6t//4x07c+6OS5ROzU9i259EunAuIa3YjO76AljmIi8lBwoPpR/XJy6SBRTqzYvYLdaholReXwjsnCDilOcsLgCuKWS5wr3At/nevXvI7zud1aJgpg4KjT9dlyKttLjT2CB4TMs+QQthMmcHY5wLlSo9I8lJu+WNISjEjdDAFpIWizGwF7Ogkms33SioqSII7rGWirILHeZFkERYxUNduF7+cOiXigwbgH2jryVKZqDbjkutF2tv/OhlaJShjJjg0DoAOVT8Udfp9wbBiR/CXW0EHrU2FynAJpNs9JvAdxeTksPNsxMHj9t0ApTFI/7y6FdW31HHZJTMAjiVbhFlLUvaKApelBKAgKaEMQZ4s8TrGMOe97adPH4JuGs6C3ezB3fus6QKsme2bOKeD6CMpLPGJ/wmBvv9HFbTZ8xiIcZhwwHi7Z5TXzDXAsvnb43dIXSBj0ji8AMSSSQvUM9ANwXrq7NfWPNglRXx/ogfHTARg3CmDIVrhbX2IIlmqRgGP7mXBVUQWLv44oF4aGtJKoWg8GdleIpMLhm5siEl2xd8pAItvDqcbMJzxy4gtOD70zCMQQMdZ4KUhaiqqxMEUYDT4UDr6wcgIfehQ9cydQZ+0WlZ4Ps86wpoVdSarsfogA+hubtgNVxzVD6xSpY/sRDrAdLiYWmIA89qizLhBcx6lS71NNfrMdeJSQx6oPYbI9yj8psVMFZ4RwI66aBHbOHKAsy3ptvFkxW2b+c5y4yeQbGudcntCglo4UD3AiPvgsXTAXtpBs1pEQtNPz7HJM/FKM0k2IQV56IsZlL153nWPm7314dhOw3b2qdW83432AVw8Sa46Jo8NO187/XvOOvUE6cPO5HcDe7VBfxlfP0inXuljNjk/KjpX2ylEGqXdgDDFGwdkl4L5yZMKoY+COvNJhgQ0bwoxeDQnYNNEMIJOSVb7lHjPRZyA9BEFpOzFg6DgKinY1V28sBtts6rOSmDeWFnO0rQCK25JKVT+XViVYlQwuIQEYY6hW78ontYtiikdEjOY7ysDSwjExBx5NKtRPJyX795kQXAQVv0RJ5lFdHpFZNIwYvf0TRMunIfY04rjAQ8Cyqb8HL2ssVLFlhlYzUXt8eKV8y3bLDwfjrmh1LqxfEQgDUNU3zV1ctKUcVZdp9BbLGVKSbMaQz/W/lTh3hj4s8G+O7ZC1ZffcfSM9l8c+PmFi+0kR6P3b/exkv1mIKPX0d3nS19br4r0JH+iHRYQgQxXqlAd3cGw/u+ZIG8GJNg9IMU1ssYyZRAu5GBugdmwdqnV8BWmQ1+SdcdxNPpS6w9xH7Rw4ZJgRbjAi0cD+UYhwTXDExWaSNKD2eTwMeAxwq2uePd7dZW30UCxSwodGSzMVal8VL85O/+jHiddIp6kyWhLKzCVfAP/9tPIcv32oKV8yxjmrB04wUuoHCfs0+xXywoSqULBN7gYI1nQ209Pvjx1ttDvEXk9zE41Ml4SrAnz0gQfzgOKWsNEUyijV0k6aMZvDYYqGGYh64P6MqpH+QRTaEW5qjRWXibOrBAuqn0rBTEGQgb8JWQ5D+Kh1TeD6MUJy1MUpF0y870Bp7A6qbrCTUQD1fOdVIhdiNg0WSmRZYKtOiTsRQfH7bvHd0YAHDNRvneOiwkIw4mqf07r2Pjipxe4cDKPtTPJmqXFo8qTLJvHZEugC4mEiVsBHjgKNv95pp6iw2GVkbEVW9bPwWZUAGitM5dOc2idBhpdSbXPZpnLsj5dQgqCuLAiaA4d6ISTAuj8QGe+Td7hK8AACAASURBVOCdHWDY8oYeY8FXiEnVQqfYO4k1bRT2pr0UCBUe0a1iub7edPV+MA0m6axuVpTao+ZaKxYjZdMGi2NquXjkpPkjFcxOSLdL52HzdLCcxDbBwnvYDS1x04n3ULRdPltthw+zP+BZjMrCP52iqTQajdWyF/UP0PQDFCj/dIqDDkJ1ifJ+1rLWLYK1paNFcD7r/Le9u0gkYSoOReE7xAQ6xvMpnr7+p/gy7XdUdJJZ4AUBYeprB7PrSubazCyeASSANYPcDRnz+zpxawwADoTptW3rLmc5Kye4bCCbDRuJ08O+dAB+dheY753rZUyGda5Q3oFaGEZxTsVgPwoVphrB86cvUeCxm0XHkZMfYwtXFGFWFGvb3zlmQ22806PRduncFQRMQIEk/VQ9rrIyPLrbsQ5NQkewHC9qTWVRLI4naBLqKx6h2G2kGcTgavFy+PcP8Oq4bKdOX2ESLORwIAWFg0IfsJ2Fn5bZc7HOXbJ0nl26es5NxYoILGNZeO1mOe8GZy2kBPnCiPMfCsys5kjwnLpnQcxOR/Dj762c7INT28DyQyOX5KIKjLxRdh481ItUjxUsVWbYg+qLNn9JBhaamRSAbrt2vgH1UDMjTp0Lil21fiVX3s8VZwHu8tzVAy8fZn+KNiWHojNEcR6geMFCoABNwABQGnArctVYTmQvfrARwPQ0xtRL186Ac/bb3BVpCEUCLA9Td1hPnICVVvdwGCyb0R0+rhdFPorx5EY1ib7gpi//3nfMwwMh6lZ1Va1TNgkX0hKoF26hwjnEzVKnEMjpHcGBwE7CJiNZVEhEPYpUlJzAsm8u4hp2gG3+JGq6QivInYGhUi+J5hNQefrsJEohH5J/V768FGww02igMGoXGirRBmNwR6D96z++72h5RaSSy3OknZHsLuPPWeTJY3QSm55fA85OoCV1MACszBtZty8viXOPA+/284kE3sCysovrJVod788w/hHjEnOoqwECSfDE2tcff2U1pTWWQQrw1ctQ//isfaga//Svf9+efWU5uORDljkYyZNgfvTgVfv7f/g3e4pA1SioQQ8q77gTXob2h4+ex+q1EClstJbZ+BuE2Bub37Dykkpe7jI8PZrsyo1LvHByOoPFToebDX4XDWQzFx9jFehjJ89YO9ixhBED/KxSRDm1ofOsVtr4lARceK9EHr7ATDHQwFzSNxONfHNT4JP6gHEqUFQ4Zu40RlBelFaoYRUPHtFN34JlVOsWVF2IOzrBXSfo2rRL8AFLTGBhF4KfRBd+JwMUc+egyMQRCONAKsA16xfiMbPMWYs2MtXIhN4POGaY3yeYRN9zCIbNoIthCsWLOMa64T+H00V6gNqOHzjBNAXjhIN/Dp1dPQXx7IVT3NMBmzF/OmGkEajmKBakh8fDlAgBJhBTQWP5KMrYAVgE//T3bxIM2m1/+uP/aksXkvguNgMYfj3c3iZebglE5NEQhHhjEo3BAVKxz3F90YaxWCbuCoXpy995jqVirA0Ch+xhYZhEMvyM6cXAfOgYum5bUj746myitgoLzTOcZEf23rHdX96AeIAfMakiYlrJ3k5KxRDSu5UMrwW6iq+mHYlyxGsWxKFncmrJq5g1HXQwNlAUfvXZYevkcwTK24RDeUx/02nrwFSB0z2RHWoqXhwhwCoBorcCnYXy/2cDIWTk4rwIzS8eOGeIOjSJ1/oozdvnn+7DtOo8E00wE1YKkV+LiEEjxAGq4aVz5+1h2UPLhMs/yTUquXndeiAkTC/I59lFGUmxuwvTqIPg6cLZUcCUCZZdkMykEmv/8rcfW2JQrvn2YksM3TcA3H2MnUwwC9KH7Ny82UvNno+FBc2H6JrtjdAReYbbHmObDEsqlaVuNsEeWhI/QHNRkMe1pQtuwwZ1zoKFLpmmm9pziXe8h8lb0JGWoh1Em11H0t2Ds2UXLKxJaJ3eHEo68Hy4RirOSoAS/9wtw2kKNNF5/etff3dSy4paYIom0ofH6VTT8MAdm5RRCh0EPq+xcD67eh/ZHNgc6zbOoKgO24mj9zAOmeDmjCPayLRlsAYCWFDB3gWHnIqyki+wyPsBdDO+PAwKMO2GGN6G6dLQoAx1PDi4dVg3lJNYNqZ1fOB+HvxNmzYxLjeRmnLV1jxTyAbe23JYNMhL9uq5Wh5spOjkSDZibDRM9zQBvnWt5q7lLMy35RtXsAHuYLlmUOXaOW278A1mMSefaDoTsRK8+f0TcHw9SvrWcoubNEruH28nWCNSTwxpxll+nDr4KXaPbfbclrVIeNPhTTZZTzOj8ngsGFIJoZ981og+yy0Mt5Vz4jELT6HWS8IeRMcbQqL3Ltzs+olqF3dbBbrPGhkpyxmtB+FZLljJAyqMnSVGcARFxI/xEXzcFbVxljMT4TBmWJySZ6gx2YuCOMIiV8sI8UiDeXm6H/fbYbqYViTcIRTUFixZIzCUqWWx9Nyr6+0P/vIlHnK676FW8GTgkk6PbX3vE6hk7RjN5NqXB/bCI5VsNQi/4kfkIM512LGKXzRS3FRolP1NwA108o94QEuryugQwG9r6cJRSY1Cw6trrIVulgwWV+8OjnYoXMKih4T9y+Sf/YMKtChw8uL41ntDRVGHjl5i2acKQ9QSOpz7EYnzoF5kudc5OAQJdSBd5ARYvBgCDcREySVR5kMNbMO7iS1zghfGaHXQIRi0i8XRS6uiaWec51F2kpNI8vO5T6/+YDPdVgjhxk0cnjQHKORGZfZPHdLvEwd6SM8L3U1+Zg4KvhiMsursND4rNy/exK8Fgyx8q3/vv75hoVDJTl88Y18c+AKKqTd4Zxr+0xy8UBkL8mAx0KREwPXFHNe5N0ZiB3ACPrWMqCYozHK4K8Rfo4nOS3LsDPi2WTjTKcjzHkrEXbv2OhgxgEl3giaour0WplKNfYfYphw8sf2ZIkcb+hFNdNniuctRH3baP777VzYN7cKK9Xnuet8420BzU4eZEswlopTCslnKwfSIBQ+VH7LyLr3laQ4MFIhvumPduMxJ/FhkH/s7TrqWvII3wiiwQ2DrV89CS4XyJ3jQ0fAoZ5pw9JdyP/W9h6TWZPEVxiI0HCgyiPuqRVpmrq4T4bqIWBR35cP3G2Va9IVW+7CUZea2na7JyqQzXrai2FavXmJ3rl2y21evAYfSSCAYSU9Jt68O7LML16/D+kpxoddZBB6EMjG1dVRRC8rwtp9Gdx0DbOVrx/YQ8hw3hzDXSTr/ZsvAMW+E5uXilfNW8aiCCTIf8zOIATxLH320w4WMxEeT+YiR1jh4cVhopN1mOSlueBpc583rFpNWNMeFdbTzDMpiVO/f8ZOHYW2cnWJxFBaAMXvRPRNcXN3M542heQUxQfgnU6oQIEkPQhbh0GIRyY5CTYwmSK9//JONk4O8/O2wAyaxAmxkAaKTJALT+tdefxEaUxDOZ6VcbDinOKK9+OoKgGVve+eXX/MDzsGrt4P0hmzb9MIznMiwGzg9AvHfkPWCO0H5vUo0EcShAi35o6TSw0PylRVW2YLr1yO61nCrIqFlEN+OLMxORIFraL8PBh3PwqsAXqO/gx8q73cjkgFb7Atn4UKiCrzR6LQEu9lYaqFpxPbAiBhS8jP41U0Sx4f5XIUIS/x4IDo4nVSg/fhbdp0q0EH8fLybNhDImIHcaGIItRejWiqj1cn9n9DF1tvTLCjCEYRUlVHwG/FDoMjV4h53g6w//yQeyZBeMEl//H3nYyuKNzZo7QALxYNfnjXvLjwpJjC/oQv2YcEUhq9BA2NUed0DW7x6NtQeOscQfCeCuWCMZOjr+J7wMSeiGLPxkYB+1MY1GWMLI7WdxvEhDkhfurlQDpKaew325W/2EEeGh0EXTBTuYQjYZzVGLzMW59rf/ccfM1r5AA2UssWPtazAItv++S5X1BS0u4MkClGK0rOi4AcDM2HOo6VaMF1fbiLpDg+7bYwo+MKCOcQHXcXjI5puW65+HSxu1tvuvZ/aTbxFdL8l21/39EYobBVsqR/wQhKZRdETyKW8QEn7dWgLExarKBDOrjyjB1BwScWWwIJEDJFxtunyyBB+2SucFYVqJGwcjdz+CJeC+Xz6jFoa3mBBWYuZu3j7Ksih4M+ytvRw4EtoMcCyqY/nTl10sJbB3nRryL5/9F9eRgiVhPsZCdliyTP4jDAaq2uRF8MoVDN5TmuBnQPvNh1Tqwe3H1jZ5XKgjlaXVagFGNA2aTT5sHBS7YPPttkdYLGUXPIN06PARTMRZWD6RdZhItCInD/USfsSqjAGP/oUcV73CbCVd3D+zHnwb+F2o5ZcsHAO1xvHOq7dtnc+wrzqEO9aHoW/yPwY5VtgGpy5cY7g07XABAWwRPotKSDObpy7AfcaX3QSgdrGym32klRLzPJgEpRtV0402JnjlUwMTHnIjEMzeY7h+8rSV2G56qCVwKOko4DfFegJnjVf5NUenjUpdVW0hJN7OGS1BB2AldVd34dn8h26fvzeJWbhndah+C2FzrkZipfC/ZaYKIqJIkCKRRhW0VyXrIJ0imKuc78LpAFhzmFy4d5jjLbtg08cjBDLn5kOk+MlPLL7Cf+9dfmSLZ+30BbMwY+F5+7dDz+0vUePWgLePUkEyoZzECQwlVVVX4MZxVTDnic3P8faH2OqVg5DppHdDcpRNXcZuHfCVLXjp09C27sKWlDsfF66OvvsvXc/tLkz5gNBLWfJrqUzfhvsw37x5q9cZ792Lb9efxejMfBqqLTlCMXEemqjW/5yz+dWz8I+AdrkGNeug7ScDsWyyZZW9ry6JkzwPsBugoAm2I9JBRsANVHTpRN50TB6/cUP5k0mYejhAQ/RwqeebfOFKyy3eJBFcXn1tRcowGF8gJ0U3/u2hlDFaOglb7+5B1CbVp+ONwccbQsJ1pLnCu/TC8hh6rwRFA4rQ359016wT6kIZWQj/p9uYndvC4KYRpuZPtNGUAd1A3f097Q69Vc9iQMZBVG2Yt1MunqWFvgqD/YG2OkDt6AsZfDyTNo0VEX1dAKlbRXmC/bnx1gph7UhCvN50g2GWYjMX7CApPJkloZgh4z+6nz04kexgJjggQuJ5KLQeWnxFoiwZALRQhAPakdTGd/jFg8DYww0t7OHblrFLaKWgvTiZWPSVG6Ph2utl8ML8SJmLMH27HNrbV52MV3MoB3fc5qkliHrJDXYRhkVOewmRO3D/nIEzDmrKJHvjS4frqY6GOW7jTFpePwgrA/HMSqx4GvqccuGSTIJdS37+4AJ6FK1vAmDvnflzC1SH2CLIGCZBE8NB8Pzl9iDUzkGP5Ef/9lLVlycbVWt11zRSScxBusWljslSI3rSS//hiVwPZ4dEUjPWRzmk50HhW3ONGS2aTPt+qkKJx7ImZ4PTleDAY/G3Un3a/dhD1y9ddeee34LpkIDqKZOIbKgY2efcOXqZShkDfCC4c2zOOpjoeLBREjCJB3cKm7qVrUIEstD9MBcZL0JiYJ1mLTw3hihw9CLIgm2OLgy8VeX9i1WrAy8IOKKmmCQVFZWwspodNCIqHih4KpKGxcjQz6/srfV4RcZS4IHVMZNW9YAdaxgGgAGAc6QraivCwWYUr5GQNscYMQdgqceydcLAworv15qc3JpSh402LGvzzANtiPP9gOLxnUOBtME8NSRb46TXtIEzzyWBTBKs3QiphCyRJNdFynDIv6nIjSJYKid4vbNictWmDvPipdtYJLssPc+eJcXc9Jm5KfBu0cGXo+yFnWeL9OS0lYa+rucI2ItP3cMieyrnlrqPLWNhOkKfJNvXb1Ok3UfhaIXkv80FpbpTLAkIR17jJXsHetG1JQE5jow2ce7wGHF8ljXyxmWuXg4JlvwLVEjHQQFW8QDlCPutXMw5EpGoNDzZVFY+6AafB1vGYQhNzD78QaH7oBqpHveJ08Bdg9a3opqqZutrjwbbQJPAA2YoMkwoKAclz4uQybVC3lyj9IgyenuIcKeHeSkPiDrcwUw0IbVqywT8VklEWWvPPcMEvFaFsiHIBCMED12y0b5+ePTU5jo5c2C3W4ly9gMf/xUaIRC4636Hnur+4wCQ+Hg3YJcB23GzFx2UwQq3LnBz95ia/FhX4Tt7u1r94nDOmTfe/77hCAUcAhdQgl9EwvSm64IS88ghsktUtcz4csL0mmV4yIFtk9MJJxBvbnfQSwUm/DIaWmHvqfP5czAVBDlt8vClMNH0Ib47WoOtANRILQU2K5A/+GrsyZD4TvmgLEOwAk9euwairMylFmop/pabdPmtUiQOSk67tnl6wftiQ3FbMBT7L339tGdQDtJwXsVHuaaJ9fBMqAD5AvLq9h5JEq9Jyc2fhiNOl3QVURol5nJEFQ1tf+tjOJNtY22pOhJDPGrwIC7eEG74EvG4D9Qjt9GF2yOfJu/LAPaEkYtLK3OHLplDXTRC2evduNrBd3iaAQPTmYcIl2k3VyYMpzpLgDgj3MYrN/wFFgXDyUPRg8PjmACBZ0O8mKGIzaQN643L5cXo1xwSCKdC1R5xc0PN1Dg77AYjYH/m2jX2IBve+sYD2ccIbt/wtbX1z7c91vSxYnbgs/s4zdMEkyC/fD7r1hmSLL97f/8f0iEmWCRg6G/H94lXJROYqii8BKOnR5uEcnwmPm5ed7B6mWEJMK6JNJI0L0z7eo10k3YDeTkZcDFZjLh+/VB09LSJhDBiB9d3OWzt+zssfNgo+BWSqCGldD0uImlTBpdXZw98fR8Nth5QEmVyFwfIAWHFROdA247Yl9/cYQkDx5wXlQP8vL5RHclJFHY4Eb60uGNtvOg9HAoSqnICNnC0njZqvkOJztLOCn1C98Qj/23P/xj9zLt/HSXY2KshA+fBm54jK6kWcwODpRxMDf55wpCU/cg/FcxSEEUUf0lQ50ZM/NsOp9VhUIUJRVuveDNwE2tdGhTHFyemdZmfoZul1CjxY8PRb4TcZKk0Dp45YURF4OIgu5cAin9N4lPRr2YrMKZnhDmLH9ikW1+7in3vTqA2BzbQzaqlE9gVpaVeBzTwQ6wcB2BDZKIUrGKZI/RTqZErCFLweUVFhHO0lELwZkLZoJzZhJ/9dg+I5VjCMqlOuk0EnFyOPhSOJTjGO8jKDzy5PBMckgTHXfpzA0KH3l+AYlu7C0tu8U1kSaAQwIcMik8GQ5+o0sw8QOjbqbJqIElMErRu1VRbkWLimzlmhUckGDmTAo3r5B1WH4OJo6S2rNxU0ulgPba2RPNuOh1o7zts8y8bIRkMu9nUmI6kYdJIMVYDYDc63yUnq4YOhVo7qfG7QmwZYm9/CgyieCsohx2AzNNEsIREhhhuxFB1QInBuOQKCGU3BpVeIRHT4rHzyGtGhBDgRVfWXmRURyWMZhcZWSnOctOiY0Eg8n+QcZg3Rz6+/YcJrT1jGWD/T696glbuWAuC89+m5mXRVrRBfv44y+IpXvGDuE7UkIIb1ZBNo1JJPsVWFmjjUwe/jaTPUlK9HR4449I2kagNEKXi/WEGo1kPHd0WLR0N7uG5oXX1jlb1BNHLkGNHLQF+YtRMvtx8F2yygq4ziQYpQN5LVw2z0Fzu+GAi8IrjNmbXYuu2bT8fBotbyZOijlWDvVNbUCK7Cx4r1ScBx3PHNtapggfntVeJkjn5cJ1VgqP/unP1xHzzGvz2rRJqekUL9QM2H/1SpkzLhfGNAyHVC/KgsUzbe3GhVZWddESGJmmFU63997fw2Z63ObAbsjPm8mpg0iFLkT8XTmOeblQ0ymrTBUdAd+dWDd20nHLF3eAbk+/3tnRxFhWY6vnr8fTuAaMtJ5x4hE69Eg4jE2o7AYZ7aJt1bo8lwvnO0rkzZ0Wu0xnl5c5166zzW2mYMROj7fkwgxnkBRKp3Xh1GVuxglOe4QbSDUzCgh7pXuFZgEXGeoND6a3Uk2g3Qlrl+OZtubhEanupVaEe0ggLIThhxjecMEglEd50uFHYxkJXSkhLoVElSA7+6DEbjy8zeJugM10FDe9155AmvoCSQpbCca8fPQWfGVOxckwrFTn4MBH4QsetLSZsRaTygkbgsESL6M7UHWQcWPGkLJ7W7p9uG0vvhlEwW9cD0YNNkcx6WOJGuAJdfib92SQlZy5zQvcxCLK4wqzC6mkqDkdv2eCMTvVXntjC1+/FyiCxSZFb27RHHDQJExcjtjP3tpK6CVuaaRYbHxxAYuOTMz9AzGnOoNzH4qyAcyfKpr5fBxYLJBWkBW3ccN6OwD1zY8CKAP13GwwfiaMX0LEf/iwAZOcYHv9R6+DQ4/ZUVgl1fVN9K/AM9goqkCrO+tHPSjxgyYBPZDCg2fOmm4LYQOJFz3Ft51KZBnk4FeXrKWNRCtDQA8tJJX0MEorKDYYOGoE2EeL4cd0Lr10zFE4xMnn2cOhKxmtzG+E73tzn1Wg8/HdVjZdOvuWenYC+l76+h5Gei1kZS3q4eTuwydmhINcSrZaXtDyq+UWH4ZAow6RC/4KcbAQ2G5bN+nXMqWajj/xZcRB9x49JLQiCJVbNO50SSzJwlnoRVscoccBLnIWiIZuuvlxj334/hd2r7QFaK/Qea+k8PuYep19Zk5qDkZjFXbp4hVLwmsiG1/l8poqHOpgKTXWWeNgh32P0NEwZMLyKrly/gyMl8OYAZGzt5wkE3jyhw5cIzQDDAd+fiOc7hioiJ1MKJIUx+AEqJiy/2+B9qZQq0B7U1ACmBx0UGoXQM8C/Ddu6RRhcYH7SBGPh/1VhDry8KmztmPPfrx4gij+MLSkgnXpOfCl6L5V4FUDHO2OhaFEK4Hgr0EsDZNZChcTtxbDgk+Ht+TqmrJ9EY5VPaiD9bIVkUiXPbNmva3Dl6OdENgxJhvd64aGDp7ZRXb7YaldvnXVgkiaUTBDHNBhcCiEg0Rfy0dy3ts0SpEvtiNf3bAbV6qgvhKbpfQelq3BwKfjTKg5+cn2/Cvrme7C7OudJ+m04Z6n5OE5RFgJ/u2D0C+lx9C+IpnnRs9beyNxe2X3mFqaHHY9CIYsB00VaO30WttpSoGghrgGPuxcfHj2x8UgY8oMBVoapDHo4/lWsddi1qUUyU+dw0yTotfaDTmTDWAlG9ats2qc/0su3kGVx8stFRYYjbin8VgSPvPSOvMJZyzwYXxjhPhg+24ean+bDUYzf94im82SYwjKjrwYxKNUgZbhyLcdtKhVUoB1tPS6Aj0Mj1Fm8BVc2FEI9xtXbrbHqHEunT5IwamwfE6hwtk50JIeWmA0JxkhtrnwTIO9wY6gu1Xe6rCb1zDUhhLHdG++sbzkLBKVEheEFWBl6SM7SHfYWtdqBbh7PUk+mxdb/A6itSZEjueUdg5eYEBedBMeZN16oCLxSVbhGewhqiqUcdmvlbw0xl/EOPGBGSxkUlnEgU8S+VMC9/cK9JybQB2iWYWhJhzFvSuL0ec/ffd7dq+EG3efEZqU3pLLRH4hCkjjZZ25bLoVLc1ic6zsNrbmPKwyjxeVSSoyL69IFqBe9r//91aK0DDhvS8yCiIqIElimOIh97V4dYh0YTs++JJFT4JNz51GDM9BtsutrjPo5wWiWmM9Gmd/+9M/Jwcv2u6UXkKq/MiWQutKhaTfTFe69cPdVvqQRGjsM1MLIukM6LpSE+2Td76yC0frOJTi+TJgkNAlhyGqShn2ez/8ERxcrgEdpqhxcUjfB3DW+/g3O1y80yLc2DKh4rXT5fbwDH0NDawJWloQUulhcWllhKSkGx3lHCga5TQdZJF0sWLVQqKOpv3O8U4vhJSZ3GMe4mb4wS4QloKs5qGBfxfGLILBVPzSiAuAvcESqR8TntwcDg5YCnqRZKM7CnzkxUHkB0spKiHcXnhxEzSr2Si6mMC0UEQpKGGGOOhaHKrojXHPWuGux8OqGKMonjp4xnDocuERMSzYwllwjXFdeoehhNFlS+7dBHvkEsVCxvMxyZj60zykZdAp8nymI2YI5/lU6KzHS1a8/oSMXretv/4KDrAvnX8CMB6+48iEC7mnr738XZRsmXb23GkXgBGJA+Gla0y5pWQXJiVaSeVdK5hXbM+/8BJYewcT8B4rLyOybHEyKTnF/Pwe++2HR9gj0bWHpLnldCBYfDeHsqC+MHm3yyOdQ1LFU5JvqSr1LkwVlKlwYj2fQTyfhPs4X+r7QFsNvK+JQKOpWKX6UdSOYNNbAaav3EAJlYbAn4X9u0xKCrTrxMFapSaMpXMeg9AcFcNnQtosfw45FPoDsahh1JTtx3M+ARS0a/tnTIlnbSV15tl1a+3ezRt270YJ2HSci2OTGjmU/UUTxIJ+aGrToIqKupqOh3NqgseKsW9teNBiXQ0YabV47Bf//gnBuizh+YzRMG4mPCzhvdpt1oJptnbDMiDZAPts21EmphbH/Q8DWg3DYyWB6VOvVR3ClASm6pTUdBzxRuz0qW+smkNz6fIl+LLAw+b5rq6ts6sssQfld05TMcpzO8Viwj8HaFUqXQlRVLi1lHe+NRRmUX/dNMe/C+7w+h//8vuTD+6TOMDmu+JemYt3z0hM5SJgUE9nxoELzY0TKS0O7IqbUQTYGjLBSHGOLjuKVN1ce2LVGkaq6a4ldwGi6pxlev+7fzqIQ/4J0KE0Wujij6KO0zh8n7h4HyhSGTEZdnjPVyzi7qC8S7SXXnjZZqP62n1gO9zqxzZ3aaLNnpNt4cS8TA7AvRhkDDl2Ay3+A6wycbIqZlstojlLHWf2E51Obluy7f1yH6PdfSeimT6n0Frwr1aezSTdsrByX/watZjyD1LRwB0ugkQLRsk+xAGhnjE6cDppiV8GGNc6eWl9UEWNAC8oDJTK8N7BQ3aJxAY/BBz9w6jNPHhNsGR5dt163Ma6sUrttFkE0dZzUBw7eQz/2nB7Yssii80VFjqA4IVTU7gzP498slUcPMjNjx8ps3fe3eWCWtdtXAdmSvIGqdcauz2MtzF4JPiivnrv37eDlXfZQCGcXwAAIABJREFUD9541Y2Uu3fvxiuDtGdEBFMGRQP2x3/8Y1zr1tiDiuv4OV9k8THDCnGrCwZvr0Zx9eVeXM/ay7BoDbRZi5lEUJhdIb390omHhBRAfUJiPoJPSgjLN4UcPLN5MzFP8Xgk77MoeLjJ8YnOP6FXZH4OGG3R/bgGtWDQ/RTY60ADpeDd6qBl1C6rWJkY6YGVjl4UO9ET5QWxeMlcuKPzHV1KHYT+UoFWERdEJr8VsTu+pUH108UK09a/+9PxyWBfDmLnzlxwcUNSoeqBF/WpH3hLIqVgQnt9KUQrgDleenn9lOcv7oIK9qSBcYEQ/TQNwqFl9tWDeXsIk00sU0sl0Us3zt9CuNPEsrgfyTEsCqawZMyl5i4sdj7q5TQYnWgFHjURP+UZQSUaw5IqkW4dhgH83xiWpx6KgB/4LX0l9gZj9tO/edOuXnhIKjfqT+hrzWgDQhj5n9202X74g9dcRmIDbJkh8HlZV5aT1NKGmvJWQ43dYwL48R/+AUyFePv883fwyb5q64G1ZkyfxtcZBcc9iyUvXspEcYVwjcc4bEc54MSskPpWnhmug5ZohHvhZO+CN6A9Ti0G1UHT+FCgo/FCjmLJWFdRZcN46SQp849OVsksDeDiJy9dBt/WyMzExL2T/kCFWfsEtzik8fOjCMk3WXmSksZHUaDlGDcDOlo4kVBank0o3ZZlmoKpmwk9eO+t97Dt9bLff+11DolxO3ZgP1Mpy7c2fKG5DtESm4hWCasoPpUcyWhjusf3Iy/JOVX2k/nnPYR4hMDXt3++zd27ELj3yzesBM8vx2P6mq1+CsXiuhVWzcT41Q52KBU9dOq0ETyzwTzP8SgnfT0R9s2lCxbJ5DR/0UK7ePYmlN8G12CE8bNH4LSYwPsj/v9NgoK1MJVwS7VGy32J42T25UVx7kXtPMlEKWWsDjGXycmf0/MqVauzG/23j3+qgGoA93LYFNXYeS5Acg3uxTa4gwXV8cMXGVvppFJiOBknbfaKXAr0mJ0tueSiW7LTszAg2YAzWeIUxCHzR0m7ESIIU1WX+m2BlqVea1MnBZqFDco4LR9KSq4Qkx5J9JTHPvr1B5iRJNgzT2+wTU9vxjei0Y5f2G9NXXB18YgunkcUFoYv/XSv/iMJSMX97ChLsgoYCYVzCniwZADuQ4pFK75LY9h8zrVkoIhrt6+TYnKNDhEsGGPvdl7EAbBySZU1voawoNMSDnMLlz0Xw40bp2MDBUJgSAwScMGj2+T7NY/a2iUvcrKSinLhAp3LYjtNx7bz+HHzA6bAsGFKjYUSaHY2bAigourbNbblqec4bbPs7MXTLDEnrWBRugXGTbBAYjzGkH9CKeMYDvkw0ilaaWgoyD749UGECze4Uf7Q4XJc+u8EzlyTPJyKpw8VdsvvrbhaYwfA6eRH8PqPfkA30WE7Pt0Jtk/AAviW5K4b1q2yf/rJTyiY92zvnk/5fKG2fs1aRx/yQxt6GErQu9t/hpQ42ra8Os85aV07W89DjaNXc7A7qFtJRdZDKCpaEayYQoKBP/voI2uFqrQIee0sWAj3Su/DU8ZAH79jpZZXwM4JY6EcEp1oZZX1QB2t7qWTktKL7l6+guN00L6usxIchrcxYoQnVi+zaXlTXbQ6CXVhsiLQw6suWr8WQ7q2xBRyBOtm+RxA0ZIgIxamijx4f7v1I7vHcikZoZIODYl3epHnK7UmGAofZ4VbiP7oRy+6yUe4dgcy/AF2GuGIeroRlgRB0VDAg3yre+Emq0Bnx2VaK74sV+h6xbVdAMUqJj4ak6d7jjo2Zx4SfsQU8Uwhx77BCL7iBl1vEL4XaSSDk2GIe1xiQiwuetDNuOdahxETbDt/e9yO7Ltk/uDRneR6jsGIkQlYQf40+5u//kt2KKl2FgP/zq42K545g+YmgKXWgB2DA7zr8D7uXSFT7lqUbb/i+auzzWtZrMcCxTT42Vdf3ySIFhbToPIZI+ietXg0GiysNoFl/DmsAugm1d25xZTroGlakNFr0aepZYjlnz/3KoX0bj92NF4wv7K5ti0PoL2C8fdycIxTSC7A9a2gYIt0MESRlXmWltwKpBVFb6ojx8J4eqGDGLzBTeLwlI4Ej505q5D/TwMmcgFFXFCCjI+iofp+vPUTYMtv7EXqwlLYG7s/+8zusSvrQVOhCJ4xKK8e6Jn+oXzNwGHET4QOz0gnUmyOExjt23XE8tLmIdvmOcE+toHn9h7+2UUQIbpG6wj9OMfSuNjWr19nR/aft/27gC37mXAYz7sIIuFmMHGgssU6+Mz5c2RzMk1ikSDqnvYjmkJEP5bny6SWoxzUbSwNBZvqOdd1dOIs9gqiKYpP7njOmpopzlrUqqESzCavHv27S1T5o3/7L5MRAF6ROE7BfsE8hARflFuZCWxb+eF2frzfPtu1x+FRw3BI0wrjLTQhAPe7Jn7YXEfd2rLxGbaVYa5Ai9yuAi3AXxln8l4Qsd2Xb96OobxsGAcgavNZnEmN0gZEOA+hezzy9V4KdIpNwzFqxTKUPCyvLhMO2dR9l+3sEN4gKTYrL9/p18f6YEX4pdiFW3BzWS7mYAs4pGQUMMcxYIA7QDUKgp1dUGx5UJbKoA5Wtz+2YF6QER7EdlHVtKHmVA8mrmZ4vIOHSgo3lGgUZDFPJim0ARTQJDqp+9f487frbG7uEhvBD+MuS7NWHtp+6F+XcM3CgoDRBiybQyKEhzuBl3kYWXsdctIXt7xILNEyxD/XbZwAhGz8EQKjEfFw4AUhBvKj8PgrHRsrrUn8o8vuNNmbP/+Mjomug+sZgPLq5Vc2oFTLAnaa8ohWlz/UNkAqOYcpiqqfv/MWxP9ie/n11+wGG+1Pd37BdealgFtZRLH71Zv/yks4YTt3bnO4/4YNa/EfRgHlgQbEhPDub3/OguuarX+uCElspn3x0XkKEYEL42lMSQUYZ1130n1fOEmdFLJZs2bavTu3oTw+BOdL45BNwHoywg4ePOiKZ0dvOwZcLIQo1qN0i9UYKlXTCQni0AOr7ymIY0IcR/7SdVNXEYXt41LSuhcT4xTN+K0FijppcaY18okb2omTnR7maJZVYgb0oMzsZ3pTF62lmO7hOQKMt2//hNCEQRezpAe/n2vnpiZeFI88IQg0/d5rG1hQ4dlMUa0HypCwJYgdhlSu2nWri5Eh0wCMDaQbVgTdrQ1Z/Zfb98FkqYEOl4db4BtuC38b+1B1SfdZ3i17AuEWbIw9R3ZDn2vFGB+sHn50ujw7gMCkeAsHY9ZfgRaNmdYjisI5DKlSXAd3n3w9CWWK58xgQl0MywLeP2rZbFgKs0kYGUD0pPSJM6V37SxwSiWQyHKi0sorjzENYwq1bBYRcUnW1xHDPb9ipTWwiSiswlv7gJ7igG8kjvCgIPSBkhjgloFwpBVTJpKBFoYUnWFGOrEwJijIwSymY4Oj7Srm8sOo/uYg0ogmPGMIx72WnmaXeViLr/IpXNu88CEZ17uocBLgrFFUvMLI3SKMbxCGSjU1TZBLr1saar+UiuQ/E7sH0fA09ktePkz3HgCDRRz0L3d8iR9MjL20aYsdwBv6HAZfkUFRzpelg0MnOQe1Ioys3pFWJvoYrnW0vf7ys7b3869sx4dXLDsJv5vJCPpG6h1F/xGsJF+mKU/UAIdoB3JtFurQ9z589yvb+ymG9zRKiZEpDj9vJ8hXz20My8o+ppludAU6xFz0G/VG6k8dKukZGdgo0zRw78a11JbtLg+SinM4VC/9U9dCh5UaDrGSVIhlw6u6qUBkF5ElhbNCfv/n+39JaGw7hvLgchQCjazjCrkkdy4+CjAf/PEy6QTb6Jb6oKMEg/X64r0az7iWCnUtgmXMlmeedaqqKaqS/HCVXEKrDrdRxVk3XrJcddAtyEJ76U7kn+rHFvzq1asOY8vAd1eLh1FepPOo0TwsvaI53RFSIXFFZBHZYsULMyi26Wy32bxaPOKZADt+Hkc9DtEo8DnRnsJw+Zqemmt3kIse3HMQDIrIJsX2ZCRaM/CGN3Quf065IU4umSgFI80MAuLoH+HPim5HZVa3FshFGuaiR8rInEVWIy9NS3U7kvQkPJ5DmS6abB+jdA+Fslt0QS46eIkCn8QDsHBGl9iAMIxs6mwByQrzFy+yuvYaG/GQepIXRSw8ZKswpflqYUDiB9d5FJmYr2+cHdp/yX751i6ONqV6w4VmFHxy/RL8GtaCp7Yg5kA2gm9KF6btlRce4MkdSbfGUo/lZ8GcWfbaD96Ay15tv3rrbVegU+jY/urP/8jmzy2yr/fusju3L4PzTqf7w9s6fhq0QTjlk+0sej4m+gq5PGnfX356GZwfDrJXtnXBjY9PIryXwq6Cmo6QQn7arXSVj6uALpAsN8I2+e7LrwGZVNupUyecUmzu4oW2hDSMrw8ehXJHEWXyaQSi0Kae9Z/D6iRbH6WjUgcsUqsK9Sy8I9asfQKKVBqYX5+7JyoU33bJXRRkLf5UsKN56JXOre5XtqRKVRbcFgDDY/tvP7Yj5AKKzaEHf4AirqAH+S9regpDzPL8Cyts1eqF/NowatmHU0ksPJcT3HOl1igLMIYElwEOhWb41nOmzeLATrStP/8tKtq73HIUoQirXnjuOQe97NnzNSndXwFpADGQbFNy+4pdLyuBIufFwjbLsnITMCRLdAUpPAJFnV5Mdjk+w1H24du7ra2Oa+EVjXfLKMuncjrPHih6eIsMtOFfkYv1JRRPFrO3CY8doyvz4vP3gHVfvg9jIIZJLBx724JwWz4jB+YRqTP3vOzTXdi4NrBnIUPPR57uA92WCLsgmJ1MKMZA8jvXPsij91RWsRRU59fMf9dC11Eb2RuF8zxH4/2+g262j13S0tkslXML8MZBN5EAl5sO2Iv7+P5vPgEjr0I8yz2lSEu+LAcZ2Zgq8FiHfHcXBvbFs7nWSr7BDwNFpHOj42vEksQimq6yS8V7b9fzR5LKjm07rIHn7Y1Xv2/HWHAfokhHwSDRz9pNhx4GKyQ2g+QYFvViR+UydWzZ8LR99N5v8NuulWCY5SsTAxdBh0QwnHnZaPaNVrPjCreNUOySEzLs1299aZeONiHsInCApWAu3jQNpMEPcPjWsuMpQqLehwmZ9GRLl6zgeT/jrE1zyUOVv0UpsVYTzspW1jSarNUEok8A8/fmeVFeqjxAxOpw4dX8N1E9VdR1QEq0ol93Xhyv/l8bJ8XjE4NgjO242F6RdMNxohnBB1ZBnaDrUQSWwijvVz2CvhWOoCEdIJ6gRrioT9NBjwAZ6EZqOSUsS+Op+iQn6eVE1uJNS8LGWlIhWCiN0gXrIt3BPCQTv4U2GAh1FZWWiyggCobFfbxeb94qgRo1Yk9tmWmBUZ02e2EqC79kllJQ1oZxTpuMtoMn73AB4JbSfQVSdFP4uSVR9kJ1WHoDU6cLF206Sp40ZOCXyjApoUPzEUNEABkvsy/dURD4sX+QqIHgZYxjgbQr6szk4BjK//cDBx5sHYamAy5/95FtXrOJrX6Cnbxwjg7mjrVSBPs4LcWBlEEP5An8obFMLZptx77cj0oKpeGa1XwG5ORBvQTbRltqDsyDSTw56KAluJDE1c+HiKDeYPsXloNXLlXyoAmj5IRlHi2YmYXZ/EZgBnlEY/qTkGhVKNEOvPc5rlwpLEi67DG+FIpKmobJy8uvvUK8Tw28zXOM+jdI7H4CauAbpAsftDNnjwFJxYCfZrMwXAVWzyLQRXU2kAC939LJcTt35CHpKa0kgsx1C1E//347fe44nxFqEBvoaO69HjAtY/XyPCRbMR4oY+WKFXR6j+3QkQO25YUtpLmssk+gIpXAIQ5mSRgHFPaQQtgBXihoY0gKQz6lH5in/p/Guzi8ghfCRV23frWz7myks/XnUHL0UfltgNmpIPexHIoF8wvlAe+hAMtYSThnJB2wErPFvd32wYfkvV10L0s3E8WQ3BPpyKO5Tv4B43Tqufbs82tdNFIbGGoT8VN9sGAiCPJt43mVQCZM3iB4cfSylY+mY9C+5MqpErt45iJsAMyOOCw3UQiee5Z4sZBw+/O//DNYEt02D5+HDGw1a7CmPX3xhAUQjLBgcRHWl4HIwfHqoJuOVO6cgpOhbp45etvOEDbsNxmLM2Ghfbpjp8sGlBtBHDRE0GBSqLEy4Lk9tG8/try5JIpweACtXa2+hVVmBdAKxkDzk205RlbjfYEs3Tvt8PH7VovNbAI2DqwzHfQYxtfQdfaWdSyLcg/Pu4so4/pqP+ASqykGo8BvOuAGWVZnE4PWBP999/Y9VHlYJgQAxKOCjEaJWLxwhsUzndKJoYjssp//8gPeXSZnxFlaLqtA62sBQbvFsBfTYogmHhwAu1luxrDkS0VwFs3nTKMeJSTFu4M0Epl9LwvpSRSY3fCJd23fZUsXwP2m8G/71fugrdrdACkwrfuGQRRICSF0pIPPNOrgoULMjb7atZ9GgnsJ+0baiTYgpECKXy4mYePoPfqGHmIZ67GXX15H4xdiJw8xfXclkSj+NHuWI045KDWkalwVy79EGtOoBA5GOOkBsFYUCJvG1N/NM3IJDL4LKqN+TVObsk+nnAFZitK4KqJN+L6iAAfYxURx2Oq6CKpzCl4aWr0HLmqM/wbE8d3Ja2yF5cGRhlSylyiWIJ6IMDroIFkMwq2sxXRIyRVyLLt+qxzeYhSUlBTGtkR4sPGMBht48BlZAe21VZeCS12zvGWFtTiOHze5HbJ2fQ0FmvFMktcJ+JH68MsWLiE4cqfValyOJW6dmKH1T66G4VFm7297C8vRCCwUwakSx+CvksiAvFVS6L0HLlknnMakJNR74HU+LFdSIhOJZkrD2GjCarEjvcPYGQLWNsZ438cyrhoDnfD0VBbx+IaA8wXyQAZBv/MPokhQLGXk76EoTzmviROLjSDxQ9043J0lGHMMRWBPY6f9+Aevs6W9bkcvn7UJikgzy4AxvpbkrVEymoH9sgQnsniwuFiMVMqRkfbj7lu4IIMkYsw34HfD63cexRKeTOK54ecdC62o337x84/twf0Wbqjy1CS28+LhjbXNdNA52fFOyKBE6JsUiPIjV2zVvBUExFbYbRR8Q7xkgUwAC5YvtE3PbEDKXEVI5r87a8+//Ks/Ij34pp09f8Ip7cTCeGbD8wTaJpIHSaSZ9eFGWO68uz969xAxRDct1Ju8N7qtsdFWl8685aVX7P2PP2Ri6AezW4dpkDjt4zAdSFquabAnMTDXPT9/4YxTPoq7O8g1vEjcWTd0owLw0+lATrduXHWKKycqkiRYcIejGrLDZbQupMN/Ys1KuuFMdjQjbomn++IOfpnr84C3oiIdo6uR8Y6kt+0cUMKrxfKQ26C40C2ECb//6/fsAdi44ItOXvYACrrG0lDEI/n58fa97z9PYEIURR6eMFNYHwVcEWPy5tDXS46PYyqCL00TEQDfXBPLfdzSKsDcVy9e7Aq4y+wBb51PEIE6pG0ff4Qh/x3LZ6KZhWnO2ZIzmPGQF8jiKjMvgeIayzIWiT1L4ogAQkhhSNdVdtvH7x9FJJUKM6IQFd0loKVKJlKaHjD7BA7VBXO0V0nAB6LcWakGs0ztmuixHnYlD5uuQoH1wbcm1oqn5dt4bwhFHwXhN9XWxlI+Fm581zDwEHhtDBh4Ati5mCbqoIOAG9W1TRVoiVPA7HjuZOLkFv/49KTGZth1lmLHibfyHQXLhd3gS9GK4v1SIEI813DZ6pUs0GLt337xK7vFBBBA8R6lKk9yiMiXXXEjkuuPo7nw5VDIzGHJCi16UCIqIA6Fy2aiWZDDnNgc2jcorHaCRZ0ahdJrZTSNrTZnVrFt/dmvLIZuXEknDXDZM7F9FQzbw7OaCssiOTkZeK/Y9kO3vY3Rvy9hx/L/FmwSwTQh7v3jplKk2GFMe6H2zKbl4M2jdgkKb3TgTN7JcIgT1c5ZUPahrTyD2l3GQLnU4aVlbSqQ0ywYbLWIvQ4fPY4oSqncMoqiDnJY6VqK8qpnVt4yajDURGgvohrjRY3soeaq2dFLIIvcaAyztGzUe+T1zsGfTO7dux8vjgZMPYrpPKb4fdoyRzPe+XODlJwgQ/xyli57iXfpJmZm0TK08Eg1E4hYX7ZyNR0xOWVs7Acokt8WaJlOO2tC/aAURCUJ1z1qhmfNqPM77OY+RXl24SyWAB/ZEKT3YOn+Kfabnlpj3//+y5jE7LHjZ3db8eI0qDw9mDLh0Qqm2gFM8vGnhy0uhTzAiBQbRG2WD1QSTvfsj2m4MuFqwWZ1eslmtBl1Vy+jVgmskUA+Yz8Qig9Y+wjJDUr9FpPDg5rQl2KtQiACv5ZE6hwSY5LoRsbt0JcHLRnBSjj0Hy84kb1s/6vbGuwR+NRDeLqhLMQ02kwwRUTxUP/B6z+wOSjw3nzr59aDyce02VnwsWFJ5GIOFKzUXjpG7osvLAUv5L8+k3GMYqW29f2vKDb4R2goo2JNcBNVUFcjOV+9ep4r0CH8bDdRAQYQ3rppxVOkN7faoeNnrIaiNcDnHedAeuG7z9oCCPXnzp+2KyXn7YXvPMvJbXbk5H7y3qbZxW++AXNbjjx9lpuYwlhwegK6LNw3xA7sPwdud8C66if5/Cy3iIBasXIRBaDQLt25ZofowhcsxYdg9jL78ov9TCv3oNqRfsz6XBmCLS0NbLMT4LqG28GjJ6Ci+UOpSnCwRi73L5WiehHy/yD3ehDY4XcG2C7nboLnJgkq1iI60KXLF6D+i8DwqcXtMzRyi7McyvPYxT1XnqXGwjiKlvBf5bsF8LCHoP5JIgIrlH8eZ4n7yUefuVDhXqa3MRoJ0emCgTgCQ4exH32JBVU+zy4vIVCGXq5uFKjKtBuAJRLP4RVKd9PMS+iBSZAal47rIjAb2GQntMIi6HCNFG857s2ZPddxeXvAzj/9/HPrpojmgBlXN6H+w18cWrKlTYtmX0BMEzuIDBhSSXRLonONDHjAP/dC8Qy2aWnzYXeg9uPQkFBGQqbVq1dh1UtYKodx2d1Sh3uGIv3uRtyVPSfdHrXeRGzRb0sW5DOJ5lpvs6999D5ht3ehXqLijIZp0gJEJm/mJKbIGHBw+VAogy9YYa1MNOrOhdGrwVKBFlypAu2MuTD93/3x13YDz2ZfTMUC+DV/+cLwfPI6OR+UPLIQtXsoIRasW4EITD1OWQz8J7k/LSsFChxWhC/elbhk/NxJAdLyM4LltfD5RAgJGSSviAKoYqY9wDDEAoVOyEXw0N5DNHXL7fS+w1aERwunqJ1HuZqJDqK6uZzP1MPPQYJMMhh3rzeQ4Xmou10OQvTBKEoHg4I9ArHNDQrshfY3bk8/k2cbn15l15HyP7jdDPZcbBfIJ71y+YbLClS3P3P2LLtTftdF5SWSiqMEn1h2LJ1Mct+cw1ztOpCXgilkf8sz5EIP6ILlzqg9igp0AHi+6LTO5wQISfRPBSSEiMvPuyEWTQr3yS0aaTq93jvxk0l1Fjs/gw9bXgXORex7bi7yViq4jMRpvxPgLN6FdhcH73D50jXuZW+BmhKPn28mydSz2Kp+W6BdjpwUM2AtotmpOLslIZhsE/jNY8x8ZDnqzRq9rbnTpSRnpmbbF0g6+1FDBaM4G+BE8Uf1JS+QVU8sBtN6E5EuwP+MWEz8ZVOYa3WPW+w4LIe8gidZ9NGK0sHmQA8MgnrWh5w8yBe/AahmdchBleziR/EpY2t7m45kkgVJHxeqh8/tUdYVVDvBZXLa0kZbmWHhdGBh4OtBYGCjyJRjQ4glwqR919YdNiunAOWe4efabE29rdbG+NNBqzvGF5Fe34/ONILDajPKp2FG5hQ2+iEcZlfLr9jsZXmMuFJr9eNFQGEWBMTTrQ5qYiTStr17FHUSqb/kD4pi501noxd+AAbCAlwFX3xpjVtqhlP4yi9ft1Cwmu9tfsmlmty8U24VeHtfvIajHbheCBSmJ/GpXbNxre0/SCAnC88ZSGuPnfiKQ7XYTp04yf3ogIWzhSmBB45ubHy0neKZzAKsFWrTdooQqiymqUQk9GvXPIG3bzpc12qrZmyX2XtSPKMd9/PIvuN09TGMn0sQlTTYF19+Rheke8XGfe9Be1QH9s6DF8I9GQBKyyVVo4Wi2waePMoLLHbKuAonD7VGQbml5cFeWQMDJQN+tJ6jNqiPYhRoYehCTDWxqHsipDVGTQTLScm6RbsLoQuXCVAk8JKawE+IZToJNbSPzrkDOqCHQzYAoYQnaMg2PfskMN2TbN4Hwdlb4RND3QJXl83pEDxuMTliYfZ0kDfXgxw7miqbm5kHLEFSOxNazf37tmr5artPA6NFZQxCjuraGmw9h+zyDQIvJJSh4AXCtOkbb6OrHLNZ8zKYBJlEgTmCYcfE0u2TAGiHDl9mqfUNzJgNtn71M8BNadBJj9pWJOCtBBdEMM3Mnz+fVOnHVkqWYxjqxJiUcBuDx14wDzWiVRF0m4ON6TzbSrG/eh4XtsZhNAKkjCfGQUVrcc96HO90MNxeX5oTPe+Begb/fwVajYEEQ5JfhzMJhmD49N7PfusivPzHwFOBCRXEMchBIf50EEZOWjiqtfBSVBp8327utfNeoSaMyI5UCTkUyXEtYZkO/dhlJMHckmBlGCaIlv0yEMqjDgn20KGsLlTiMUWxTfAuKiQgTFMHE0shu6tumpJefk4pCH/x/j9bam6ibXl+g1ODHj9cYns+P/V/aHoLMD3La+t/v+PurpmZ2MTdlQghSAItFiilBdqv3nN6Tvv1X/vXzqGlSmkp7h6ihAQixDPRiY5lMm4Zd595v9+6B+iVCwrJzLzPc99b1l57LTjm2GjR/TpDViAG4cnjcuL5bDfBv0fsgS3L6dbYuoQ+2dPO2UIQrbmhx0phs/XwHseBMMyBsZPPQFbqmHKDigIaVOX77gdbcQG6DmzC/I6kPUjRoaJBTIN4quGenjEhL/0aDS9UAAAgAElEQVTSvETstQA+SzfBWRTbcDoQIdaDirVAOyHAI92OXQZU+9rZX3tlRXW9pNI+pdK5yXaQLmgG08opExFsYfIaxgM6k3fWroIXL1qwiocphec6LhAuxHMWMH2d6JwwxHl0BpOiTYEJa0ioVmnMSsgHfmYjm1MtVNB9LkCXQ73qJ0hOysaG5q8YQqJpO4R1TjwZKjGWLA4PecNtaxzdLr/glM2Yj9noTJxf5mRbU2ub5Z2+ZjOm3ercKgbRjh1Cy2PG+Bmu4pOGsgK0HJjljeiBYV99s87KGuvtCrrIAbT1nbRc0qcdZO1YOgASD/fjYIkjGw2vM4rWRKaivkiFRlBxxTMxHmWTr4DAuH/Hx06rwEsWvEGgNrDKJhYd5PgRSuCI5fClEiBuW7bEFsDtPXXltF26kW/rNi8zb0A3Cx+4zqCtrC0uHxgsQX6xtFd+9vc/bMML8irPDOwOaECZXgFJXU3OhBR75KubwC7BT7lQl4+esXSq3fULVsIIiHXrpAXXi207vObCigILo7oKoQrZuPku2s44O3byIIcw2SoqLuIWgYUZQ60//elVnjfMmUw5j4OboQSo6b6X9/PZJ8f5zEg1MjgJIJtPxXV69rzp7hJWIbHZyQFrhc4nIfTkuHQ2EOOgH561A/v3U622wnEvZSg2mQAAbY/V+zaWRwKBzwI4T0o4CeDYbeB2XonDcLDdopMqaF1w3kccON+qNUucI4gqalEIxbVXwhKcpg5HMI2CsoxaE+iMFMDbwZKDgdki0OOI47OoxayBavX88y8x1ygmETAPIYlHsr0YShU7ZWa2Pf4E/FqClSp1sVQEwelrKojoe2ZS8fvwf5rQvg7kz4+X4D735iIaziEk5RgC56oVq/BVPIV+Mdt/FRVM/NPZqAuwV1mBv8ISWAA4dwgmzEGRQ1SOgTYPs4TE2GACtVgdolwyeK0dsldZWmmjc0lPQieCn1M842EutmSBB3lOyalpPDekLOHd5rLU0zOIQ3Vtvs1blsVsYNhpEHe3cJb+/DZboDAMenEPYZsumM21NjBtBcV4eLxaIpN+tr/odbRyGvAHUV368ezUyYwoAvMexGaJomDruNlrL//9TYxw+XMs6siBiD/q2FojsBJk06ZOj+bbDezC+Ew3qYy7qB6laS1Ic4jNT8FBmmupglZy1gLOxEnjCYTo4/BOorj/cmFJobCR+h0omDOtFRY+QAfUA4xQjLfpNIxwwzkz1ZyzKOCfQU+Pvb7tBVuxDoEjfBmTUrLsd7/4J4PiciAcBJKisSQDntCdC3fPbpwVlZ4kCdUxlJ4NZa/Zjh7Kt5Q4qu+kyU4e1gskE8HsRBpDgt586O4E1YaExjtO/xVYNOfzscdrxmyDWCG5VVELFVzl4iM+czfDPxWpgjSE4/nQFUviVt2Rnpe43xLoDwZ6E02vn4G4CjdnffWXgz/wSlTGB2cO4cGH9h/Azr4JXEweaUhoMmATbF3OOnYxFfbQgDR3RxCCiXa6DMuoHKKQLxTNSe2grI0UlFWii06i4DzmooHjLdzDJvDbdkjifgSgy5cKeOhwK3mQ//jjs2De4RxI9tQZKEydkgQOmUlF0wj1KtwprnmCBRNEsvGTw4Mt5tDiTJ251LxIl7JrawMc5i6MaSV4M27cZIZk9RDiJ7gA2YDIeUVdNe3gkB3MO2OBiWlIQ0aQxToc/iWsy5VatGKqKpTV3KSfh56TmWNepthxwuWhKm1/7V0MZsNtyfLlBPtKe/7996yPYQEkO7e+PMQFTyVLZnDQ/uvb3+DCpttbu9+2SuQP56+agbyoF5oPgVdDbgV5jSYCEqFWtdk/ntpBIkRkiPZRkp3C7bTKrPYonJZ8y5aNWPfA52TZ5+jH+60ZkZqJSKGqtZ6CgLzwLOFj3ThDaDTzybGjji+7bNVKuwHXfXS0FQW3K7Ycn8lbqIhff2Ovbf/wAstJWQQlkiIXlHtE4AKvY1hWUVgFcyXW5mRPsDhWwEf4ukuBOpq7mxGZQRMB/m16aibUwFICWIDjQhfTgi+BKpfM8Hf/wSPYAiHPyNdoRlvhKlWmICTpPoQyte+T1Q8HVvRMDfkUfNUOSyYggOHtDJTi1qxfid5LpvOo0zlTQFbXoaGWBOJDuAyVNdVjHnhYafUDCQxBkdQAPZkKJgm9arGCjuAl+MILb3IWEGJiAB4kDQoCdGxciH37u19zQ6oWdC4kSaCFIVVO0bjKKGjHwNONpLJpINAPUVSkxmfYMCqD/UisJjJMCIXhIDqa22jknYUzFErO0CZsr/2B4uM0xU0A3PDIRBa9I1kvjhpk4J1Gt5pGu4wfJQVJakw69kx+9vzT79jVU9V2xy1fxkkeiADoyEMFeYhnKSusiWzGdcg7lOHbunW3gJk3MYTcYXOWZKOVM42vBz+Zrbk3X93Ptm0DdzEclbdUaG9iK8GGwWsvJinMYdESrfITe0NWbTy/LwK0W0kmQOteaBYTF5EAcwQe/Vt7EeYCjmND0St9DllZEaTbGX7JEEH6x74MX6MTQ+h4czD7qIF/X08VLcEnwGYsxiQENKr7pkUWJ53LPUbvXXrg0obOyELwCG50DlKtkpzwE0TKz+hPApFJgLZDKxDQn5iSYbOhVe589z2MEtBBaSqDWfUu0N5GWFNzKB5wqCnstCOHLlMYAp8irBXPGr3MPMS1bm6vQ4602nVRcdAPQ8D/ItFEieM9RLAQFwJtVMJNMiAQm+omxV0/G6NtLOhUlTFzoYtvZ+VcCISSj6CzQWKPihC5owiuaAX+9NN5drsh+D4yVNWGdhd2boqNknZ1vG8+XwIdp/65T92APDQ5354nD37HG6JJKwB8FMpL9dVVTC4/xRixkeEPOhhp6RDjZ9rVK4Vos+L87a8WtdXSJ/jahjtW2BoYDeFhOKmQ4XWgFaAdfqUXzCUT1KH2VBV0dVUdMAcC6+gJB4IVnz2T7zQTwtHaff6ZV9DeVaUawcQWrCagw+666xbnMtzYXI9sYBTtWbmNnxWG8loCWNBlBjIroCdR2fQFWg9ygOmwO9oQ1pak6SRw1SswQU6eOmaPP/6oW1G+WnKVVogWqaISegaMCQnCAH0oe0kvQHib1k+18CI2hxJNJkHGh+yZA9YVzTAvjBfhQ/tbkHcZPYc5do326pm33rEuLmc3AVU2Tb5iCRBq4gn0syflsBUXatUdNRaeEmzTF8EdZ/3U4+lwVCutdksYJhwxpcOHC3gOn5AgqRL5PqMELnEo5XOmiyJB9dtuW2ybNt1KkBi2C/iaDWA8OYkAOSxqJBTJ1pYGKu0sHCQW276jn9l1klQTh2GQ9iqMKbc/1Xtz4xVbuXKCrYVZkn+10f70xzeso4nEGiB36kw3iR8FwwknINXA424orrB1sxfbdDYEA1mL7+5tIUFPoRjAsQJj2ly2wvZ+dIgLS4KC/1oG0ycjixYejQ64Wvb0My+gHYHcLICk1svr4MqqpfXCJpDGh6b1khDVs5AhgQ/nR+pzXrQzkpA3XbpiAfDOHAIpEIzMCGBs9HDIJV0qNpM2DRtR4FMrGYeORzjPYRB6Wh9VehJ/Jg1xL0ebZHD7OnZK78OLVXXEG6fSQ7AJN50tWzbD6GDAB/tC3GudUdH/fKAVir8rDFjzmW6CdztdQyg6yRFQ8erO58PsgC/LcFtsnCwoiNFYTx05dRJNBgIiw7S8C0V0NAgeMegbxjUHP3uEcoapEEPxAZ2AsBWcZMxnU8DsQ30TEKo/bTteO2S5aWjgLFwFY0gsp2bbj6NMHQWIBgk32xudMbOgIA9GAUFo1kydm2qbvryMIfl4eM+sfe+Tv98nwEqJ4LoJzrBC49hglA6jSBQeFrPCwEcVoAPpmNT5ytlEFbQG/KxSOOxU7yaG7mgX6m7nDl0jaRCECdAKmLxVR5/T2vVU8Od2IJTWzlrMdAMtF0s3QR2nICHcbIS/z7CPGp2zzXvnzgk6kX2b3qkCUlISOwp0u/EMHKOhFmYDd8gVXBClXFdc/QQ84sPdEBafBGVu4bjxbB+jq83Pu33fB1bfWWIr1iyA2z4RVKAG6PQoHqrofvjFA22xgzBhnINRJJiWf/UCz7GObUqZQrAaz+5FFsNZD9vUQyQOSdFqD6GDzeSK8mqn13z54mlYRdB+ocP2cZ5aGHT3aDMWjrh+r5ZwYnj/WgLqoOPrH2Cep5+fOOieL+dQCov98jjknIaQlGTSLZw9Arxa8zJfICcJWPUB1Xn+eOg7XmeaSYYQBSae3+THwTt24CTTzFOA8oiqMBgZRzUQwvS6tLwO4Xk4gjF9YHfrbMOtd4C7SQYSgRQujfiLInCT8p2Tgqpv2QkJGK+sQNxEprGiubBFlYen2LiMcYD8vvYqjhBBXO4ghodD8H6D/Dog6M+nAs6xa9euOUgjEN5w9nTI9THAKZ52sLjFcFJzzdMTZDVXwfxqWvGBY+ORQ1ZWWYucYYKVI1rTgDzjNx//qhOLL7hRYccuX7JohpuhtDu96GwMkEgUoIW3DVP1j5DFhH3pRKgqGkeWToQZEU+llEwyi+dyfrZjL3DBdCuEevXyjl1wUeHaEmiEt8k5KIxKPY2NvAwGXLlsMLYN03bHIt69MNs5dyfGoQHL0FKUMTkhhwam2PZtJ+21Fz5jOETVJF9b8Gd1IsrQwmL8gGmWLIFCd9+dboW5UYcGLnRuRjbLPsn2+ssvYltWCU5MUqGsqUHd7Rb0mdOhY72E+Hh9cy1DGDk33OSg+lKZLufwpBO0DkFfOgMuCT5OkEhStRUA3MDW3QAV4LXTlywdN4qpqHitQk2sob7SblTcsNsYqixYkotaWjGDLWpftkPrEUaS7Ohtt91GQOhHBGeh3UCtcMdHB4GY2qwSmKsDZpCqaLEmtE2m4V4UsgFiZijJizcqJUTJg4aSVCbQ7t4DZU+ec/pzqvSuIy8qwSsN+7oIzKpMxCNtYciXyHvVam6v3Cl4jxKDT0YDQ64ftTUkpD89Q/IucRVKIGp0gTB4bsUR6HbW4YWDCibR5ZRfnC6cquI+2u9ksMdBhn6tzE0UKCawcXtq20fmz0XdgDb2OZTkZs6cybOdQJVOwqAFTsnMJcwF2d+ee9kOQnmMQ/nOgznwoIfzjJHCrDkT0e+IJhiRWNDISIrOtEsXrttrcKJ9WJT4jye+ZzNzpzvaqdyBkqGhnsBUVsJA0ldW1emUFAO6sDCDqpaNJjpD80qWnJ5++j2q7nyGnGnOWbsdmEzlbijnMjRODt4ECdp2Pc9A7owWx5Ts5Imp+ysFQLflBkQVAnf4ub+9ZGVXubsE1jAfgiiw3uDIGI66ESbXvDmz7M23XrHSqgIbP53EPTubpDHddn70MXcY+U0qeV9mTHqmAwxk5QQv9cBBig9xgZNhbshPU4lZ7zotPRGKbA4JFGNgaXRoiYakF0yX2gOcF80dSOcu9pCcG3DweHvri+ieRNgt6xYjN5Bjzz37JvOcMiSJ02zTnQ9gsnEMPBvuMmqLVWD4VwqvWDLV+jRUFLOYBQQjlDWEcmMXZAV1rOrUGij8ihHab2U4mcZiTRKwXB4d+HX2IuQ4r9jhlm84acPM3+Rsr1mIyBGNFCKSTZYIfwSfQT+/oErZjAme00ZwGLCX0+eQSxHxI4TAHkms0d3QNqLnL/u/7VUG82MFUeIofYD64pCmsQZcAs/26O79dvLgOQJULNS3jVzMWjt+/jSuDP5gaHOcyeyUyVSFUMkkwKKBm6gjIXw9bW5RpLspqFTLNCQsLKoACtG0MhQA/xA83EUEpA7bvnUXk/dIKE0pBGfaXDaMAnwGbB77+Y2NzehpVDgJ1LgMTBX9kNOc5EcbPYeMNx7N5T7b+fIha6rotFycFsJRDKtjMBNDayv8/PihA3b7mrVgt1lsOV2wojo825DJHI+G7zBtc69bQVVbDUeWrSgxChw5n2quH6xMhzYW1kACWW4cgcSH1eITDL7mMACrBBfcefiY9fEZW/i84kJ7weKDyfJRVFRxDJqys2BIYPseDk10wkz4jVRL4ojHgw/7CeCj/fP3TbZnn9+F1c8ZDgkq8Bp/K72BeyqQDIl/xuA0B4PZ737r605foPAMAwsSmgK0+Ouf7INhw2GdNWuWs62Sv53YzckYad6oQl/go13AH1y4uD4bN7kXGdlFfN8IGBhdrG1XQOnqY9BCVTdvEj5twEsIsYTS3jZU3rRDO4/C7+a/ZRFwGKL5kohW3zIXfBilMJgBqoxU1SdFJWL4eRxltixWqcG5OXiq3Kqamu3Y6fN2jmHKTSqZJpg8fWxi9uEoosvZQ7Ug7qiXRCQmjAKlMGGtZktM59YNa2w+WheBDKJ8gMzEN28kCEp1bgCYI5CvMcjFb2xGS5ygEwdNScnWq18E3FBRRxkYpgKnnTxx2v7yt38BZcBjJZBLJXAagzXJj6ZSaWpmodVvsQ5GtERDhdzPtpq4wtIi6QdmEYNkCkpz1WcZDvGuEvl+HUAhglQWo12sNd5DrCYH0l0G4MKxbd+n9vHhg9bMrCZ9YgKGrbxjHHSSmEVMmppC9Qxzg2oxgUq86kYz72OfFV+usk0bN9vaW1bTkMrQlk6KuqEHBpGEhAQNSLZVYl8jLGf0weYQA0NBsL520F5+6UPojpeAC2c6T7xuugr5D4YSBIOYPxCPHasnQKwNePtaS/ahWxMLQZu0EkzzQEmLBhoQtfC5v79spZfq6fZY8ABeXAHm3sUcZYggPZWfvQrcPZCCIx2Z24IqKV+G21zkUEuJGR++e4rEp+8B+0aKQ+DfekYS7PDwvoc5z3K0zsAPUKapsRQ2UeDP2RNQ8EO/2pcq31lBcc+UQFVUMgc3D/Kvl8D9y0ov8hzakKsNtVUrFwNTZNml89VAtgXoQtfbvMXIg+Ja3s/zmoR4mjRg5IweD3YtsSvvCFvO2FjJKOBGQQUVslhg5XYNckSrnNeHWVjJnWm3Y0yyhxnLEfjOqkZVmCqJOcNhGGOxMv34fCNQVbNoc9J3lg60/Bk1wFYHqN+bAn0zCgPdAQpDdSrCxhWzNDBUVS740/Pk7se9vrwgD1Qb0WrUKkgdIC4MF4NUMLTiatv66vt2EdeEZHBbYX/t4pNStSxC+k8C6cuWL6ZywPW6hwEEdDXBEiPSVuAbSLtBrd8wuFE97XgJWHYngzYf2oEjB47amsWraOlrXTXtAcNRi5VGqxNF5glH/CiU9qCP79WEyFIqGsORDFfOFXxiC9elgQFPYZCShG6xr73z9AE7d6QIBa81tG7SHaCVhLaSTuXUz0XMAk+Pj0mEK1xpecUst+B2nYGgejT/vZsDIbK442tL05UA3U4Qvok5ZTsMhXa+v6azpBmL4L9F8M++tFhr2JIbYhD577fftR6qPj+CUQ8HQIan0UBBAQwCejFRTeYyTpweZ5NmI5YzLZq2movg+NfoQUvaka/s9STaP/6xzbZ9gP7GAEsJ8FblFiGclRaHlVjEVlh9H5cVZf/9n9/GvMAfB40TFkbVevbwUfQ21riMXF5WCjS0GZL+NEd3PHbqEBuLQBVAS+fRLujis1Y0X7CN96eD02WSeBKsrtLP/vw/p9GeRj5zXAgaxkm24pY1LlmHyIoHvPvIxyfsylm8DQfZmkC2RHrAM1meyZkQZfPmTWPKD3UQimQfz+vQgU9R9EsngC8nyCGlKC9AIoG42lcxzdyz/xgtfhKY73ja8E8c5pszgWAO7l3KJReGOyLurFo6Er6qqlyWDlatXe4urJYeYNU6Sp1okNJs8BfbRvQ2BrWChZwRKm2inDqGJdTjjJM517EpbOYlYEl0lArzGffOo6F3aVhzz7138ExmMZPAwYakXX8TOyySpIT8NcT0EkQixeulipbudAKDsyw6nza8GmOpfGJ4ziMkFlXsGlAfP3GKxRdU48CxK0lQ23kuJSihTZ47ybIpas5dxIEdosKMmZnosSexxIMrNbIHwyi47dj6me3bc8ImUXA8uOVey2GhYwCqpvK0666oRmVyLMXCfn5e1MNcqyx2S1hYAvKi1XQKz1MFDqFRPtGJREmcSO7amq+oc1MCFP1WcJ4/CUyWagrSztiXB+aR+hqvIJrKfS584lLmHUVIHtRVYJAAfJDEstQiBpJVOJ5342kpk4QHUXEMwJn+tW1/NUQWWWDJJWil2gv/+tgO4ycaw45CHx151yiwmypEGia9l2HJQzC8lB+pWGiKIeJCa8NwPAPEtDSorvwe/aWAJ858GPd8uHXI3nrhBZLDJRhKsTZ3bjyMmiXQ6yg24YH7eFOQvD1ptY3lVPSTYU7FMVuK4WtIgzsEDXHs0qDger2dznKrnc5j346DKETyblGrq2EHpJwA343beGJaNnc3HtkIfFGRFx2koFPCUNAVdKFhtNADVd/Oropn6FTpwPnVvTu3es1c+EvPX84/8TiVq1p2krskdw3QezhfSkJOX/qX2x/1alsrCNxDF1LrtB6qoxFa/slQiZKhqpQjxv7Ss69ZBayLcAJ3j1wTeJmyc2mjypo/f67dfe9dlPDCN6CuiWojQXYCtL6RWidNPNVeViA+3s6wqAe91/ME5UfvfQjh+F12iUwlOEFCMcG0AkkQ1qezXCGdEH0wtYxazYxNC7aGzmu24vZsmzgtjiULBix+tB27SwlUxTYJjWgPtk++4GaqpnoY2LXWYS4LDe/RRx4jUETa068BBYxiZURgiZI4i0soTrrHVfydBPQKvNBqGGrWYSo6SFAWPhog/i0vcQqfeyrKVgm8rHb+3eEL5/Ea7IRKxUug4pOrcAgT+Rgwtw6GOsEMTWbMT7Gl66ZY6gQuSBy0Jl0QHhdzMA6ohmWR9tSf3rE9uwqoRsmiFBcKCqrg1IEMczMVOBKTgu173/4astYe2/Pee2xSIUgD/DN/9kx0eXNpjxHnoUVavmy1Ez0a9um3q6yeBkBLquA5NDNELKw4Zum5XfCilzPZRjejKcg+3dOCpCWyo37Qh3imd26+362utrfXMgEfE6C6mFeAqQIat3jftcFpD+Czih89DeqeuOJTSQp5bG7u37cXzvYKewJYqaX9pjNA1cROXoX1DIk/2LaXYV422PIa2tKtiEidYGC5nml+pB08eoTLQPVMAnLaGRKSIpH5w6xZt2E1GhdL3RBXVkE6W828H3U7GuTwH1zQkkqYLkcscF0A73aArkiGxW7NGNx6Krx7sSH+8ue/8fOedGamGtjOZCD50MP3gf2LAw0758Z1x+IQzi3WjC6eOkXpnffzz164+JPC0q2zusHBKnPmzULLvA6N8nMwBKY5y68z56/QoSFzSYK9VFwE1Q6zBmyZfGnZtXbfhylGMhZcs+bwDFlcEYYdwhk9tP+CffD2XgJxGJ6Yd6FPMpvPwHITVbSw3yBcd/y0kk6AHsIiTCJdQwQMsalikMzd/+lZe/LJZ7h7UXz9VLfNNwykJraIWANf0MCCZLQrqVHOmOixrnoWREkw9BBcgnmOcVA6vdATw4Alp6O2V09HtQsp3wCet7qeWmA1Kf5xYO2B+x9mazfJPj2FKBdyBguXz0TKYTpJu8h+/9uXqJ6pggl+/cAr2qQb1cIKNA3Nf+hX3HOMRtO5XxRO6HdSussCN54xY5rbJFUhpWA4wN/DgCQ8OMlsfecNsOEjeGQyNJwdi9ztHExlwei7NBuYxRkiwaIBHgaEpDPTRQXv48GgtwahJ+Da+Phgkg10RTqd6hLsxD49xbAwCrnaSUjX5rMj0sSfoVDEDbsJiKIR5pHmNGIc9aPLoS5XwVkLUt3sVShgC+odq/S53XQrqrL1mZRY9PNLD1p6Rer2BiggtGkYBS9dkgbSlNb5dQns5zsf8zq/MPbE3SIA4Hkof1hVoMjhmWBek2hrT+AN9u7bWx1NboBlFOG/ScARBw4cdKvRj3z9YRwcprt2Qc7AEuMWlUo/oHh/ffwZBeha+LptMDXqwSNv4Mx7322bsJbZzsYfjA7oZv3wHMOZyvvzA0YwbY6EBpRJi66Vz4GRHrvZWW4+4W02Y1G0LWbQlQH3ERFMu3G+A/v5Img4YTZ71gooZni0IcQkrYMDe/ZYxZUS++lPfopBapq9/P7b1kMhmJKLJjN6tKFM6IWXN8NZbsa9ow78sZZLJ1qT5Fw1rBsSf5IDGwB8MZXB4SI0CFpog9t5QQ1McpvIeqNUImrdZA8EAGnhKI4lEwAZFWHlHmiLV09AK4BBKAFaAziJHoXyJrVe2oyH4f/8/jWcHFCNC0hxa/YK0BI79tDO8X9dBZXIcOe7GJVGkmnffP45mwZss5jtsiRodKqgmxladpBgtF8gzMwPSOMCmLtkEuuYJ/izfBEeP2i1HQftga+u4/KMsyuXGuyjXUVkcmColhqSGBP48fPs7i99CS2MBhgQI3Q1iaiCISe56wyuyvnWDa1IozwPFWoY71+awBs2bOB7t8Ll/Zg18lTsv253g1C5diu4iXtceqMWGmEeBzDYtjzydSuDQrbto48g4UivmYTFIa+lci0kmEkbWDrNHiAIwQ4zUCxcd+sa4JcMoBOgLmAHqb5JcrQHFTpVgJqga9Gkjw5KTIRYgj5za7itYw4aSp5ackljsCoTgL889Rd41FWOwTGKpvd3v/dNS2BIJQeFemiZ0ojWBRTuKTNUsR50EQcJLu0k8BmsfYt62Un3mCM9Ywqcz44cQv8lGndoIDAEogST+YE5yl0mnAWRoc/nG1evXsKWbT/PYgCp0slOjjSDbbpYBm6X88vREtmJi/WIjcMYdQ062Qmc1VHuQBer1J2tGmoDm/FshdUno9Gey5BOuDD8GPvnv1+HO72Vr8fsCGinD8xXxOV49KTDnR7xmHVZCNCG5hWadyhpqKhSPPCCrfrQRcSR5Dl4VgSVbJQt4clZk2xyTi7bk5EkWZQiCWDS8BDEcx0fyhjuaWgsg8Fru1DY07KR6JspSIYG2v//y17cwFAAACAASURBVOfs+MlrDChTrJcFGWGuyFO7xKmK01nk0cknY3+lAKcKU+p2yVTRU5AvkPuKKlR1Pf10C37iRqOVUYGe+Sf732fQF4EEaCpKeVkIiFFENHugzM3AvxKsHPaRnNrpkbnjrZZ3HB9NntuwpwkO/HJbvGA6n5Nu9EghXHc670QkJ+h8RKHr7ffBELmTRbATCCWxlk2A9hW8xM+rmZPT1Yb/rs+gAK2Yp67EWVhxXpwzEINm/fXFlqZgPRVQkrgNptNTgBZ0J8KCtjc1BdMikud3e7/r1RcN5MHEgVuOcBH0ciRorapDwuc5mRPRfsi091GT2oUA0QjT+vE4Zc9HbvP997Y7GpLEbR7cgn8hW0CDw11kVlSl4NR+Mbnsoh2tZs27EdeWlqZeu1FaZS0E6cfvf8jeRXXs+LE8/gzGmvB6+7lwugDRHKQhDpZE4eM4tKmZTLkpYPzD29GmRqluUQr0GoZ2sEAG20Pt1ad3QQVqBbO712JgI1TAd+4Gi963C3yboc5///A/3XLFvmP4ydE6j7D5NBWrIl9wyFYuT2l5GUOuOsftHZKjAy27HMqHCJQK0tEE1VEq8Thao4UEaP1sSWBmJ9EMaQKXDCDQd5KUBE2EaNoMJrtw9lwuA2voIe02nUWClJwAKmg22MieEeDwUkhjLcbq0Aj4za9fsKOHawl4ae77u3Tr6jXoO/yznBhio33tKw/dDdYbaa89929bzarxDBT+hnjRyUBDcUi3aj1d9LNGxIwammqdo/nVwjK0VIqpPANt/sqJFpvZwfAt2jbOv80OYBH/1799wGVgzR7O8cdAT8EBWXb77Xdz4HPhxpcjIkMiRL/46Kfn7QwBuqkB/WQWPtphFQSSiAQhjB+f7aq9a2h/VLLanglf+7aNa6FRgssR5MK41A04rRcipHMMDvdcNBX8Oagfs+knjQPhz8GizDEjUBUdwXKInFIkZKTPLtPX+VRHa6ikUxggdXFRhBUKS+6W2wWVmA/VpZhEwvS6ujpI8AgqERQHYWZ0MHFXtS2dlTgSeAp60R+xGbtt21aHQw96e+zhr9yPDsg8xyaQ/oIzlSWQiZ0zptkLDxlYTIYBnQ1NFs1dSCEJS0ynqfUmdMAsZ8ygQag6zB4SglbctfQkw18vP+MXjs1XWQVXBT+ITvXkaZnOeTozO97GwZapkdMKeuCN8KJ9WI2+49bVyPCugll1E4yaRaHiepgraFzzXNpQcpPc7PoN69i8XMkFD7bf/c/TiPicRhIzy2nO9CCQFMiWrAK0nqMGU6K+SrZWlaACtOYnwnl14iSv6UsFF0ciTCT43CgowFHmOvMRMHQYTZPHIwaFC5PYB2WlN7jL4p5TkKDjcvX6aSuqPWIb7lnOzCTDMR6qin3sg/dO2t796EVztPvRvRHHX07ZWu6SkFUw1WQv1WcCMITYOMNEby1uxMPwyMhOAV8GBqPbHwRGEjdaHPhI/wgGbzBcCNAR0UPIA0zifXMPm5kdGSvZw3HcUwIfZhdNYMznTjI0RYb1Sn6Bq54nQBdet2GhrViE5gzV+LFPLiMUl8qC0CTuvgf4c5iipYd1+Wv21ns7GKWBffOspGXeT+UbTEwQH13nWwNA0eScTATQpRseqhImUKt61rMV9KbuWbobkh5V4RdD3JV+kYoRpwPL1xj4fMHH8+SeH/KeRjlQEN+BEMTLG5AyFFFdEoTtYKha+84hc8po8c3X37NrcF4Fc0yaMM2tbreBxyaiQCWHijs3rXfDrKFRtmdkMcRLcLq9kMvLEbZWcG5q7KRqK3U8ykfu/bIVIGx98gReaoUl1o2NViiODf4ERLWn/fxcglz8APWlbpeIGEp7bxnSitk2aymaBlNDLSkGedCBcPvjL1+z4590E8zT4BSiHMYCRRM8zDMnTlgi0MwidBKaoCdJt3aAw9RNkA7hZbYTaOuohhto252mtehVUN98gClGuNBqmwdo3yTx6eUAMTS3ccisRjOBnY2e7LFzJ6xBYj08xyEOtmASQCMO+KjNnzGbqoKH79OAbx2i7ZNoMWPknqIhIlNt7eRbtFW0DNgvf/M8FxZB+qBU64fa4yv/PvXY0rtVe04QCQoatNvWLcNnbYIdxG4+DeqXtBlamhoxGkU+FG73MNXkvNmLcAqpZtpc5JZUrrP2fvREnhVyyTInoUC4ZTY0QRzTJy6zixWX7ck//oPWyuwH//VNO8m84TPwwlhMD37ykx85Bb3hoTa31TaIy3gLRgTX6E6uQB/zGwFKoquSk4lYEw9tuR/xIvFZEafhPKWxxjuegKPqogDmxAhtoq7OHjYP26H/iS9cS9dShWZGDCyJWD5LERdeQS6WabiEe0Z49lqCkLJbMpXupnvutBmwA0TS8vB85Lai5QAFw0GSUwBVtLB7XRg/KYlBJQuVkBUsDwnHa/iiS5RMJecP3/yN11+j6j3AcDkIo+RZ9sDD945RRKnipLEgM2QtF6gyUvuqAD3CBR2kuhZ0lsaqtrz8rsnwQluoQEz6vLrIWiDScLyHz9qJiE4b90mJU0NGOZXEsjB1o7yEChujWNa1x02KZ/ELbXWkfj94d79dv0yxgGj8svmz7Jtfv59k3m01ZWXWVNXBXKHZCmnTPcjkdtLFZYxLt2UrVvI5EqigX6X6K2RQC5wDfNcPFU5dhwTytZzitDZ4E7IFG6v44KY7DWYFaM4/1a0YMJFU1eE8r5tVwAEEONIfxQMmCcAEwoUz0sGMeROVNyod/q1Y0thxw7JnhdrsRTKEheKIJO7VM710psgXb91veTiNROPw08bqvWZawtT7SHiKE6JKamEjk88iTD2KokcbhcKip82U7R3wCJ9F7BWJmQUTmwaQer1edgF6ZBUOOeDE0sapYiuZxNDfQcVc10bhog1lJGHR8qhnYO4h6VXVF9v8NaksQ82yRXNnWC8+nacPFVtOxhxLT89lMarf6pk1bNtz0A4du4StFcwKmBr6+dS9hSjYkuy83GUJIwlfDiL4CiLS+YtgFiFWkRNA0rBfqADJLoyfT22KOP868zqLgvJGJExFYO8DktMOiYK55/dbv+MN5yG09UG4poUOZ2Diz8RXYuH+VAuR4KhBBIpAVqhjGCidP19ou7UgwVKIpsXdHbQpwksBTaeymvvYEw8zdU0BL1XGVv0HdYQH38Ig6DqKZ20t/VTRXVCSrnGRI+yeO9eTga/DMxXtDM1oHkIZOrsXzp5zVU84CSNE3EEq+T6wxVg2rwZp81ZvyLA5K1Jt5ooYWp9Qi7FkO3ygwD7bU0vLg3QkPO5YVNZCGDT6kWkHEWhqwfU5LjHC1uCpV0KlfKMeF2iq9EbE3NW2DOghupDJkSPLD3HZfZhYCJsThctJA5IVY+Uiwir4WvDQhpvV8FzPsJXIxhAPQs9yFBhkqBMsnhs+U5q5sWDxME8WrMhCxS6IjCvVMCg20Jcg2fALp+LGPvsFAfrcGdTLcFTpYdgmAaCxJ8jQXCuyBGg/1Lc2Yvf+2MMPMZBjAAW+NQgc1UsAuIoOtDD3AYJGJHq7SQxQb1mzjMOvlRV/zCtv4gZxxmoai2ASeMCZl9s0PNdae5rt90/+L+v73fblLathx6y3//39m0AR18BkH2Navwwlwjon6ZrElqYvFc+5s1RJV3Fy7o9hq+sGa87XmF4N2Aza7OkM9MaPR3VQC0a0aRNQdBOVahfSn9XQ7LrZGC1i0aAXOEvzCdEIo3CXTs0cZyVwqK+jnBhIl6IhSTDP2hV1cKYH4P36M9+Yg3/d6jUrCf7AEtxu/b5ugoa83yhIuCAyH9XUgB8JJs4AwT5OlDSCzRcYoS6RXMJzMiZaCRj9O+++YY10G7HACD/4j++5gdUoF6qVrURtFir4qO3U0Fu4q6ojsQ960QJRAZFOsNIldY43dClDShp0goU4bXvFhIAGqDNVhk3UpQsXYfDEsbZ/P76Fyci87rfzV06xgDWegiMW0aFo7mCYHfw0H6prGQPjIBsHvetH330MP8k0RJvquI9h4PswSxgstVAdH4QhUoCYWSjJIYSB7akzl3gedFUMHVVcaH0+ii29aD6fYATh+tqiDfp801dJzU+qRc6yjnNGUaLzK4PYwwxyJQM8yiKRl84kARglXlIIBJqhQRQF0d7QudCSUAFaN3kXEcefG2Urb51D553CPQ6zyyc5kyGTLe9cib367vtsQlH8ATmo45HCoDMEVuGuLgVmhKhqYQyHtd0bRRGVgFBX9gRMD9CLlnGEKKAScGNV0+kF9bGb0dFZRdLlPnEeWllvb2uAJoj70vjMCXyeQYyNi9H9mUdRiVF1faOdvPCJhaZ02JavbLB506DM4pZz8QTuTbPWsOg2Dcu2Qdv92SF7BRmM65VtYOMpLoGIJjjMs5CUgZbCxFfuVVXPzz0mssbJozBQcap5iJLhF36MWuPWOdT50Zq4zr3kd0VplHGHBJJGuEeBFKfa9PX86u0nvMFgPT68sGZ0oaXPo0kvt97C5ADAoUqgCkhFSrKBSmkQdsGO3UyjUYrThLirja0gUcK4QEG0UI88eq/jk/pgxggszi8R3ZmWgpsVF1aAUcIPRBku79QlMLV4u33DKtu54wOXVVJwaMjiYSZxaKvKqxymGsW/b6LCKrhcjEBMIZkLalSwFhj8bdmtOTZ9VTiVcgw4dKgVXWy1917KJ7szaS1EHJ6BaQjDJXm7+UuoBUxt9ZpFCKdPsmdffA0XBXBmDsZNZCj7eDCjPDQtJ4hNEiCRIhWvMnCkHdELkOjJKL9vmPY7kWn+r376f2n94+y3//t7MN32z40ytU2E6LsLvchLTp9FxsVOK7DRlq+ZhBykthSpsPmaEkCXyWuQDxUue/+/+u2LCLfDhPFDsApdEjmPq1X3+ZxnqeHr8GCzrV+1yH7z05+Cr8U7loHawoKrBXZg7z7gESbwpJlA2lxV6dxut+MvZbllK9dAMxphHfy8Xbm+nwC9wuYh2t+N0/jOj7bbKYLu+jvmEaDXWGXliP3mV/8mO8TZL37xW6zjK7nMfuCsLMWQvLdt/8AK4evmJM60nlZs76E6JTDkmMwFWgIdLgO3iTikXUV1i0PdLBhMtoOK88yFK/bBjo/sOANiPxZ/gqAwajvQnwSdCI5di95EE8yHAQKdJt9amRVXVJWvPv8gA7FIKvPb7tjA2vkMDjvPj8+m89WEPoIEjmRcLNEuFQYDXBBdKv3scspRddiNYa1QPj8CUDxGA7LGOoQr9AcfvMPzGrKf/fzHBLIIVyWrsqlD+1siTaqeHK1KSz+ak/BemprE9GCtH8pUH+eoHZxfiyzNdQ3WDP7sIcnfhBu+atkqW7F4OQVNF5uiaEkgUToVzvSUuQvsw4932stvvQRchtTmlAiMMDLAiXG6Qa3x9GeV2DTBCiFQ/QTrsrvxzKsovMx5pzojQF9C97sQDe7LwCWCDMJZS26mGCoiEYQTSMMRuFcFrco2JhH5ArY3JWykKjqAhC/hJKfZDgvGwTjUzYLWGB06Sc8EEstHW7cziMZfEi1v2V4FSS+FpBqJEl92lnScwyikCNhUh7OYQ4Wic1DTfo6Eiy4JRV1bowd95SbuNUp86ZPsyb89YwfyENsHkpNh6gDJWxWnnHHEbR8zCWBJDJNcvS/Ns1Q5J6VGwxZjUxJOdzeddSBJ04+iThh4H0kqAKfw9tZKtNoZYI9EW3khS1oMtGdOmgbDYwJ3Dios3buEjDqBdYsqTtuAf7k9+PCtiFNlWOnlGob6QSjlreHre+3s1WJ7YwdSuSgHDnnwWaTS17KMLz9rCIQG4caanQiekcCXPoPwe50NVQfaStXZ1GdQ0tZKu86kIAz9PQ6SgewvNf9SpzcIw6oHRof03sUKGqWL8fz4la94JZYSxcvrYeDVDR6mdU0RMhiUW4RafOCMaQgEhQZGOnGdouIy/PVOsHQijzj2jfjBFe2lcqfNqMce3wJtiNbH6SvzgGkv5aZSAE2nq2OUdrgBruwFrJOmwvNcZc/+66/8HqlckTl5ofH84JqgzkaqMYihmyCUuto2TFEPUO1c52XAcY73sUWrMmzu6jDMZfERZHW8tyPIXvzrUQZtpbTXE2nf4qmSwEd5AFOzx9sDME0SGSqeO32KTa88O4N0ai36He20xp0cim7aUom6iGMpoSh5Juohibgv1S9ZpAWSnYdFpdIgjeHl4rnz7eSZ01aCKJOH7BkgNgwB3I+VVgXo6XyOlDSq6gCsoVZkg5nTMmJGqwXvMC4FtHTCaaRVAnH8+Gf/sLPn0YVlm0wYsvDSPgK0O7TY1it4BLI1thzc/Nk//5X3PoKkJTxP3sdp4Is6KFwJdEDDVNTJKMc9+uijbuuvhfeiAxkGbj0BGKSzX5zk7TZ9RoatwLFDcpbvvvc2OHCxLV87jyplAgEkx95756i9/Px+u/+Bb9j8BTMRPCplJTfdta07d26zEiQ3186+1U4eyGNKf8ApEC4EIhjPsEwBugtstJkZQBCtmoaTZ/IvoUx4iu5qlC4igWDKz8rllCOGH8OqamGEiAsNc+m0Yjsmy8jyFJczmPciiCOIcyKu+kQYPhsJ0omSpeTsBcPaaaWFbZXeLu/Ny8tSVeZPRdiGJZOXKlLau6EEpiHw5R4ulnRgYuBRx8LxlyTsJ2hYv/LqS/a973/Tli5b6PREBF3INKCObkuLNFrGEv84CH67W86SFjjdVTIzkivnLrjB4ezcGc5YtZQLLvOLYYZrMhBweK8s2UhC/pyx2QsX2FQ40+V4Df7h70+yHARzYWIwHPVUZyd37DDQ32fQDjvptoAhprPtdt+dONQDWQXAy/UFItvKc3931243HE2gWg2nspWmdRkr6fHMFAJ59uKhO244YklhcIHFiR5LbJIEFtOAgoEzpmG05i6jMING2SxOBX6ppZu9ejbfuRz1kHiiGZCWAOWEUmCsWIbiXpeWz8pYvMLlXlKxfP3xM5BpmKfkACxExXcadtWB7aVADGyLesKskLtyE1jCn3chKqwCslb9u8TeUfagOBJXOB6jiUR4wdp4FNUyIRkaIvKeUh50FTTvWfMWSaXStjqruWASznaE1y4cK2YuxfQGlkgc4miZQGPf//53qdaNTrKW4XQJ4ml5rN732saNS2wS3VsFEr+FF5opHHOZ8fti/HvVPjoCWsAsyYMOuIe5krr4SBJRAt2XNFqakKcNhx6qpRKdZenY6Fx0MP8QVVPdlqriGHB0bQeOSTawek+3IbK5XL3VqYk4046sRQD/EEcgl4abGDaen737BHsV2C8xbRRpX75tCgSK4CIlyKAxmEwVBNd0+qSZaHLQHlS3oKNRzKSdbZwChihosoqzqpVG/4BRVmZn24MMsmQp1AcWqYcsw89LeLg1UineuF5v588WQA2bZffdtY7V1p3gzwiOo+kqClEiuKqGD8LUpKWRS/tRgbnpqZNoCCParcHRTfbu41PAY+9Jh6IEHkyVPjoYarveLURb+jQDC+QcwzBv5MWlgF+lM3jYfMc6BmkRtO4HaWUTcUe+RJtThFRoM24nzebhMPdLJ0Di+1yIEb6PVnwlCToIYTOETiMFy3qJ8IQSjBPhUw4g/FSISWsj+OKIpDD5n1ovf7oKL7hoFluIaWkRKNiN2Pyl8I4ThngeBGkqRmoYflFFg0FXtQ/b//3ZM3Yij919/0QXoKXuppZJQvPy7iNWYJo7atmpsfbIl+8jAbHsg5vDKcSbBrARE9yBaK5103YvmLvY/vrnpwhe4GMktDI2Ki9cyUfmciEwVgiDjyLoP4M2HoPNZJYpXn4XzBJ62Ob7VtuUabmExUiGeS32z7/tI7OH2Y9+/EMCFZtVzVXILrIOyyE8c+S0zU6bxpA2yvkAZmfBcQXP17RdnFste1wquOooiuEM0oIlXgWsI1eWdhZVulhSEUsi/9I1lhNQGuOciScvLHmEAK0FIf01wFJKEkFaLXVPL356BBUPF3HZyqUsICwEtopzov9igWgQ187l1hqxNCSEj/rws0qWVKI+osn5UDlqDVe8Zg8XMQmZWK2Ri9/81J+ehIubYt/+9jddwSGjAA14qmprnBaw2lu+ORzzsaTQzzCnpVHaNaG4oTRYyfmrtpCuKY0ENArEEUniaWtuoTPMdp+lATGyYdr4S+jelFSU2ZylS5wTybEzx+3o+f1U0Aj5T021JJhCFy4wTD1wHYCWAKThGcFv9aIpthJ96TDod3EM6555402Wr87wTAIR10mAsYEgEolKg9aUjHTHzBBtK4TgkEDFGhyuRR9pbktiV6JIWgZSgIaa6vBnihOKgQBWv7NgutQgoiZ53Qi+fh2c4FyGoKFUg4IRutBjiUBTpuR6IabI9QQb6GKJwGCZIZY1PZxkngqSEW0vPv2BvffiDSBT7hELayBcNiS1NxgvQ3Tegl9CWNsWbt8B5qtuShxlxaV0MO4QsHPBexqEarswd+pEl7T1lwL6MH/OVdNQA8O4e++/9oF9/B5CX7itjGL+28NZ072/78F7LQ1NmRdff9lZfw2MNvIzhtr69YssgSHu5Qs3oJOzSBadbSdOY56AX2opEOYoz3CU5y2ncjGvBO/4AfO1Q28VPKHnp+pZEhfOZFcwBb8Evak7EY05HKaHBJCE98uxydm3UWDJvcZRDHlHA9qIJZEmAVsRfWzW9Bnm+eGbD3sdSE0ZHKmXxBfsYdgTzhcNZOlE7h16bUGyoAqLcZY3w90oOjV02IsvvGfnCwmqwTFcTPBiApgUqcI4BI89sQVu62JHoNeFbeQQF1wrpQJvcwPC4sIaW798hW1au4QbCP2IP6OV0ZNMtS8h4Sh3bq1RpkI7SpIeCM4fyWyB7drxCVXLsF25eo7WeQg50ljofdhvpbAGTNt3Lb8bZbzdwC6ZKJllO4ZJIt8/gkFKKupoUydms/oa7dw4Arlg1Y29dpbh1RsowEndbkQW6Dw4rZb68vACOcBqqVLHJVoaJPp0Lm8kuLVckCOpAAvOFdnHe/Y7LzYxEkSpkX2QL9iYH9uE46AiqWJOANpYsiIHKhUMAg0JAdyiAli7Bhv2AUGv7zb7/375LFgi8qiBSa7FVzBQoBE2F0AAEAoa6t9vqeCI88G2b5TSKQALpaSOs+sF5SgOnqTyZ1GGKiF3Uob9+le/dKLkTW31sEta7CSO3l4S4NRZuQjnUxH11RCgWS+GGvMW8qC79xxH5H82QvxrnehTY8MozJsg++OTL/BnprFptxGM8QoXBUXB6XOsmw3QTLwX5UpzLv+Cu/hNqJdJN0V0ISmVaUKtQKZN0j56RGkB+8P60ABUlCeRrN6HZnnq9Dk3MW+GmTBKpSLFJh166RPLlDSWSXkMrbQgM0EdanEjqVbW3n4bFLX5DnbwEZ5KpV2HsawWNMWrF8c2iGCgxZJ2XFyCSWKRVGOamWi6Lq89zRw08EpFP/rUyRN28NBe+/GPf0TwZTOUwCB4QGJMvdIJ4UNqEKl2Si2uhBr7gC1CgZS6oW9txZYpi+5lDqaoUwgGck9vYyCogZCUzy6QjGYtmE/gp6OAP19WWWGrYEB5KG5e//AlC0AOIJWllWz+XBVd477d+ZwVfl4Fe/jfU2B53LZyuTVWNTAX6bMSoJSS8kp+VplNhNAlxboBaytzlSw0WRSc1X5HUPDEUygFgN8K1nD65wRIBQx1BoHEgDGWijb7CCp8niQG4a3AmjfZBAwiO3kIhGtWLEXGNYzhOxREWFpTsfFSAitGcjX/cj7dWatNmJFqC1Zms9wyg8Fak/2ewqOu2Gtrlt8F44QKksq8hWe4+9NP2FeAjkvscDK9dCZdFCPOkoz5lPBbJdR4qHayQvPHPV3r4ONZVlIRIe/EIJ6jWxQhmetOhROnPt32qb3+j3ctKwHaI+dgIoWDcOvC6yVQHJlzAYc0U2zw8WwzTt6b7ljjdge2vrMXI1pmCjgbFVwvp7tGS4M9Al/utUSsRBaI4cyFQivtZd6hGOIrOQYemlACNwuhOBgmjjh3dAo28Z21ki+WhhgdgoFEq9OfccJgdB2i4I1IxIo/H8d/z8KXVWdq8513mOeRZzZ4x7GWO8gQbpQMkcSFGqI013aSfOfEo/XnJfpyASIgqkdBfJ83eY6VF1TaU0/9206xseQXDI2Jy6UVR7VOQwxzpkzLsq899oDNmZvrDkQpwaSqsp42vMPhz1UVTbYJN/AlU7I4BOVUrWAv0oal9JdlkiqANibTlQiddxF0UsdNYjiE1Q2UupdefpUXXwepP8TWr02nrU6mLWcziEq+sdbPfvPzV1mswD8teiIVeC4PNZQq/SOGeott3YrlBGpYH1xQiZ5ExGVYDRDKT8CRL4HlhTDwEB4dRACWZu4UWukkFLBiCHTBGEz68/kczsTEW+2xHyLgz/7rJbtQeM3xTZ36F+wPL5k7mEAzERPJiCjwz9RRm7cgDb3tWKp9Oc+0s4mGbRRVNOKk8Kj97ee/e4EBbBEvE7sfKnnh4WPOC7SpXFBfKsBgcLZleAs+vPlLQDVnbC8KZw8+8IidRy9DK9aCODpYHhoFL/3yvV/C7SGXoVsB8Q7aV3oKuGUXjhXZuGZn0rJ1Mt0esEyGqQdwWXnllffsjjuXQ5W703UCDU39dvFcF8mwmgNb5LSlNbWuhz88YfJMdEaS4IX30hoW4TnIEhNLBdG0cgEEQdGIPLRoAwRl0bl8CWhy3JZuWgetcgtteB1qYFVobGtjsxC7swYYDi1UOz7qyIA5HCuAFtjL+/BSZSSRWCdMzHSbawqww3Rt6dh23X7XnSRP/ONoMcRMbKFalregvq80S6R9INlZtadtnS3OQVqyjt0MMEcI0KJ1atAVC0YdR9DdAb4+fwGT/AzBNCwaQYeqRZGt2ZkDaKVcSweweljgCGdLso3n4U8rnc2mbRXc/iC6p2S6q0EucCra0DFAS3KPkXi7tnCb+fdykhO7vAAAIABJREFUkRG0IzppNwHKQzV7PP+k1XSUsYwVa1lTcul6Gu38mTKaIj/rZ+CnrdNMZDy/dPsGOibw/HPnrQU6303U1YBy+eyBsKlSWaXHWYbiJo3iRmprmqFo6BZDsPMjuek+BjuDZLGUYOHT2QjK0bxDfynYwemg4vWxEjplwRzdVP5kNJtNYJTF1awZU9ympgJnKtQ66dhs3fmeHT55xuYvz7SVG2bgqj2FrqLb8g5chprK1m4YejNYdXURSP1wKTpKgvLymcjdfGnelzvucnJHqvhztTvxnsWLjuRcywBEK+CpwGczWcwSptsPFU8Lleq82X0hsQRYNQqMH7/zicUE4AC0bi0MGqAqEq0gsGI8Dc9gOBESR8Ud2G+LZ0yE8TTN7Vrkn2dY/NZhCppRnhswGGfOH62WPieiBkEAGCgCpGGQh90t923Jpoo+qnmEnMuBPHo4YwrUCtCqjmUrpv8mQSrZXwkK/sIpXdCp6HQDQMv+ROooYLMQur5JnOl6KMLrWPH3fO1fG7wxtJ+hMAYGwJoj4T/ri3SRZUZZOAlE+1naGmr5tVoZwBrqlExUq+rb7fln37HjrP96WZtUOtMPGEWlM8LGkirn225fZd/6zqMue40FaLCf0noodfnsvXfamiXLbXpaEs7Xl5wD7ygqdj1kUMEbmnB2wSrpQ2S+DbyquhHeLaI0s+Yu4XL6UuV8Qv5ptZWrxgGpwOaYk0iA1/Q8wv7467ctPw86XKAoN7hxoPCmhZbZiIBnMxBK1HYSxH5d2kDaoH4O6c/+8pTtRYEsAMJ9KBc1BZglc1yqjaN6VkstDYtAMDutLetgi7oVjT7BACJB77DAk3f+ouMYq4IOQatgFNNPf4LMIBVDMlDPtLkJ8GszbfLkCHikYm+A2zPqGasio6yLqfxvnnodF47zfD+6FFp1iYvLpUbW7AMkwHgCi+8QKngMTTYsXeGGp34E7wC+34Uz+EUCM4Rz0cM4CD1839zcXKctUVFTwgZhjW3cdAdTfrodgpc0nZctmwEc086gMNfOFZ4h4T5td961xjZvJnMToPsIDL/79ZtUy0uhIdYjHVllaxHFESXOD7ujuTh7hyOIUE3AlIOxH3CAn6haVA5uZVUYL4FKUXMY7NZL1dRMUPaK6cBAqqighMDI0gmBbt+Bz+wwGhktcKt9YQ5R6rsKWNVRIMlSRqdzoNZt2HgL734fgvilXAw2t+DlLoP7u1SVXSItLVWK8MBuGEDCmPUuxgT8qeKphBtIJBr+S4NB2KsEcaSxIeH/ePjSCQSyTroADWsWI1Nbqe9DeypdkkrYE3KaFubV1zu2JZbAeR+iNe2HkhUvUXuU0NhmsFWL6Qxhb1SXFLGxVgM23gL+P5n/hIMMZ8RDF3Hx4kUWPOKsEObDsBxHuG8nr55ieSoKqU40aHgWp04WAHcBnbHJRzhlm8/szvW32KI5c+zEiWNOKa6d4soLy8qX5JGOLksh6/6Sag2jMJFjh+DLBKQO5CrtmED8IhY4LF3wZAgdjtpzcXs1BA+mEo+Bsx7IO3jt2VesoaLOblm0BE/ARjrCJBZCsnlOKPCReHRfs7IywVWDbOeeDy2/6KytXo9YEVZiE9EPb6lCJriXFt8LFRS5Bp2hAkS+ylG3qyAxVzbWOpZJgLocLQVxqwVtSVFwzJ9PVWcYiTiDewKDBrhDVfXEieOZ52Q6bWsFuiGSRyDBOYCfOQCfwrqiereHkEbX1YVoWAyUtzi6zYtXsYB7/l9WgwwojwMa7HgswrIZaLLUJUOCF/YwYEUISSQBcO7ASGYQwL5BQDDSt/Fytpz+uJaPGGKP0ekiHMVOZsaCMcSz1/MUtKGtTWnjh0ugSsND/lkr64JCpP3Tx/vRUD+G4s6fe9JJF5bNYlIL5hA5CMl5fvL2A94WKppkfnhhdhqCqHWDdgyALzcEJA0ZtKlt9wDyRaEe5Y/ur4xZn/rDv624tJ3DwaFVGuQbieQuocIgeJ0xUOJ++J//h2HUJLckIFUoYc/5Fwq4BCM2GVwukWAX6O0DMyV4ItAt4fAIBhGCOeJobWRGWcsCQBmH/ARiO/XS8iXDprMue60wDyUwhM/ZHlq6Ih3oANUtXCne3XrCdr5dhnQkbwDBdNG0Zs0ez1pyPMEt1qbCNIiLwAsPKCebIV4DmfW1j3fZR8eOmxfAXzoJ4mEGSnKUakPQix8SdcE8B7muSEdDk1xqDGzok233rk9sN2I4UgTUtFaatYPY0gdR0YiqNDLSafOXZcIRnw8Ug0B3GLQrtHHF4Q1EU4HGjMY91v707Aeozh3jwEbyZ3Q0eXVauqAK5U5TtQeAdQ7jJxfgNgiTGKZWsuDRhvhQIoL5kjHsYrVa3Ohu/nkKusHJ0LOullzkF4JXKN5JF6KGii+edv7e+++CRcLK+4REEkAbVlv/cmaVd9+9CVU12ADYPv3Xj/7OkHMKVfc43EHybTxLMdFwlQuvl+EKPssmZPG9qFCcbjWJXZdcRHzJaIj7K052W2OLtXMZ41mi0UBHW2cxDG6OHCUhAo/5EZDffH+rnT53mXOnQIPxJ+dQCcrBHFTivbSkt6xZjrD+I1D0LgOLvEOnoG1G6J+wWRYvWwSPmMUJ1oRVuXSCb6tgGCKpS9/FQSr8e7FBOhCtZ/zvZiOCOQSjdIiyCKYf6YJZDEmkDyw6ydEoRe3rpQ0tg/43CD/eqdzR8nrpOKNw5g4m4veicS5wNT0SH0QC0IJpVHgUGa3ALeKma2mmHhgsjg4xET55OQ7hZ4B12sGnu6miNfAJgJ2Sx5JPH5ViGKvDnVTpxSVVjjvuwy+lci8c4KnoltyFeNSZ03lWfKOE9w/1i426MCRBo+lqCktLnMeiLx6bfRQ9GmIpQOvvKja01i6JVbFk/FkrF5VUrbY2LpWoNMBMhzYXyWDss48PWBdznzmTp5uPvPzoJlRBp7J85At8VHSN2QPqib19bXRzuy0hI9rufWiThUSjpRGWBK6LfEAHxd0wwRzdlEgkHJo4m2xa2Aga2js+3WufHvnMBWLFny4gAjE4nJCScxSn+6LKFhYtMoMCn7RE1GlPnjKRzxnlGCmOqSP3IToibfAGI8zkIXl38/6SgLTiKUy62vqtvLKDc3zeLpeCL8NEm4j63+bN/Lx8pmpkCF59A9XFBhhUFKo+QCoyQxB0F4lbkDpZbaiOdRpjUgPaLNUZleSF6HYKxD78vIoD0hIRXKMBbRTJTJ9D1bJ+v/6Sk7dkXbWJG8OaeQ/64pVFpdyTWBdng3lRnt+8s8XbBDUogAwRxm9SdaWNojAylYfV0C44svFky34yWiS40BBKdMmIn/TRwr8KBn31Uh2YVbjjQvvxhh2uRyseARwwRGBatRrz0jtvdVSpG7RK2iArLCiDaYDpJC1DKoemvrIYrmKizaNtmpiRY9PA72pZAZbrbltPE9VbDfACmrTIh56/cNlOnz7thLAzsK/vHKm3nGmRtnBZAheVB4Hua/6lJvvb749YSQEKUdB/JnCgxUVuhgcdBnd7y92bbVZuMqvqkdD5aK3Bu0uYxh5jOh3ESnMch8FLvyWcM5QhoVrCALkfU506128OqaoMybKmxGXSEZy1l159g2TGMIxLTn7CPICqjYANKsoLQVd7cpjdtXkB2toJtN1oIhCg/Wn3xWv0jjLg9EmyZ9/52J557lOsuJgJiBaoW+M8+MackEcIEvHhHlu/ZIHNh43RR5ulyq4QZktsFMI1KAMqCWlVv7johjvE46Aq1eKFl08yu1xwhaEM3pAwaoTrL8HzT5onYWHDQFJ6bidYQLnKBuHt4HeZdhF2yJ+fAsvLmUXwm0lF12qXoBxNnTkLCKqKCtJs2eK5fO9QN8PQNqGq404cJ7pwuOkFrhhm5b0WjLSVFnkWTtOxChJOuwCPy9Iy7LNaUFKMRNDmuNWwWcoD5jmqEh9TVxOmJ0lSBeily+fZd773DRdg9h/YZ4cOfQbuCA8ckfQ0dKklIzmB9f1ALoTmCFo66sbIQevMbm1eq8S8PwXLLmYl0uyNInjqwg1gyKCuIYoLFsW/T8VQVeSAflhN4l9LJa6KM9lMIJburx88ZQ2x9LPoM8mKaQjuulx3arhkmAHB5silEqoFr8QpBOxSzs2qVqcQvLWgUnq9lOTWb9eosstrq6F7trPw1GmttL2jWi3nvdej5Cgd62GGppAZSKjYr1HRL1syH5iwBEpio4O/+iTmw7ZvLwGqFiGfcbCovAz7BxgaRxAcFKC1XiyYQOKSYwGaao+5kjqeEbliy1hDRQMfKpYKepBlqa76LhcsdC8r8A+tBMdNgTapmDADFlZpyXWHSReU5NtFurA1G1fYPQ/eAU1Vy114RDYMWfmVWkuLTGUWwN4EhUAn92MkONmamNMcx3j5PahsWuiIBj9XUhWrw2G0kgTh72Nr3+FuY09kBFWu+kwaGE6dmuWMZx0vnd83yp8N5F6Gs/XqB2Wj/sZVa7xR5iCb6LBEaLvZSB9csXUYxL7w0rPMKxroCtfyM/WjUHcZHP0msA8aH3y9Tro2vwBpm7BFC7yr2KbVbv1MX3C2FQuEIetM6d8rQAtjFuwhj0UFaDmrBLrZluS8OCcEdkFCPvx+0YtFufVwhhurbyKnQJfGEs3sSTN453RaP3lpozeQybpaS39cVDRk6AeDlqaAhn5e2AvCcBIp74W9+KOXESLTVC76+VPX7IM39zk/PbVh8huT15Yq6GGWSQKoOsMj/MBCNzk/uibE2o8fO+ucWXxwrA7V9hJwiA8/bAjUn0FaiblII8rBRIT/W1YvBwtH4B03lE7wwgy4ilMxLZWjcVERk+NmuLlJ4LuZATgnU5XFY1VFEmlt9bdf/PdWNghbWNbA6od+bhliM3knjrJAMmIrFs6zOdMyLIPBYmkx+KxUi3gJ59hgi6Mt82FY2s6QRe2UWBFi/jj2j2h2XFRVIsK8Bmg746iYpNnxyqtv0srWuU4jEOx5tBsYgYOSDtVpwfypXIZWBlF+tnQxLhFQD4N4cYFMxmGucimUDNPtFQag//jXHqhLtPS8MJU0Wv/kNbmvFSxesO+gfefrX7Etm263j3eJu3wOMXTgH0693NHlb9cHLtnS1O4yejL6zitZbOlBinIfamrd0kSBJ6q2YhUuK1NIgubbiZZwMN1JKTj2Kbvzzk0c/kwqRjBipFwTE5EUpXIQtnzg8GHWzkeoqlNx4LnEpDnX5s5gC4v/nnf8JBFtkC23WkuGxxuD/oQPwysZDpfzbFupFnuBq9Sy5oD5XebCN1M8jlIxn7l4iVMjm6UA66FDCuAySxtaa8jCOQeHesDwZ9kjjz2oGO7ex84Pd9q1c6WcPbo2kuhSTArmwMFWW6mFAC2OiNbkBrdU0IIkVF2PCdeMXaoEqFxiefTzzBxti3mHAnQCPOhU4C3pn3RCt1N720AFXAmnWUPCILTBB8E/FaDltOIl2HjZYY4CUmnHwLe+tAKG0l1I1IbbxTNnXWWuhaIaDBRSsayagRP0tm27qJBvEPhrLWfKZCQMqND4WU5ezLdGOoB23l8P92DMeksUEj63ugqCxCQ6vGGq6S5c6sekceGos9lbxpynjc4wg0WhHv47K7EECASa6La0Sq1ttmCZxIbTUXDsA6ADioonrRPNkAJ43lFATsMUYkUXrtEZDFgayXqQc9MDv/oi9FQffqaJsEzuvuM2kvIwn+mGXbp2jmBv9qWH7kJ/Yw7UygArKypHnhRpXzReVsxdBZMplc3Wa1bM+bgBRbcEdcsauNX18IVbEPHyQKl13nwEQkdh1GKMlmagKKpDi4NrrmDoYC8q1BCkGqbAGV+xegnDe54Hd1Ur7NqA9hEThdnDWaDQNAaAbbhE+QLPpqWwmEXHuXj1PAqCWqifiFmRlJQgj5+9iFMNd9cHTjjDRznW+JMVZRo8DO1Q58kRKnj+/RQkYsbofkouVN2Uxn7qHtWZCR+XsJPjPrvnC93yc1eVThKxtI4kiasiVYYgNzEzqQMC7icO97AwtmrxSret6PnWvxZ7o8CgDZPSVqqD8Ih4x4mU0lQ465Eef02sFfnBwOSEqwGCXBdo4/2o/LZT9R1FL9rPg8ks7hGyVHdW7ax7a1Lsg2ePnBImTZjsXFtK0ITooLIS71E0vplkwED40gq62q1XgBsgi0aS7Sdkp1suOFMmG2NdVAriCCYixpIABiXN6iJ4uwfzj5onYtBmzk1h8i1FKFpF/xj7w/9std0fVlIRoQzHz7V0yUJglVbnaTZCm5GeGsHQkBfLwDAaWss58Nsj585ZGGu8Qeg0j9B6gI64ZRuJNEk03AflMBHMdXgiaNGFu4fSIup57NqxkwRw0i0gSCzJF6nRRoaQP/j+dwD7lyKr+QHQxpCtXwmRH8W/EAKKD1Wx+dCV8Bz9fVLtk+Pn7Xf/+wYBFG4578NLbzXE/3Qgw0me5FkGtR77TzbKvvrQZtv+3mv28mvvQ3FCA2JcDhSoyZgT1DhcsJXFDemLaDB1z/1fgrrWw+pvvtP06IS3G4vrQyzV81rEzYPDucRoVY+g4lbKanMSCyOqXgfhcg8NS8tbSw04GxNAausq7PCRI2D0Wazul4t3htv0Lc6V+O9/+Svu5322eOYcWz1rHmOIQTbt4C5LsOrgZwydg3FGWYQJ6gHLxK6opLzGGkly3cAG16jMfPh9o0p8BFTtdMq9TgNCJUWJcE3IHWdf/z8PA31FUkQQwKjUD+8+SZtd6ihacXQ/yxgCT5o2haAELYpLoQ2tTgKWaE/OcZnP5WzJGEq1wtGWAL8uVCAVk4aIWkwReyeGPy94SC21OkLhitIs1jq3BsHC2PWXcMQUZDd9eK6COdAo5BnAqQfW2bR2g509egID3uu2HAxXOsR5tPPaTLzt4S1WcvYCif0tgmWkLV+5goF1DH6FSBb88+9WQtCWVRnWms76TMx5dN8k5+YudJS0h11iQDgJTDR7whQbB1y3bfdezFqj6DZj0byg8gee0Uae6KFePoc0LGKZZYhep+eh8+xPx9UI7i6ursgAKDQ4PP0C2ulXrlyHIgndgfcfJbsmuu2bdAgrpky3NJJYZ18zGs7g6KWXCbJ1rMl/yQ3GEsDWS65V2u6tB4gTEXb/lx4l0Q3Ze9t3WCmFTBNBMohEoGffRdCtBpoblHQqw00N00ZICBreciDc4tGI3HOo9N1GJ+9Bq+jq8P1DBp3xhHRI5LGobksmv8HANiMMVq+yHzCPe5HFfsUrz73oRL206zDgP4SRxWSKsDQ2Gz90RsstUGWlhOnlLPQSQMOZhelr6d2LBeT0wHlegmHcz8AzbCXYjolnDTjNoPSUVMfoEGQTSqIPosj1AG30AzWJySGKsESbQjmD4TIcwExBbK+L3M0iTBl8mVsRyS0bv0XRdT3feWmFV1zCQNqYXmdtLotxAtTnFJAQBWne2KCwEzJupKoiKh39T0aSDRWtOHlsxQoeDQksk+RtOKwVaeT9dKnEi5a2rNyItZ802Ccx/M8fMm4m65bPsIm4NkscvZUp/sUrl/laxQ53BRWxWVMwJGVDLYPWPQn5xn4eztLFCM0T4P35DQUNpZZffBqLdmNTDwySsyTS/uGDpSSOYlgpaBH0+vG1mywrI9OWL1kJHe0EyxTJJAOqWC6jJB4/PXrcPty7h8WB+QiN0yqy40On7Qwwh9CuFR6tPfkxl/KxDTcdFhH7pR1Sgu3O2ZN50K5pC5HV7IAm00XL++gjD9v9X96MGuDH6GvU2Zql06gs2UTjMHHq+cWyBhi+H3rQZy6X2K9+/TyTZoYQtFlOwY5NPGVlBQAPzySDA/3Db37F7r1vnZ09ftD+AJNmlEwi0aBMKrN4snIsz0k6FAqkXg6NtC6k98towtln6VmHk2CycqjuF0zGwBRdWjROfJns19BS+5KEpUEiX0TsQZ3zukRtBkmcgQxLW1pa0PYWj9gPumUj24U5toB3knf8mN24Co0si8k4l2IAdoH0D1oJSEUIUalKDAdGy8vLs/FQA+MJ0gfPXrFLMDiqGUD5Aw8NqIUkimgwqkAotTotl6hISAfv/uoTD4KlEyiYWwhv7Kzrtl3v7wG2weWE0joU2t/tDDnla+flwksHuRdutoY4zndSFDKdYTrAbqhSwg4j6YjkAK72WRW+lusjuFgynUhmuUNtqS6k/nsdbI5e4D59LSUOVXuRYOsxBK9h3s8oOLQPP1czlWwwRUwDGhVlhcWuuFkB5zklNdk5x8+Gaicx5k+xl5s8Gd9PKtdKZDtDqHbfpzPKow3voXpspDvrJUKJB68ZD/nGBehIusIYioYA5kT9dJdrYERVoyUjU4QI8OtQIJVBaSxTyUZIzwI4T1oP8g8UtKPLr7ZbwaVf27EcRX0+D+V6KsEsAWaW9GCKcLX+7ORpoJcecOBMC2MIl8QwchEFwUBbk4XRtS5aMcsOHf6IjirP1q5ZCpwSi5DSbOBQj+3ddQQ52xFIANNhA10nkFc4PrFszzTrWrf6FscHv1xZgsIdVTowgBTewnhHw8BGIyzNMNYAmhNNjYQ9ZtbknoEcYbzAhRJS2vLQ/dzjdCiGmAFTtWoRTBz0kWaIBnQ0YUCw0oW/fCnfMhkK+rMFWQJvfXA4yrYhXVGPXreXZKyfjcDglnYEo8io1mkzkySdzClwmM6CWC+tFHxwT5xMqmYr8UwdVaBpc1AbhDHAZGIWtdGNa2DYDaOmA+50NAPLSJJQLPOwiWjulxZeJz4cI0Yhncs9l7eoNPDXr11LBf38agaTOChDrFdEksN3IC9f6v4q5VU5BtI2iw6iCa8CkwYuPjypaPCr8KAY27PjEHKVhyFaM0hkmiypS236SH9NWW6YoCXLKx+nJEbGlvoZ/xwNhSUrgRc8lyFUzgTnVizNiwYGK8VFBWgW4GVGSxjCCvlD99+HU8JKzCIRYsnOdoawyk4xAPEHT+6DAlVut9+9hIsJBkSL0gcrorqcCqQVyhOu1OW4XYtYfvft97Ju3kLgGbD//tF/oI8waj//+S+tmwv32z/9AZU3jDxZJx2hDRyle5CBwQhDQsBOXpAgibHNSP1yuBctucOjebAl1wohxcuzroWNxxKrY6HnkYe22NcQMT9/6bDVlF+x226Zw4ASLFsKG1QH5oNTOEGQfSerBIP98c/+Dj+2nFeB9yPvxS0RiWtJy+bH/5/OosAPvvkwq85L7Pj+PfbiS9t5R9Fg+FkkLzYuMbHNZbVdW5hiLV24etluVFc74fgCBntDHPJA2nM/gnBCUqTNmc6wMRlGSjJ4OgFQ7IJ+nonkYYV91lU3IxY/2SqhJ23fvt1yMfK8554v24Xz15z57xlsnuIg7i9aPJ9kOhn8tZigWU+l1WGrgFxuYDEmlblRnp0qFzEalMxm4Bi/7vZNLFpss637DlA5UQ3RVnZzViQypA7LzTPkhgJzBuUpqsJwV0GnZzOYZL4RRmERjIHACWQg94NH63JJI3nOwrkwZhZyKaRxPGYeoVa0W558fDYtRUgDREVAK07OsiTSGriTfwQDVjHiePBAKxkse2j4qfZfAUz8/JucT2Hj0VxIt6hAUEtiyK5NGbWnjhPd0M77Oey0bPxlJkpQDxU1E+w9Ez59GqwBaTmkUtFp0eIE/H95Ac7DbHcP24H/fOUVa6O67+Cd94p2JuMdAtMXATqUZBTFYlkEkgri9W+65357+fW3nKVYDBosfEDkMBnqgYNG0RGGsR2sAC3tDX0ePwZV+nsggUQbxAHcc9et8D20eBSIKQMNFYE9g/nFdTsCz70WLRd9liSSYBz3N5QiY/aK6Yg7xaFj/ibYRId95f5NNpOiKhx98Loi5CBaPTyvPqANZGv5ujmYB9SzldnW3uSGZbLAi8cz8lp5KR3kIezsxHpAapPZwag2g4D25JQtww91VPrLuZRo5Z4Y4xtMj4uRxcaN6+2OTRsd1KUdDnXxEYI6GHR7kU3wI9loE/I8kGBCaqIl0ZmLEngRK64LSBH7EXz9tQ0tsSYgzlCKVGljD9C96i+3CENhpv+vDlrVczM6LWItqYuK470mSnrBaYkgMkXyEe1UFEqxOMQY6mI5SolRFN14qvNZUFUbyhts14dY5rEBK+efGLqfROCoWM7WN554wjxf//sqrwZSiWzWqbLQWrUyRijUEVFf5M8nVSUNHlWFOAFqiXvzdxHao8gC7QzEdm07YBdOFyLao2xC2y7uKR9QAiCyKtfv11/+6C/IncSPy5WFKMwDdyxgM45sLQxnDGZjpZOJM5ldzI/z6EMI41OVmwr8oFZbThrVtIBBtBteLmDdzTIGI6XY60zEfQFuMpWBjaDqhshMP8OTGoj2Hg5fB1oNq5esdVVZEZuLZwku7Q1tbCKifXz/vbb9k912QL5xmcl4lWVYAw80kIMrTjCsZFfJScgkTJXL562PXqI/VXQc4kRdPDsfvk8P7ZCq6c8OnrGHH3jQvrLlQYapeYgLnUIycgl2YgwhqNBHkar0QXELfga/uNSY5v70V3+zPQiGe+BwwhJyL1uQSQh0KF/a21gSw+MP321ff4gVazD16pouO33qojM7/c63vkFCq7FX8CZMpVK77a47OLAwTVJTrYyguWc/JrJsg7UhNB/AgfTQTmqKvWr1bJ7deNgrbK/BnrmKLGkvE/B+foBVy9fb9Gnz7Azt7q5dHznFtztuv8vOnr0GdlrHEKvFaqsqbT5qYEvnzrSZSI72UIXv3/kRZgoMwgjQsWCP06gYmxgEaenkGu3cSrSS12Hn9OM//tPe/Wifw4wVyPv4jP5gjqIXulVtUSEZ1A7TbYXiav4t9ChyJqexbNDkKqRYD3MEKrMDBw/hxlLpoABtz63FYWby9Ela+vvcI1NJh+UZaXVTPctNXjCKcEEF3ADOZyJ4tC9nVYJKPjx3JeEYujdN4NU5SWBpQOYRaHMIHlHu7Z/aAAAgAElEQVSFPbZcgZECVlVi9XRjjxQGDu0PJrwD+mUTG3aJ6GFohhMoOhFfd1SVIslC3U40F1WiSxU8w3ggmgmYLtzAuPkglM82zmkDnZCKBwXoUcmV0skQrRw7iOKYyt1r9959F/DPNPsJhcaAKtz0dHef5M4eC5df0IWYKF4+q1xP1LJLz0du6GrFfVWMUIi45Ss6rCDmHz7tMIcQ/ALJtSlz5lsNndBhJA2uoGI4An3RH2gqiko1HLOBGFzR+zqqbMGMLFuP4/zEcRnO8OPCaZJ4uxaF4klAl5nBZJPIFzhdlAj4gvo8R49BK5UmDXju1r27sdM7Q2FEUKbVHyW+aIFFaneqoscWaSRPKvkwESnGfvYeAnQqs5ZHvvYgOjvjwZChCoK3U1VaCDMQGT13V2O3hw6MYBpBOrrbR9CDuVrIAJtBbRBBWTrdfXyjGGnHUKT2ADEpIEdSFQt+dZUzz05VtKh3WjyRA70SuwT7Qzh3gsHE2pDVm6CNPpKfBtGNaLaM8OeEAgh+SYXOGQqccnz/cTt9vAg6byTfC4U8Ol1BJZvh9i9cNN88j/3lVga3Y4pz4jAL8FF1oJZLU18fWmf9pYraCWXzA8tKSYdXbZ6MFsPwLLvGduDeXYes6EolgzrceTX8IRDLPkqTYw/ZXAdc1bnaFhlrjYeQ/6sfPmgRKDKdRRhbIu3tVNCZXHK5tOQwsNOFcVb2XAxVzfKx6+flC0fUppEuWDcCSjdba8CuJAIDTEMuGOyXTZE4FMHwhZuZysexoJJqtyAEJEfgXTu22ko2GTubumnPDttj33rcOhmqvL9nG0x9f0ugkh7kAAgPVSJXiBYTRbCN9Az8NQEX3EFVGMhgNByHi3ACRpw0o+k28vELfO6fr9gty9bbo195BGy4DKW6g7ZyxTQq3FSoeEpY0hCAJ+yjSgwIwxNhf3jmJXvt7Z10AHJMVoXu5xKLHB4iZewJ5LFsXq7dv3kZrJQa8PmpjuZ3Cnjh+9//vi0Conn+xRfsfQZQj33zMZsD5qtFn5t8jUKMVs/B176IOYKWE8LoTOZh7HnHnUthaQCPIG708puvU9U0YE67DCnJHAapOWg/S160zAnWd3Q1s4qfbgX4tvURLFppfY/hgpIJBLV83kxbNmuG1eBEMh4q2dXLeFqeOg33Oharr+kkhzK3yprGu7hnw3on3/jTP71oeVeKaSejnO6IdLfVbfWCPyrBS+8pCK7rEHohwQy2vvmDx208WLQ21qKkfYK2y8W88wTfQbsEvFKFfrMCU2ZONuL+axHIhzsO9qezK2aHLO/VHUhSVl6PGvgKgukhEEorQZWLVm8HeYfCn7VwoH8vGOSLJQNBPPolyp7evwaRMQxFw+DUD5L8jIF5CNowZzAm+GzvfrdGLJqXRmDSahgEjxRXO5tBXx3PpIIFqWHOWTKD1wAoV4P/j6jzgO+6vvP/O+uXvfcOGQRCwgZZIrJFVNzWUUdb29PrsHf22qteba9nqx3W0eHGgYMhIHvvDYGwZ0hIQjbZe/2fr0/08eceHhUh5Pcd78/7/Xq/hjwaeOZKgAHq+dptvGddol2KJQPdTkwZHx5KSLEEGodCd/1fWBRX7IWX/kLxYRJCHNXGtZQIRDL4KGTsmgZkniWhhbMX5ToHcMDISEkey8oz8eN/x/F+hjHZRcElTiJEs4X0o3I+ay/sk0Cgi7XbtqAIJhmGeyTGRT/cdwYfCg4y9Ml5NmVUDgvMFLvEIX/2hDxxMoBgdD/7eZ4yeO4U9cRzDYio6eHCxQqrh16WDJe6+Pp1e/29d+wSE583X7QPiKjLBVdwMaTe1AHFeyIesbYUEnz0yHWPz+GLZHDajMm2YNFcOmHx8DnY6XTDaWy8sUFoILaqmmT1YKh9etY+Io3oAuwiGU4NMK0J+pUvSADFOJRpqocTUVx6eVwr4UmCKU1zalR1v91/U4Axz5Y8Q1QrnSkSv6bJXs2+oA+xhjS9dbPw8+MPJygXEy/yZBriY1gsb1tH/BsddZKc8fgKshsYMTzXJlOcdX29nv7b3brt7qHRiRjBQkGybfGhdSOjka228hI6FQwnbieAvtzR1E2qexAfOIAT0JuCopSC1cs3syzhhMdfQrilugNtjgV1aMmmhO8+Hi5vwN3stBj7zXOP0nF0wae+5OANYd8SPAQx1g52MHhyoFTKwcCniVNc0ViSj4onqw7fjxeojjw0bdS7OUnrm8rd9rSpES9XtsRhpCn4Mw420fFEBEeAX0+3yfhRVGOYksEm+lzRWXvnnXfsyR8+ZaMmjbKdB3c5KagXF7qfz8cM4yTLoiL5830NIMCR8MYf1gn7LJdGEQa1yreX7S38RdmQsiq1SrqgN//0OoZI8SSKP03n30+B3uEy/MaOyXUjk5ZvNhDPF0GJqexGv2hbumG9/fWt99huN/F3gxvTLHSDxQWDSUeARQfyOaMD+2zeTNguGMBkpA7l0OqxVSwpb505Gzn5LbZu01b7cMmnLJ1i6CJHusJcy+dXRyDKnsIxdV8SEHbMwYdgztwxljUcy0i6uQ+XLXYd4oP3P2RpCUOgcbWiUjxja9Zsc9vvNJJS1ITu3n2MDv0+JMph/Lc1dAP9lo2I4W6WNT10oEWHj8Evvcc5q/1r8ccYUnXChx8J9oYDGjTGuViY7txz2F7+x+dY3aoIYyRDkdUSTy9eG8tGtzHn4Q5HbKBFXSCige8+/R066HReKpY43B/vui47e+wkvOJrwDj1xJzV4yqIAADYYhKYbz6+IRKayOtYHZC6H31tKdfUhAQFh7iJq5mFqhoT4afKHVSKt5gpeunUAclEXrsAFdKS0qsufUdmOG7qkwc1z0kw0Al7OTIc8UXBu6GBUIOvl66kASHsGMxfsgt5UguLjGB5q0CKJH7WSylTHQlHI1gUzlm4wLx431596w0c11DxUaA7gEEcM56Fqrq5AXBuH5qFm8Zlk2X5J/toyRf2zvufmz9NRBxirEa+9yBUn+qeRfNSYZGHsrjeGtEDZdDP55Z8oU9OlFyfAS3PMQGKRGzjT+G6KW8c0B20RKbhMmUwZmdbM+P8MqAuQVtgVoZeZzB0FZfFnHSi0ubcZFOA144dOELUHFl7uMCdOVHMX+JxSe+BTsnYy3Iw1Kk3z5wqQZlK8AF+KEPz8+3LNaud+VODJmqm7C46YBVoL5lnOYxHkCO0Q75nHeZS+MnfW9TBUHQXDz5+Dx1/LvUAmiufySPtBpqN3po2u4AX9A2SgKRX+OCzz10Yh2jFCsRQcQ7kWQjjfvRSr1rh8OuHJpx2BRvTdauDl/GWGtNBnw0OMg6/UNheqmuSziv/U8ilapD40II/5AMTTUMUjVgqFn61ZPseHpx24LALuHQG0VkqPFmSedExJ4wfS8OMMZMK9OMv3z0gb1jl3flDbJfVqAIbJbtsRY2m5Z7c3XQz/LihzjiIB1OYbDAvm4MtGN1C4U024PO8df1eMMFjXNAw170qJt2X7kXqJUS1zjNBRcIfVsIQVG4PLpjMN9sGhQnTJR4i8VO7ekm0VZwMh4as6pN58WXHJ6rQaNgBMoYpPHbcjSpBPHxqRjUi+0Is74AWpYtTizDi/DlCLvlHi0l/6IE+nMgd8F2TEXLcOuNmmw3NTCyD1177i40ck2fTWHDsObbHatnMhkHp0ea6VbJeYZt0Sl4cMN6c1H48YCFQfGS6oxc/lIWKN3BKLEKBZDbbkdDs+mAZLPngU7LRrtu8W+fx0gfS3Z1j0RJsU6aN5Zro5nHAWCrXFgojhcPjH2VFVy7YS3/4E+nXF7jGdBAccn4cZhyPOORRpKAlpsYG2X10vROIixdNJx6/j+LiUgpxqSWDF4dwOn++ao1t3LnLOcdJqdXFiS+4IJpi1QrnW+NfH4u2STePsIWLprC0SudwibCvd6zC8/uYPf7oE5YORbGDbvDN199jc83ByXKolsWQLw9Ua7uXDS+Adw174IMPPwG2OGbDM8mEGzrMZoCjrl6xAqZMij319NP2+fKlLgtxxowZbqJKBiMNp/j+5W9v20fLt5G2jHsfD/2ge92gublgMDUI6mZVoJVwohfw0aceoECnOVWnr+4LoaFXCZDYumunO0hFSasFGuvgGVW24qQpkwbDhvFD0NfVP2J8uGUPL4n+CaWj6uXfBVtIFCMWgjp3QWyaGCN4adT5qoNWMThAhuKZM2cchvrt1+yEtOwPfNevsF+eeZ9e9gwUOr2MnbADRFFLoUtSqIEOmwlAPJkstYZlpLsdg3YylRyMl+imfelo2+n2BSlUkPXXwvSojlicWi/efqXGK7prgPdjdH6GPf+fP7GlK1ZxDXZTkBMsgCLRwCEZh5gkkgISiLBJl1aTgDjOapi0S1LToSWy+LkqNsF0g0n4y3QQTeeFLedtk6bzDKRjhl9iV5hCS7UUoxKGAgGUgyOvRcTS30fHCOTX24NjoDVzz8OBONLd582AnpebmmelF8qJoKpg2ktljIcTjpfMPfcvoBG4zj32ty8+Xwr8kWq337XIdiNff2fJErvI8rmfPUkXsnlQQ7W3blEukxVNs71uASwlH2pJDrgAuuZe7AymzZ5oC++7jS5WOy8magp4LO+nkf59ZCde6KQ6lcF6OopZVTvXVYHWPXr2uO9KvVGAttJ8HLzm4EuxymBRyUiNZ0H+4C4litoj58oElvY8dRywROdx4MqWrpv7S/FzEEw7h74/11mU01jglTjq3g5Ebe0cFCOwoQhDDKTnSHsIdelqBASFtQGhqAHwuvv5eQPKjRtQdLsNsi609Q3jBtZDqVG8VQrSQ0WziHqnB13b8WZEHNpGB1K0FTSr5OdQ/rL68lb7+N1lVlHcSifJaQFVS1aPKtDiZOpUcewHYIEEuuOMaP47XGd5GuskUoxRaJg/0uxBlkU0clVFTQVxQimJogbMMz0jE/7uSPcQdlHI48Gf2uj6xVuMxzdDZj3eHAo1LAWqkaRvWL8T0cSA66gDJMPmg/tywGQxYs6/dTYdLekc8B0ZBKy5qxm56mk4usimwVD7eYDawEXlZ9DLspB30MnYo5C26pBS0KmH7tanh606h1QK1ydRIQc8rpu2rMeN7Kjz7FCEUD8BRcMKkhm9pziXNEVdeffhuOcTDyQjXDjK6thC//dvf2dbSOweEJMBLLOdBUeIL5t4up88/BXm3jwWy1H4nNWlfB/C57PgKffaPjrJWgREJzHDl8ikmsVDM5CQOj9BPJM5mfs5AFsQ7ExniXYDWOj4+X02765JGE6l4uMRbEdO7rd1ZDh+99HvYkKfhXdKsxUTfjA8D0MiDoqr10u5JgowoMvo9EFuS1DtqbP2BUKd6wg5cmDKLGD7zBlvI+FIZ2YNgVHS6B7WOA5G5VwG8TmuoaT77xdftu0HzvK84X8NxCCYTRixOlItZFzgsBMG0eHyvEUTtvA4qSLZeZi2k/rejVXs8U2H7MIJuhAwP9maCiKTZwaPLYdJHWqzXMtj6ZuED4nwX3WSKvzi04rNIlGYh+sjj2N10J10nsITI+mapRrTrzmXMv6cCncqy70NGza4a6SvIf8aHSodRG75iaLFdOGHSKJLOD/46TRi4cYVFNgxdhLtHPzqoEW7H4GnxWh+fQzinW6WlRcvXLIKJpszPHcVcIOVzhNKk1AFy6QRuEWWoZqytPfpd5FmjNx0vNRcuwcM+jisD/mZpA7JcBh8PdztdJJsoni3FbIrv3ap3kRjFRsrAgm+Fpw6vAVxqJAk8rlDOODOI7kfgo3Bg/PvcLxu8exrWZ5thGlw/jqhBhTTJKZPH16Y9et20ERwzyiOvvD7e2i2wvl6WmKm401yy4TpYAL9FCe8kzGN2reXuLnmWrv3gbuco2AWS+9DcKtzMJZKYFnoQ4e5ftceewdT/34p9yjQvSzIB4ClBgv04BKuh4lUZv99CoRVMeU6ePnD/CKz875H7yJxJ98hAREURH92O8EoLRuvN9valRtt5058oNWAUngDOLD0ZYOAKCSJF3QhqG0QsmA6gD7nDmYeHPk7q4tWVqYON9GHQ5j0XfILO4Yg3sUm3i9NJcKhO3TP+HrJiISCeBZSgDYCmQZWcSDBd6W5CiepCtdN9n3KEXVRVwomZurJ4j6K6+017+lpA7Lxi0+O4ZTGdJ48wfTMFMdFltfBDZYeAXROCoPUNy8vigCeCqU1q5APMHJr4y3RifAxn25/YmUuY/K9B2UMDyOsDpcwwewnZyfBIxpjpW2PZRxLCmUZQ1inLEZl/C2zkVF0hrfireBMTjjtZfkpf2YRt69B6I5FapwOzacBvm87xbad7qqxtR6PiKuwAZptInanCUTqyAawnU6vqqLddm8/zcKRiCYmAWGBDY2wQ/i+wulexlOgb54BJxrHukAK79nii7Zt316uMnQseTHrDtJByyxe9p0cVUAngx10EBvtMDijva2cqsA8WSw400ktZi1hVXCKN4PLjy7AqJwF58VLp6yy7rLNu3MGXaGYG9Cd+jEl7+eEB87gL3SilPeXLbE/vv5XHgL5WfAkgaVrSejLi/DTpx+32wgQbb9Rxv3kUKKLGs5LfgW/hCNgvscJRTh+7rLdABZp4aGOxqxn8sSbYHmkuAPRH8igCaOpAB2anh47fGa3jb4pg9ifYTAZAu3U+UK8nlfbQsbssSMmYzBDd+WDj3JwslXRFd0A/mmi6LO2pGj20kGkUVC97IslS8HBDzlaUipLyR99/0kblT8MPL7RedtqKaUfpddqeL6G2t59x+w/f/lbu17PtIRKS14KWl4J8P9WiKCuOoDnzY9qL2+Y2MQI+wlLwiBYMGlkQZ5Awfn1+6vw/e1wtqOlLEiFpcYDofTzFx44etAV7gkIkwR16JAYHPXFSsIcjJe9Uxgn7U7YNy+kqE5aQsUQo6aOUwtAdTKOscOzmA1DRlzWjz76yC2ZBRUoZaWHIiLs3EOlkHCmRxAhxXo2nimL5t/OS8riiQ71CgU4Tl2tMilFyWJS8GdSCwPjPYZf9pIvl5O+Xk5Ng3vNC+9DsSurq3bPuVpCiaOC6CybMb3qB3oIYmoUfinzJbnYadHoWBl8xkiMhWLIIJQLnEQcgm50WPfz+URjE0TZqQRpeadoQchUE8H9O7Rxi8ta/NnjP2Bu8+BqiBiGTrOG963QmdezeIfRkQGdUgnkJ4pO0RCcZrkH20L7Ju6X3q0saHm+fD6N9uNHYJ1Jo9NUV4sCdKubrkZTRJXC1ERnLv5viGw44ecXFV+1tynQJ1GaekmxSTX1A2pRE6hDW1AC6173rvhxSIguKAw6OJJ7hCp2PKK0MZNGEzQNtZDrFc+E5oevTBGLyq+WrrGSkiquEdeAd1s1RciAmgctbptoFKQdELSlex8K1KkOt4VflzRbae/aS2h3Iey5i0NcCsdgGTdBolAtkpJVe7cmJtUI7rGCo2MR0PlTH7PA3Vd/+ZVdwUEzG+KDRpux48c52FEMnwgw6quom7UoHE9En9fND+QPKEgyKjHSdZCdFCF1hlEA5Wr/u1BHdeKnIK6nyPlq3/3Bn+XV4XiVgi/YAKsrDQCHiwyOZYTuJVz0uG36ejcdIoWI3yz8zXUvPKQa57QovIUA0MfvvJlQSj9XoOu4eRdxTdMDXMAGvplxQsbg4hZfA4uTVDYOOtOo0eNcR1/HqRNAN1ZO+nIey4nSyku2ev1nqApzbNzUoc7fVv6zzc0eqyjpp8ODYA6GF42yDdQd5zty1nj4augKJEpQJNCwghx4klm2cuMGkrbBm3FgQ5TpOvU+uLgS30iEIz6wHhRvTuCQIJKUOZiC8N5IpQvJ5qSUDX9TWzVeBrvoTBFQTJ0Bh7bUtu9eZ7kj07HvzKEcy26Uzq4foRCYpeYikCs7eqbIfvnSr+0qLAlfQnRbKECiNKrdWzRvht1z20xLimbLzKHU2IbXMFL2/YcLXYjCZTIiK7DszCRFYiKLvhwgB8mwr3Jdd4BvL0Cd+cMnHkfzf44UDvituKcFR2PbOmc4E0Usyd/X7OOPF2OkNN0mTbwFTgQYaS+0JV86Lv7tCu6CHYClAaEo8LTklOsedDwPRjPP/+J/XBiwoKj5c2bYU48/5JSPlEMOq1IYHKgII+IpNh57/5NlpIisQLzC54JV0fdNqoYKtAqzU/1xqTWduTxC9gtRLPx+BAdcOYdR3Kvyy2X2z9/+HX64F4nfI20/YoNIYI10jHTi8HXZgZlQO8+OII7cYVlObaaFYxAduXA2bdx76dA66EZ9eVHUwev7kOnNt5Caw60peIMMAt4LOiWZA128eNGWL12GlWi90iIdb1adtOiBPjzfPXTUgjYWMKF977uPOQ57LQdIC0yWGhRsxVcuI/snbYfFcig0ySGYHH386Rewcq67ZuDCtasoCUmPgUbaiNxcsE0XY3AnRcrDYa5lpzfXqotnVGIPzWeCQOLgbcvhLYgpVMU5jENX6w7RXmV67w5BfoSCtzqIg6Kvz6hOMpoikgxWXgfzxgef85y4ZIsB8gijwOp9u1ZR4ZqWGqCgc4hVfJSIwzLv4Ucfs39CC9y6e7fzeO6U3SZFSsKMiWNHI4NvY7KWujTa8nke5TWRTcfsSxHr8yLVGrpgEzTQOjrsYKhqZ4B5dhwtshNMBLVoCnw5wNuh3Un7oPvQrTxIWgQV1ijoweJ19/TyfMQxbcMqiU7D3oHCL6uDPukpsPUtKSq2jau3WBHsI1+mAuVvSgCju6aMyQ6ek2aaQ7HHhM1rOnL7M2f50Ox+syKsdMjLCTEKcZueB7FFpNRUcZYYzI/PryNfwbbCwOPxtPFh4vFBpNfFov6BO+4haPmGvfzSH0EmlGUp3QnXl79/+vTpdvtt8+3VV191grMpU6aY16gZcQNhGMwkZ2KMra4OF6xOTlsB+C7NWF0c440AYrlhCVsRfUROWfqm9AH8JdGUWQ4UEbmH+eF3UXG1ydZAvTt97BIFAqoLYg4tZnSC6yGRT8IT995uP39sgbXVljmfAyfn5AWoxUtAFKQ8TIv6+DVJzN3IwRtbCm2pge5Bo3sKW2FxsofLYD7Cz4qObbUde1dZfKY/id/J8EFZrKHQO4wvRUWJB0OoPB5sujjitOQi1c1YFwI2nY8B0ATik8rxlygpK3Eb5f3wPivZ7gczZvbywrTReYrS54Q3MoznEZHufkC0Q/Fq++VN5wfMQdIKkEuKDxedLroI4cAN+M2jCyY6nH03i8K80Zk2BYGOnIgD6aC9Df4kyxRmNA4U+nNesF+88EvbhPrOjyWcjJJ8UGgGcd1vIXXbh65ZRS8Vt70wjMvFHd6+fSeZhBdtCBj0PDq23OEFzkSpsLDQ3Udxs0/xmR6+7z4bRuLJZx9+jAKtyoKi+m3cZNK4H5jCgwf9jNFxzdqv2binA/1M5foz+rHohFXqMO5uXvRm2BxHjp9ncZsNqwSsFy8Nf4zZ9x0ssk8/W+nulRapP33mKcQaHdgnkrHI2H6QxVFW7ljUivXEHr2H/wFuf/okwARy9HJwgQQh4rjq2eNFEc7XLy498FUc2OUPfvAYLn10HmDxbSwwq89W2fqvNuBncYGmAWtKcYzhuCYiNtqNt7OcEOUtk8hkM55rFw1nOAKsUCwc54nAs6lMPD1jKtDBCjimEZAaU/SpKGhRKtBa2Dh7Tp53vfgylSoELxX33eXNidqp2YyXOESxW2CmN8BRoymEMcCFStZJ4eDyl9iCZ/ocQQYdLCu9GNO15G2GU65p7MzZC44uKIjjGk5v0WlAfUya11HSioXSrSAHXnjhsr3OowPjLd4VLdfFzY3kve3i2oQRbRWPYVIQzc8AtDNRFcPooB2Hl0ZJBdpl4enP8QuxofxeJoB+uQmy5FRxjqfLTmOfUYH1pd7by3S2l1F/trCbGoYfuZShhUVH7b6HHmKibrX1m7e76eoG71U1tq5t7IMkKV905+0wnOjMd+6BiRRkY/CJTo3i63OY+gJVCZNPYtKTA6MPf88NasNR+PTvf/alFQHVhUclMMkrKUf6CaZiTT/igfE+RPDZh1EnlI2o5WMqDKkwsjBT8eeI4x5JblCP38vuDbtsz5b9sHW6OdyxkeWAk52vOPxR4RFY69Y43xvZsurrixOuv6sNyLWDzlkMGDVkOnjUOUvEoqWexDbCnVtkXSu7ZSY+sTa8+UyJFHFRQQOonU3Aq/1c18ljbwL+gbsPhLlh/X578JEFuBHiv8L7IcGXloRX8Q45AMyUCFzr9b1nZgxcIm0jlHEoPIFRlp9xOhkEvsFetABUN9MGg8IHIF1FWpxJL0YiGYVoyy76iIq0oA5pzCHw4K/hjxFRnX2+eKVVleNrAaalpAbhz+IViqJ095yptmAs4a9Eszc6efINZ9S9WycxD2hOZhaLlWS30LjKqVpPx9xPQT7FQ3wWg6DJk6faf/zXb+Bg1jmHs8SMCMb87QTC7rXb7x8NIR1/VTrAanwxTp9gKMKKdIClhuhiUo4BpdMhhHNx6nhZWrDVHOEw5QqSQE7RcV5Anx8u5RcXrYXFpcRcDHEudkn+xNLiS3whyCYQ3FHKsSAWhFlMAzl0mH1gzrV8jUYKdAReuEXQ23Ye2G5jJ4+wmQtJxaD4+vbFU9bjeBjURcO35DXXVvmND9609xYvBsaRiQ/FGQgpAox1KBh0HafrACeNcHEPMJMWcOFsiSfCTsnPLRBIbpdYjh4+dpQ0j0F2gsPu6Hb10Iin3Y7SsQ+nwug4P5u3YILddd9Elmr0y+D9K7GN7OJhWnDbPfxZfg2q1PJlm6yaznwc5khfb9rCgminc2nLz4xHGgyzoQS3OpaK5SQoa7seFOrPAZuGqo4ph8njfgyY5NVSRThuCW5hn6zYZOcxhgniAe9kVJcPhnMwo0D7KBtSlCdeBu0sdM3F0ElFrvzjZ79PtxnPswRejAChtbTVzqPAXI0boYfnMUEKQo9TeI0AACAASURBVEBe8YmLKNpXSaOWmMDD1xo5ugCHukQWtdxT8tw0LoNOcB3ApOlEnbfvN1CHpL2CWpwMnHFdGLk6Qtmqat0tsZSK3FUk6q6BoTDr+1bghbowPVuN8MGVSHTrxClWcbEYk/1r1kTc1aWzTIkUa/25jCE5/DmgLXmWkPu5BHzyOgyRLrqzZg7iKPxAJMa6ROPgEjhYEnbR/gmXbScI2Y9uWgtyTRsqIMEwN2hp3DQYl4J0HORMvGtx99VQSPKuBilYXhMcFIIs5WCXwJ4kDrpsEzmKXXV4hjMFhsGiCOK+yAxKy8V16zbYYeTpQ5FIjyStvovDORKx0/AReTRYNRwul/g1H2eBKi1BL0q/orOFlomH9yPoDDrg6l/HnyMIKHBYSo5TzjWR9tMhaAZISZ1sAO96IEwSX67hW+9/ZCvWbuKDoTCFO9nFYTTAdCIrXh0y8reQTqEA3+kInjd5dyfxbESjr0ilCUnGu0dy8e0bdto++MaN1cotFMRDKAnPrKyINU1rYtIPZWd2K9UFwZek//LqbmZycQwX7rmubywTijB7ecQo/MElHqEUFC4+aEmgeZsum2V8BAdcPJ9FTJLDu/ZySIXa3FvnoFWoZr+TYa+88grfb4rdfd/dVkJRVnZrERa0ScBUpcAc2oV4bVz3x4GVdEznRZTn5Q/nG/BWygEFIBKSvqSh2ir2ycSfC6loHA+wgkYq+S945GEgIx1eJNkVyuheRb2X5aA/XeS2jftt+8aDuJupw1aRRpYBFi1mx+isBJtTEGcLpt/kxAlHjxWyHT/n/pFVpihB6sZ04/SyyLNVBu2KgKpjXJbpTCapzB9+8IHt3rvDfvjjJ1mMlWA+/5nd8VCBDRsJpuy8M2Lt8pk+a6jF1ikklu15jlPrXMeqUwqAHoQve9mAq9DKjEkZuH0sp/YXHbNWjYZwfDv5GbGweyi0zNQ2WWIVqb+0dPHwMIfQHYSwVU7FdS8HEyUSBXmJanGoqnJxXMVXKrAl3YQ3NBzdRWNcpNBAL8stX2COgW+6aDA/8Sd3HtxhL/zuJWCSTheGoGildCxW58yYBoWvhCVsmcMd/RjvCkaPsUwy1Xz04NHJnMYARtp+LdtaGRG/9avVzyocVTispbHocVNAuDeugTF4+A4jEAFogBdl1/5tyOGP4Z8yGnpYBsuQYXb8+GXMlOp5UTqAafZgDVqNQtPs/jtm4PNbDQRVB4wzH+I/3xvdSDu/rwAz9JwhRD8x+iXRqbQhfDjIHuASRvQlhAG0Sb4ONNApy0865T6gGBVJpaI421LunSA1sYraePmG5aaTbP1D8Fpi0VDIyWth8euLXXaerCg7+b3Dxoy0DTu2MowAw8GV38gUopw+NRwxdD7DhmWDe8J0UTYfjYdM7mRf2y+usQJ6uWsqsKKyaSmt7ljLIBXzdrIJxZ3Wn5OcOIEXWokqZWXEdPEy60ARL1bFL1CHDM+VD8+Xh7+khs5zD4pJmfiMGpFvyUB1R/F+USEeN+Emy6BgiXe+B27s7v0HmDJKrBGDqLwJI5FTh9oB4sjkoaINVBe7hQEmqjbGfpeGos/K9xUkCINACYBf+M8wBtgr+fjBGUZJGYmqTbi3PoeKinQEmoD9pdLkWiewoE6ChTSAr7UXvGE/lljdjPxJvCfyfdaCUWZg58Cgh7D/KedwVTzeuMljeDa74M4TfsHi0QNf/+ylS8ReYdYEd/2rtcvpVlGV3jIFP457QAd7Uc+VW37WMDuMhFzClxSWg01AP1kKd1Zh5HscM34Su5SL9k+8Sk5iU+wPVNDEwSQLXrHAtOvoRLfgDeQYBQIwgmi8fplXIVwJoWlJw1I4GzilmGSUr5aushIShzTdeyvZhwPJlxoUzfKO4czdZ01Faj6rEZSI5aNmpo3pa1A9LZomyksKcxi4tjf3WDCICqi6bdU/7SeEcg1wTYN4fuPB0yNZcoaKicXEH0rXLAw9KV4agvOWP2KU83U5eOiIozAPR1mrOlKB3D/AaSt8bCye3167KdAnwSPXbIMyw4kQyigYAR4r6afiq+SxLPWcvAn0jQtIl4+DL0ezBv0wOrde5W+BJ8lxLIIlm04CRdcEQxtrI53gi0/XMOoXA7jjx8EJqyDPYEQSI5CIToMXPCEvC7kxwhBtg3lZ6mrhLPMBlf+lF0UCl2hGjwjGtyIMRURtGzlmLI2ir23Ay2ArHV0h/Oi5t89zWHRZTaGFJFTZzPmjGVHDwEXrANeH8BKMozGH38wJHAkYL1l2A/4FbVDtLnL668YPx8ZTL00ULJJmisw6kkYCoM7BQeKBk0iGQ0ojPB0FpR3xBPQ9xfE4mhLZ4ijbEqDrZDIacsWAJtoI/tyPwozOh0WFOMppQ+Nt7r2o7ggQ8AwAD3ilcH7HU8TVkUvLz41iCfiTnz9ne3hZY7gn6nyi+SzTb57A93qem91nEwkcjYZKpaJ2hgXhEbLpBDfEYm5TgpFRLWOTdgc1QEbx8EzT5PjFAzVqZL5NmwSLgyCDLlzuSspO0OUE27yFk7AfjWZCOWkrSXKuryZyKDzLZs64mz8XYP/45zuoNsuQUU9xmLc6lycev8vtCLpRbKbiK7APVePmPbutEimvL7TNBx64025HhnuVqecMne7xoku25+Apq0eJ0eYWa/LLloXk/6esadQUVOBH0dXSRRhlByyOyQhhfvL0kxxEnTaeHD9txtcj6rmE8X8BGHQY7J0AFjZreZaP8eIXjLvJPv9qFV24QgQUPOENFp0NVZNkaIqXnMZkZyBzeHkgOAoeBUTjvDyR1TWry1XB/tY7uolxVN2butAwfGqGwASqYEpqgqEhCqo6fidu4e+Uz1gnL2cUnVMnopwLx0+TKxjjbGjrMNKSbW4A70sYh2ISyT5xscnEcoHB0axs3b0THPqSzbpzLio7j+07eghWChl47G5cgaYBElc30KV5iAJK587nkeLVowOMaTiKiDftS0QPlZ5Ah81gPBOFSp2oWgH+u3y64/3pWnFm8sXtMQHtQA9wQztLskCgEVnDiimlDrEEfDqW7nrHtt2uAw/hGggWOMl0OHrMeKaTbKcIvcKh9eXKL2B1sEClUCvn8TsP3W+JQIZtQIdKDe+HeVRKAQ0F/uRWumdc11wHiODLYMQ/n69eY4tZqvXKp4VdRS+LNsdhVwQXS8kurHxVlCeMHAU8BXTKIRoO7BFPhJnEWAf2HrETiLM4vWl9mPDpnEWj0aSsZ0yufbqXcTRVHbwbUggK2mjhe5RxljppFc4YzKdE93SCHv6eCOeZ78teBRMlDmYZIPVSnJXlGsH9D6c+pkKs8ONeFeH7PXv6TBs7chzwWYst5d2S1/mMW2ex7/nUWZ52cpgn0RwvpIaVFhcDVabbpEkTzWvTp88P+HGTN2EVWcjio5cxMR6ZcywAdl1DFaMDclYKUAi0MI9STjhV+6XAgqnQpURdLq5UhtpadkJR88EIVy+U08tzQYL84uzEoSu2c+NxFkUNjPMUNLqWAIQeC7D8G5Hgb9ls59PpagU9yHO6meXKkcMH6S57kRkPo1PDHJyLWksyQg1E8exhdMC42dUzhh7mBDpM3FNXt8cyMoZaPlE43v7NduLick53fBR4uDsxS0qPJ+oqNg9VoeTGOniAdDgZ+3g5Zc5UV0maL3LdIUMyUamhEKNLbgdrXoEJeYcfBQR+eAejusZwHx50WTKKrx2EeCKAw0aKR0Vu+eMBEgXdcAg3PIaDRLf0Mh1FTWkfFqkVtnrtFpZyvrbwO2Og2021aD/aUGAY0gsBFcNpDbQs1FDfZS+9/FtbS8fdTIq1h79DuK4ogRrLguTVASXnwrnTbkRrAKNrAceMx6tbfO9LjNSaCPSwqfjlMPKpA5+IJPvhB+51C9jLl3Fm4+XZtGMZxi499ujjdwIpDYH3ircvCS0xkSnct2M2cvhkmz/7XhI8DtrqNSuw9byZjowxrLzEppMCLi7oJQQHiQlpFPcrJMTH2+aDe2z52pVEY2Xar1/4ldtar/pqLS+Inx0/fQWLSfA7OLvyjJbxuwvZFK9Yx56mEzocxiyXS+mhY+klH/AOTOoff/Ae4J0WvJaHOllyP0q3A+B5SoiWn4esK5vo6NaR0DIGB7ndB44hgrrqvBX0dZVpN3RoFstTrAPAdxl9nBxX9rbOEOkbFbE6NP3QNRb+rA5LXeQNKHzOaF0dK4VQnsTCUNs4uNvg+DpVLu9QiBwfKdAhfJ0elDgRPBsnDhzHpxhVIs9HKzxYLfQOnjhA8aOYECUX4B9u6+AWn0Sp184eqBcY5tsCfRKWxA0aCeU6yhWyF26/1JZhHNrq2tVBh/CMdgE5BsG519I7PEYCn8GuUmIb/XBWDYzeTjpN4fbBuCuMwyQjFEppbZv1VBD6iyJS8IyCTKOAPKMpTjHsOpIo0vIvKQaL3sPILpMn7Z0qr1fb2k0bKSrZ9v0fPes8Mz78aLGbftNQRxYeP2z5eL1PBB6TeZWM8EtKrjLNgYeTSKSYpywOzmronyqW0RS/6+yalBBTyQH3+gcf20ksSkW76xRMKicbcHvpHlqh9/nRCKQzZWcwFXYx5Ydx4ASDK5fg+3IONz7lB0biPyO8XhYCgiU91Ch5s4TSEDkcmR/yWXHPH42onA0FaalA62cJUhTY0ceSMBj4Ql1vh+453bjYacKpZSeRxAIxBugrnGuayAERDDtl89frsIFoRun7HO/vRFv86We2aes2mz5jtivMUmaKdy/faflsJzHpKWVeB6JX8f5/DXgo0Cfw5v0M/4QKuMUBtPHxqNTCyT9rYUSPp4B2crJoaaLxsw6bx2A2z3LBcxQlRmeR3b24+H34R3u4cFrEdLHQ8B0IBuqIse3rj9iWNXt4aOUBrb33gP3bkw/YhGx8dq+es2GMI05GTveg7vkwHYN8eTPR9QeB/UhcIphFqRRRFIQ+ZkuFeIpOUg225IWlYTMc4DyWYwGhPSwYXrSIOBRLbHUzhwxDFYfApZeFG0KCDka4yvI6Phtj89AUWBL4swK9pLPIQRoHVtbsAgKqWmtt/Z4tVtWJKQpJ2H20ROKNSkQhj2P5wHpj1qK4H6kHATz4P9kIhjocOg36nVcfmXY+YVZ8ptY+XbIO/f9x6FPeUO0KMMafYTnx2Y4KGBTE341hEoxMx3cVXPTx0o/tNdRkUgBqU60svZFQEBVCeoGO/zrLmwRgKFlZVuP/vJ9iNBNRzOSpNyM2wVOY0U2exw0ULWGIGpvUIU+5aaKdOX3CmbdEk3bcM9BgQ/Mi8a+YhBnScPwzTloldMaJo6fapdMVKERP2S3TbnNLKb1gUhqqk8vKzbLYtHB8BqpZhHBfdUCx5ZdRz9c7NtuSlctZrHrbHDbTj3znMdLUD9iSJV8Bc5wCnhE0BMbMxKRuVfdeboFatIitEIiCq1/4gYRNkvYipHqUbvzeBXipIPZI4JnzpxsMZoSUbL4JCKSBz5pEc1EMK+fP/3gbNkc+S8I+W8WhqK5PPwJhccTjMlZAVmNGDnxqpQXRfCjuTYXYHWpARc6tTj7EHMiiWKmwxYLf66XR7xPHtpeJShqCuAQmQ17cKjceCwJj9yHT6m88M/p53uQQ19uIdzCLTX8+O6YPGAhdsAYw2DS+52HDR9vHH31BYwNnl8OkTrmSPAOEF0Hw8dgFYK16OtomumZqgmPOqBuUtNgVaHlCUITbOcgEZyTRYIXDa1cToRQgUewcr9xZZoq6xnQneI7nlxPKxuKT7GnutZJj2L7Sbcotbhiuan7cEz+agyEsXlW8qitr3OHUzGFx7vQ5JogcFpKR9uHH8OBZiv7bs89YGjqFevQKCjW+ikI4lsXsTdj99nrR3EBTDYGB1MD9UkxYZ1kz3uyjoFtWsoRkr8SzqevWAPe6FSZMIl//3S+W2zKgql7uRyuUO0EpHUqRAaLzg1rXRgOjwNjpU6a6XUun9mBACqcw5RJOr6Wq8GBxxwfhM3xwvuF9ppCMrsmikc+jGqbi3AjtT/x7NaTiwKt7drsQcOYo9ASON0633cnk6E+h7gbC8+X+h/BnwtWN8+zGwX4RTJSXjgIakc9ZeOqCZBMRlUnodR7jsh2EVNw2bwEwz2kr5cDSIVoFUeFOwmLH4WtTCWvG6/2XHx2YgwSzEXznBB309oOH4F1WgrtGgWHxjeGWNQBVKhjajr5Zf04xPRiNfHCB7Lrh0sdrkacHRbiUsJgwUjYETSiVWmb+nr4QW7rkaztz6DJbbU5rRtwfPPqg3TF9uJWcP4rIBVkqXa0oNMIT64glqq4jGQI3sVxCbdWN6EVpY5kjGW8aDIIOxRqA+caS3uuF6b2TIjKeWm+97djzuZ29vIsHI5cubgg4r6S2YVZd3glZfaf7uZ+bEZ9IoCZWjFm8zB46mFZEIbUscloQeVwtL2ZReMkyCrIw8ocexjioDbm6Ug9zT6DURXTIWpDGgJfq0JGfsVRHMRxmQ9iMx/Et+kCSb7jeZX9/f5ktY9PtDe437eYCe+ju24B3cinuCohj48whwznqPAj66daPnDpiL/zPr+06yc1BZACGAkF1knAjmbpsXyeNG2t3zpxlt2Ch+o93PrFlq9a6vLuZ82bZ5JsnguGTiA2H9v13P8BaE0N6xzdmwmPEFsZbXVfBr2HjSR7kHXdOJ98RvjYRQl2IZeoZu+KIPUqKTrdN63YCdSQ6q9CzjLLJ8Jx1v5Ua3QPcUAg+qkDYYKVKwy2VVLaFTu6fH75nxxD9ZI0osOf+81eMlTH27E/+CxvUQxSJKAdniQUkOpMOPY3fshV1Sg5JvinggEduv9HXWW+PPni7fefuWVbOc1p/rdrFaSl3cVRBPjStChqHSl4gHBZ5oZ7//R/hEDNiEru0YvlGrh0TH0yNCBVkgiTiWaBNvmUCXSYcVpZssjYQC0MUUPkwyMxLxVlNiFSeEtsEgeGKc+zD55NooQMMVCk7EsHIPlJUqXoOK4UCCLcW60JYJjs6knwwP4DH2l7BYU9eZZRfmJVRwFRQe5i+MlGVHS4scgviWbPmsOS9gDdHgrPl3HfiqF0H4ikBjmtSYg1Fupn7KatbFQjdS707dEOOF5+UhFtbciyXkOvGISJxmbjCmlK0QxLO28nXcYbzFLkUILEEsZDaBqzpGsWk8DQuhFecNDufBaAKrIJv1Z13y7tZplQUn7MUQG860+EFo2AQnSWA4Ct79tlnLZt38zCWsh/gCSPDn0WL7hhMRQFLr2yscj7rMTAUGN6s4UIdgQBJTiB2FEbINKLLpHmoxw8mJpqmjOvWSkP3i5f/aGXAA0HQ8BrYq4ht0yYpPtOtfKD7qEmJ2FLo71b0mxKFBLMKunLvKx2P44AzJSmMQ0u+WOAW5bHqwJVFcAvLwR52CaLTCWNWPROt0qX58f2LuaEwCO3ntC8JYXmqot4BRz8KtkwMMHCE2DyIsTLiwcATM6wAIRdYkMOWo+nCz5w9a6e5bjNumcPPF/k72xwtdfny5Wg8Kt3ObyLBFE+jwL10GWbSD+4aNjBq3HhwG7aTYKc1YGwbd26Df4BQJYZ8tjRUcP6cvDAXxGFWLpdO4k7yxbRokJmSy+HjdJM+XRejjwdOykG3NBEHk8IZgB6+hBF/4/KdpAST0BKaZpNQeE3MTcCPIMDKWIqEw5ZooktogQK34O6FLA1JLYZedNeChaQYdzgv1QxOZzFIohlpvCD3u7stPi6F2q3k5WvbUWtbdyzFH/eUzV04HmiDBUNPA6NcHMYs3vbs0//DgSHmBJaBjZdtAh4c2SPG2BG4l+WltcAXkTw0CdQHb8zFL1kI5v4ZY4faAONgr9QHvHFKbfDnhrezgFGjF8vL68/n7+Zza9sbxYuQzYOfgtLJg1intb7f3njvc1u8ZjNdkY8VMPo//tDdNoclSzCjHKkDfAaKNJQ79sFiUhKoWYIw4xm7ykIwgjTzTpZE7a1VMC3wHLj/Hih3N7lYJWWZvfXuJ7Zk6Vfg5EipSa/JHz2YRzhARf5q+QpUXF3ARSO5J+F2hELg4QFvxhNC4QVZOXFI34Eq6KbzhqXaeAQE8hJxnQeFLZJCR2PIIgfTf2iDCUi1h0NtcuMgfUwzo+EARU1mMhkY9WgTLnVKKdj3+19+bmfAwx968mnG2JH2xPeegRkiYcegckXm+K4wy0CLn+VEJrqYIlO8oUD20UL2wilVjuNzzzxG4k4qXiQBdmDLATuFj8oAB+Uvf/E8sAG4Pcke6dBFq3mGX//oU7t2ow1+f45t23GYhd0gi0WJM/i24pnsb/lj8yiM6SyLYtwBMZgsDTbKc+EKM/8uUyE97y0UaPkqxPLChulgBhprAdLQYlIYbRI4rJbfrYh5GltJ/6ZwBnKf1ImLPujH5wviH+8biEjAPVNZyPUwektQUoV8vo/nqYLDVJ2f2EsSeLQC4emwuspheeTSOdt38oS1073KwL+NaVE8Xh+WhKLK6XsQ1KJnM4EROY4CKI6ZCqOWaCpIcuPROO6gJGmvaITkaZEBXJVMbF1nBYwFnterwGNHePfEVMlggXcTCeeZyLeVTK3FmdLkpWwQK3Lp1+vtDuxn9WMZIptbsAQeSpH8+5tvoIbLZDLIQZBSAAwKXReNRSAwTMn1EpaIScAOkVZFHNYl3AinzJ6KkvKaY45V47ldxvcwbvREGBKodvEOX7dnPwKuFTBbAFCoQV5SRPL9dDFZiWExwPVSsU3CEE0Q6fXSctcAyKtdBVifW7sEff9ur8BEEc2SV/a02ivoWosEIVjV5WDy/WrXJJaIFtU6xCOkoubZ0DJZEvAgaIatHc0cArjUwdFPADVoZorQQnho6jCbPWWmjWKn5VwCmaoaYZudpUB7qJu+Sq6npTtFDJ07IKh7osSK0qmm44knnrBSPF+8MDMbED1O2/RcUhL+DUe0EyyJ1u7YRPHhNM5JAfKAfwjHVDio8w2QUYcEbnKYArjXogKSkSvQ6qyURdaDF4X8eFWg9eL6w41Wkdm7+Yjt2nTQelvgbEIR8kZsUYCIoJWLpqSJADrDG4yqk3BhU7r3Jcjq48aNc0u9a9CUcnNzbSZR6lEJRL2D+8jk3bnMsDQoJ9SzvPwaPgEXWRruRHQSj/HMBJdV2I2SMdRXHEd/e/PPS2zvjrP8OR4yxvuCsQXYlI4kxPQADnEo3ygMcdBjhBGGCubhuIoemmQ+EWxkoQ6pk5DZkUY/+R3JUjWGa6jr2Md10skbykmazihWEIjhO2P2lSv19tGy9baS7rGP/x7Ggbdowa323XsXEKJK6gvds58fFDEKdJ8OHV60zv4We+m3L9gWFouBdF+ZTBOzZ0xwPrwBPCCCNxLBrFRAqlhCfQHGu23XQW5JEF1PopPgatF6HoxdPsB33323zZoz0954800ehjP4NNBRg8Ml8DLHYBmp7vkRAj/FCb/E4lgc0VaWVllg+wMsdyXC2Lljl4NNBJNo0SJfFnWaJZfxPGG0HAlDQS+/bnwIeNyWvfvsj2+8YWnQ//wR2yxfuZ7bxSTGtKIUZ3+NjirQzu+YIiqMkudIMl75vwRyoAgvj4v12H/8+AkbmZ1go9n2L1281PbzWcdNnMqhW2c3TxgF1AYUBoWuEuhqOyyWjdzP+IwRYOoVeKKUuGdX0JHDZRFlJUBhG81nTQdiCJRhDZ2bGDPeii1T6goHzSBvGG0Ak5s+d4Db3kfytQaxayXP62VQgU4EepOxexUTqMx3EuiA9TJr0e2BJsaMaZGYBjVevW5hCKZC+Tt0/epQzIbFwfrha18De72BGVgevslig2jPEslzWFR6xZZv2sQCvA5YBHYQXZqYT/pAKsJKuu6CuurP1BQLXhwVo+W97AOIhANHFv7uy/esQqXFqJoqiS7ktpaIZXDdyavAG+fswYX3ucP26/UbmCQ5MLgnUtqORK06gqQaNV2H2Ffpe4/iuT1C5xzDu6jitwuJtq5fFgq5C7A90qCQTWbR5ceiMYICJn2F4I39hQdoCMNJhUdBh0/HNUIB9O/iF/eyeBTl8VzRab5mOHBGrNUoVxLu8u/++je0CS0cipqwtJGV4zxTLfdBnXIoe6EAqSwp0B0cfk6xzL+rAKouyX2yAVhPE0Q83bOcA3so7MpDlF2v495/w9LR4aoOWZRi+RZEwofXMlA7CdlIiOvuUnr47zFAssKe+4lNK2YZ7oW4LwebhCHJeK1wyAVzjbtoMmQw18L3pRT7eqiM4l5LQJSE15Cek8tMVLKdlVL1+eefdxClVwYdvNLAPXwTPIr2j3+9jSprjL33+Ue2cQ+0IFKLo1Bu+QaL2wo9h9NAqxwFHWqpR6/seJwaDV1OmBZvGpw4LX1YBAaI9qPhkS46ku1wR12vHd1bRJwO9BqScsdADztHtt2kqdOc5ajkrn7gpcqQy0JtpFNQF2pIlnLxOOG4iLNnz7RF7tSWJT3dPJ4Lx+Bnni46CX5KdBYJKGXXz9m0W0fZjLkjUZJF4iaFB4cYiv2htmXdUfsDySUVZeBZTIZzb5tEXNAw27Z1t0v+9QLYj6f71WJg5m2zrLKtxq6DQwdiGA+g7JgFOkED5RXNdNHPgxelLDSKoDd4nzoT6YmiwSELgAY8WJ/uw3NiJUZSW4+Bv2qTjjR1PoG6D907hyVcAV14JEU/hU9DB03XqE6SXs5efe33dMBL6TbCodjdzCYYaWzddasCfxY7IogOTJzybriWRXQiH368zGUJdlMIAjCJcXAGi7baunL72XPP2h0L59pXYMNaZu3E5L74UhkvdBjjZAhdcZr9+78/haF8Itv6yw4SSIevGYi3iDjspfydO7FmFVY2ddoUOnQZw+NxQEG5ALtGcUxpGOKo85ABui9dRwXc9WX4VmzecxBVGFJ9DNr9+Ho9rmOW26GM8GVLq6quwj4YEqpgVvpYsF/YM3SkI3KT7fmfPonncKb1AnUd3HrQ2XtG+VC1uAAAIABJREFUxabYiy++CNyTzxQwFXMkfKcZVU+Xl+HMtwJWBw8/Q88erD+DWd7Iltx1XHivBPHCZOVmwuMd5tJC9H10IJIQZODHvRM26aKN6DzVfbfSfemaqMuL4YX1ZcJqZmEpU6VIprlk2DayK21hj1ODyVEUhVIQYCsaApl7hwNJ5GBkX3Oh1HoINEgCF1fBqFc2Ip1qErxdMYmOYCRfybV2ghi8tJPY6BfXV2MstcJOYisqDm8LEIcCDrjtTiQjM6d2sNgIumUVaMXVCe4IgRcdAYwjL+wg6RrUNdMlqmA5u2AWmkks/AtX77CSwvP2wnO/YlIC3kM4pq+5/uuvgYWCeA6SgeUmw35JckGxiTAUYmEqeXOvL9JE1eDbU1h43EWpyS1QyzX5fkggJFqjGBBeqG+1wDzNwvPi1QvEtj1qZw6fcLubKyTuqHMMBzaV7LkFTDiOKdbDTmPT9t2E4ObZ2u278Gs/SJgufj48Q61ADfIZ0S5ICU8qyGLhdHCPRJdUWrssj53pkaMDK5B2kNsuAZKokd2Ca9lBKUlHe4ZgWdjKMpRiLI64DjGZIMkyQGw1FdIwpiMxTTpZJCYynffw9yWz8PaAhZTC874BPDOcAJIRKJKbbuA1rgg1DiC9N2mpQ7hWjbZjxx73nqSlxTqIRtOKGp0PUGTqexXEIRaJ15ybEwfkd6qRXWkl8+fOt2d++mOrAad566P3MUfBcB3fgxBO5FCWDs6fGbA8kodbI6AXXXCnloE8JC6aSd2PoxsJetFDxPKCkVAxNXL5CmZhVn+dCKSiCzY2E7oXGE0ZD106nfH6zdvsbUZ1caWHY/SyCFlkFSODHpZalDoJeCwosJSrbk8/8ZRNvXWGtdZWQPnZzFZ5B/Q81ED89xiy9hpQyfUMNNojTyyw0ROzeUAodzz9HiTLq5fuslOFlVZOkGQ33iM30a1Hgbc2s7SIQ+HkzQOQBu0vBBxZ7IAmZKSr9mwwTzQ3hheghbHKyWM5sAbgnHoBc4SJBy5zef6M7C0H8G32xz5zWnY+kHi3vfXWZ6gIz1Hs2SRLxszXTEsKsyceXmBzZ81musigqJPEDN0OkMRhu75ctEvFJ+wtfDmucW9+8OTDQCfAKKi0Svn3fDqaYSNzOWmrSamogFYUxUKQlOhz5aj6LthxPJxb8IMM4+G4wfWYPXsK6r8kKwbbug1Do2weij/+4S92nrFr/vwZFN1xjsbnD+dTMWUaG5vB5hIxy5JYoBo2itSQwmEl9BhkMoS6jqUCIZE8bwMZ0UX4D4cjKrvIK7ieNYLXLV620tZs3smvaROvtGzGTx5Qpe18a8QuLqli6F24g5z2ec2UBN3BQmk86stf/vxpSwaa2L91OwUPk6A7H+RzHrf//tULTFNmty+cavNum03XnOzoos/DI+9RDBYS461bdrlIrMGdCX8P98vhohSfYRTogpEj6NZgevDCStgj+EZFTF30t85mOtSU/6eXNJrpIha8u50C3UCDIO5/HFt47UzEOLqGjUAPlBB125osZHIfxJQ3Eq5zS3mtXQWeCWQKk2l+FnCRy2PkHdFILghh3crVLqRCC8MxQFkhpIB8suIr+3rLdmfK30IRdGGqHBzyddahIVZBrHZHLEElae/nuQyFGy12hwp0MO+hYEp9JnlJyAJAmXuj0nPtyNrtdunwKVs0904alwqYUrmOllnO8iqcblJxZ+JRiytcC+QSiepRu4gmWAit3Hdd21UEOkRwrdVYqdPUkktTy3Q40K0cml1M1UNH5PAMDNgnny3G5OkOmlOYGBwIodBDayrrsc/N4HpimEZHHgobQ9S3Kzg1dnKAV8OEePm1t4gC48axhOviPvbQHLn7qfxO7p2sQUWjlS7Bm2dI8nBnwsXUq+9J/ipSSYs2ofssH3EVbmHrOpBDaSpcahRdv7pnUReDuYb9PJtqhPT8aNmueqbk8lAWiRMKxtKx95LPuhL/oVqmiwDqRxx8aOCojnrYTTF2E34wyjgcP26SrVm3yT75+DOYRFn2AK5+MbyfYpJInfrB4g/ZOZXbXXfdZWPGjDGv00e/GGiCX1lMaOp5DM81qip8M2PoUDvH5vg8v9lfKkPwTJmv+ALK+9B9KBHBYYgYk7exbVWB1qmih1lbcdlBdvHWaGQN5wMKp/XIp0D2gTiI9YHDZSDmyAtPMG+6C2HK11DYfIa88zIquKnjp9iT3/0+6R7n7W1OlYt0RAOirXGSqTBMhnP5/ae+S0r4Tlu54nOWe1iE8iBFc+qrgIzIzwVfa2XUrLHJ0/NYlOALywnWT4Ds2VOY+/ukMLYqRgfvBcUYVdXB9shFRDCOQgPmxEVWhyHRygCf5ZOvv7BmPIiD2dpLVdjGyKIX0R+pqq+UWsoxUwoHf4ewqn667AGWOeOSs+icwu3ll/9l2/cUWT3GR+2i5kANio/yQF8bZQ/ddz80oQL6iCT+wegHJogmA1iezp3j4KFt9sn779l9i27DahS1HCe6Fx2trndJDVgbB1YYL6Rk790o0lravI0luv359Q/sIiIZPcj9fO/dPS0YvNM5EBCaBo78p1deJbsRm046kAfAtOtvUOTFcuCBEk2yFVysh2VQck6OdZEXWUdXKM6rE47QcQiXa5Y8l/+rJGqrTpFIQF560CLpDvt44MukZGR6WrNtl73x9qcWSfFu4nlRKrzCCCR7dhAHPxzZnwdlMH1ncPISBgynikVovv3+xeeQJIPVssDygJVGhMU7T+mVFLNmjGly+T5z84baGLroFGhbb334LnmHF4EIkuwQAQqtCAUCKYBCxAQPDGYNsnBGVDFq1CgXQyUOs7j+wiNVxNTVKBJLL68mxA5ecknBVXiUCO6BwtYCq0QQiKxK02kiVJSb6KIb+XUVNaVkiK3Sx/OQDZXTHwbGsZ378KxptDmzZjkDeX+gOh9NIzCkVKmPEnSweuXXbkk1b9FdNhpfhjVMPO9A0VICiJJnlNsombwmTC3wJUiJixdnGcYKo7NoaKE8K/oeBYMFAm+I7aEfosZq4lH0UiqBnuXHiCpj8RoFDHWBMX3SLTe758uHCScPSEnvl5oAeea4PRMHTgpNjFNp0skLklqL0nA9RkuL7r4Xq4YEJ8SJwJ1O/OQshCNK4VaYrx/w3vqNaxCeJdpY8OlinPwykomxw8Qogn1HclI6Ogywag597XNUMG9QtG+w9/ps5VoOqZ1E0tH0cc2075CKUtNYO4dFJ8VWhVkGVKpFYdB29f3KW0P3UAZK+rkVvrSuSRPNhSxtdc3F2tDfJZaGtwo0z0ci1NRe3msVZ13jEIq99g/yY06Gvx4HYpADU+PAzkJb8flGYEcCEhjLqX7O8dLjrCF6CY6e5dzzWsDUdyB5r2BZnJubZi/+6qeunkbAShoCdv/G66/b/oMHiLv6vk2YCA/6yqmVsoTlgne4YFUFf24HZxzgA0ZyM6p4AVsByUOVzACrwz8UHBpqjodNuE4TZfJJwiuIw5sPruIpDFZMDCma0DI7HFrQSCTcxF7oTHKu8uUUjADATYF2NwSCviSe3jxwGne+Wr7KSi+WQmx/1LZs3UnKx2fm4SFuYXwRTVU0oX4Kx9iR+E3AjY6ICHCdn/iDsgVUh6AtexsUJi9PK+ZH4XRJbGzZlnbzYHmAE64Vg+PBJY1k/FMGYnk5Yg7GzwwWEjF001ReaCMtnNp0R3Cid8JXPVd2xYK5Bv2cjFoOaoOrzsUL5sG3BVodtDa9slj1Z8LIQb4bAw79ysvv2OoNWIgi1pFJuC+Uo+AAQnNn5EMfewDMcRI3Fdct+NB9PWTyibngGCN64LrJffySsZLizCQQzrUN9oC981L00wmU0a2FyYzdja96mEhh6fCzP7z2Dq58Rc7TWt+ThEc9CiPggJx38zi7966FdCeXKE75rsvRf9cSupPRT91GOA9Np2TxqDd5sphQqr9h6yjtG4qhXL54KQRfNSNPrqbzUtqHljURFOg6np0u7mk1D+Xr73yIE9plJn3M4nkOlHfoXiyKhAqlg8HkesfDqK+rAi3vaDSs4MMDdtf8afbL535IgWaMZTtffO4qSTIb3TW474GH8Dupt3/98+/ua/7g2R9aNkKWrft32ccrvsQek8gvprBSuLSByJnVvfvr+gkkQ4ykcVbbf/HrUxA4qLMWa0NKUfGL9TwNhsSKyTQYcSWoQ3z/+MQY51UtabhTnVEEZUsaRqPQyRSlwiAaoS8vtJaC0UycaRj8lKKSC+MdG52XbwFw5svJsKyGpZHCYSImTCVOiFeQ/8o6NQd1qx/X7DQChhXsI67CO+bx5zmSOAwvDrovJQv5y8EOil0i3OxOsHHlEKpAD9BA6NDTO6nr60Z+brSPlrpg3wFQ/nxYImfBoW+DvrZxw2YbgZ4gl+uh9Oxw3s0AnnmZ1SsaKoDrUEdyjSCFGLBcHbTHT50BRrthW4EjIrj/s2bNc259K4FlFHP2y1/9J/LmeKBHFl8sJhuYAhVjNhRTo0YO/0ZsgcUFj4lIhD2WyjNd5lR9MngSI0ZQRQPP02WCXn/1f69aM/ujfh18CtQAkhKs4Ty+lfnK9+VsVfm+VKNE4dTBr52WFKs6dNU1DwrvYHo4rYBSooA2pLLkUBC84eFn8cw76b71PcsYSW1Dl0JtOZiSmRKHxifiDtloWzag/iSDMRAdg6yam5tqeG6NpXmCa3Z+9pOfY9taZ0s+/ZIptNodDrPwn3/ysXt431EJY98qt9C9e/eyQ7uOv34w0Ot8pN5f/o6UcZQ442ineRka4dheYeu+a+8BK0ba2c5oUc6FDwKPjQIvCWHEDIpiUcgmXJ7GYjQLr9NyQB4QInCLuyoSfLAioihkSjcIBwMOFs2FsUoXTydwFgUxjGVhBjhhIuO2WBj9jG67EBkISxo/YbIjpn/wyRJwqH1Wh6hBHsl9FPiYSJYqwC2L4MXOupXi0lqHiT9LIYrwHQvvshMwFbRA6PVqQOhRZuMnDXF2lR78L8gmh4+KixkFug/+XgmMBXnsZsO59BeXFz+Ndk5r3UBtyb148EtuVNrm/TvNQyzUANNDp3Ll6KJFfdPmN0CRQjqI+PyCOCRlD0aAEQYulZ2Yax+8u8o+XrIWsyFoOpD9fVk2xkb52KxpufYdtPijs6cx0GvznoYQQ26BmlC0laeaYrpUUwG2VXMFqXA9eDQm5GzeZa40QLfgxf1r5fvz5VAIoGgwq4CveUPLaraPMBJasXYrhwl4Kt1WGF1eM94jM2GPPMCIWVlVYnPm3wrnXFaUiD3gdKpDlIxVP2ooGrLRTB+S4f5dFCWZu7sdDcVLKSsykA/hRdByq4bsQ9Evk9IyYMBUMm2QKg7L5Dev/pUtPp0rtKwKeKGRYJjiqzpzJEevUxHRiwI/gK8rY3q9bYFwzwO5Vt+5/zZ7/OG7oDMGkNjTwEsBDn2QwNqERJvC/qKTg78S7O8YhlAqIrNuJ1Kruc5e+MPvLBJVaAMLnCKoa6F4pIhK6Q9X3UsmzzpoWdQlMJLmIBcegYeHxtob4iE7tzKWQRzEUu25hCE6JBXreq6hlnJSJCoIwcEYXH8pNSVk0OJRE5aUbRJ8KPWZns8GCIxIYAFdD888Nz3TWcgKGhLnWoerQkXlVPdt+ovCIkKATq7h9NjCAnLzngMcPPuhd3I/OUl00GmqEQ4bQiPhChoFurUN1hKLuXAKtGAAeZHoPddn+BaK5NyzJJod4eK+Dfi54/etBJXj7IR8+dw6rIK4r7JIzSKMQd1lI5OTvHQ66DxVECXT7uN+nYd1UYr74kVSu5VDee+9Dzr62MfvM7JTbJ984lGHtUojkceUI8ZJFbuU1JxUvv9Y2/71DrtIbN4dt9/NFJBk/yL6qopn+qnvPea8kRWo2sN7fwL63JsIVy4x8fay6fXikJOXvLOFVbIN11GfUdOkDlTdKxVjaThUoLVQVHF03TO7Ay0aVaDltyHI7VtOeSi6A/nKd4hSx/+FsW+SWlhMKi3o41ArhvGO5vH56whWLimuBarpIf7toGP6+NC06R7IKjmPQzg9DZgVyGbd+o1MAzUYnaUA4c61fD6/fO+dDQOHhPyI9H2cO3duMMH8u7elDSi3TP6/zuyDlyI9PZ0bL44xhkeYp0guWwL2GIYlaQDb/hBc4nxCgAdYZImPq4RvXRg51LkHgL9AMlB/CPbaHMumUxQlhSpGgC2pMxqAKB8C3zcjLNUKGBHC2Lb26aTjQBgAAmjlhWoGT4qkm62pb7HlK9bS2R8AHoBmiEdyAJtQSZ/HjcCfIxF6WG6GE17o1I7HGUsxOcLhDh7dgdvbdRuNIX1iMqqoBPBUeMdd1bI6lBl/B4Y6xN2DdWbLY5qoKSmPVCBkZdrIg+jN950E53fTPh6imlILx5ClATxNFDOlHEtIAwLmjHKCubE6gVWgFckUBPshPY6t9tla+9Ezv+KlinA+zx109ykJQbZgZj6LwrtsWPpoDjsJVUhYwfxfHGAZRrG2cvltYBp4QF+DUneZl4juDUGDUun845OlkbUulhGK5Gq/wYKQa+/NfQFvIUjC3372/G+RZsPaYCPezyk9itj5//jRUxxmIbxYKAXHjrDkrGwM8OvNQzd3mlNcL3E6SeHnWQjp4Ul2Bu14rLAg6KAw6SFyaSIcquV4mgTTlakInWJRG8aIl8Zh582Cpxnc9eW/vYX8mg2/IuyZuFrodsKhdAoDlDWnWEHiFEup503lV7EN4MXTeO3DZ02ODbYf//ARG5OXyWItGpXjUWcjOQmBTlmVllnRJFsnuqzJQ0eO2MXiK7YIyOYG+PCf//k6Pips4VlurcELIw5uajd+za2N7A3Ad2VjIGtIqcWSgSdUoFPwztaLqgKstA292FokqfMSnilZ8A0on02SLINTiiespkNxcNrsaxwWx9jZm/IsyBEtVMF9fM9eFN8Yxu4hHCwDKAEDmT67YbMMUHzVCavwd/N7dGjtY9QVFSwPLHL7vv0YmXFviPb6fPXXeMUIc5bZwmDXJ+hCUEYyzBE5TcpONxjsWRmA6qDVPbvggW+Upbq/gfxv1v+oeUnCSR4KDRZ7T3BgSd+D4FX30Zlep3mRHa8SyW+dOYMGaRC7rebwVeEbChSaAlZeRXdYhX7gLDak21jmPfTgow7iWLtqF+O7whuGIQrLcgIMTR6VVWVkSw51k2guHPCrp64Q6kpYcSviFMQcew7uhQNeZs/++9OuoMv4vvDkGXj+PnYMb47PN2CihFd0J3uteolM1CTxDrvDnc/lsgG5LgoEVrOh/63vV8+Y7mO5pk6ea5dmwvui+6p/RPHUUjCE91gTci8QWAiQh+igrjjz3xVsEMbvjQe+GYUD3TaEUIJLM9JyHUS7YMECgipSXSyYFr07d+xDiKLGJdJFpWVm4Zf+zJMcPFB5v5GH68DQnlxNob4P3f+169eZ1/XCxTKIYlSLd2kAtThMaTkjez9RrHKJBi/EkPssQaAHzxy3PiCO6Iw4pM+0i+I68/BHcDppYehLpyWoQ4GYYnPoZuoDewmf5ZQQT1hk/wBBIRpfudgR3ohEYtMsG6qOPxe5CRyzg+KsaCGZMtXSffVRLLs7vMHAGgDRl9PZV+JL0I49X6r98mdPUlgxVwfT7WCRmASWXXKFfLpKFFpwLfce2GrXKs/Y+CnZULIKnCG2DyZO/R0yi+FEB+sq4wGUN8IIkpFbIcMfQj4eA4tj8oxZtgW60RXofcNxQjtdetnKW2otkUw8b3x2a8ByxQcNhqnizUsguXsQ3ZM24/qcYfAku+EOp8QMwYeiwn7+3P9yaZFzK0qegpSAvef8GSPs0fvusoIcfEKQfNsA8EofP1PI3BEq3rXcb3sxyq8vIamjFBkxToPSLlL8/KDycUfxVMSRDwWUNw+8uqkallkxGdl4XvjYy399x7Zsw5iHhWEe3NTvPXw/dDWmF2r46XNH8dYYy8JLHGx+KGoeloQmIqmuCgtPWHbOUEc7u8iScMz4Me63uS6Fv7eOgM9i9hZZFHC52504Wui4pYkse8LAWw+cOGO//8tbzrlugBeoi/sugyIfOmXdZz/h0A7tAx9W7hvHVA9SZg/PUgDFj6PMcvCpfulXP+ZnqI4cCPswaypmsfzYY49hhESDwMvYCOiugIlyRuAL4M5acrVBp1u1eZ0dPH3SRkwczzNcaqcpQkGwW/x9EDrQFXvk++Hk5XgYU4TS8NYYhjhD1CcVaRkUqVBpBBZ/1hW2b/7RpNFDcZcCUjizGhwVafk56JAW9U1hs45+SdOhQ8yXLq+fxVQmxu0KEG29VuXUkM28bxJfNMN60cJKG/6tO1iG8n7dDj3yDJ9XqSZl/PeVW7aSvIOtJ9oAHxScAbBTNEaLuZGEfD0ArFf+G6GIxcSz1njuglVFAef/6R/dvxjuaTy7gNyoRMsEz68lCuoaMJXcCOnh2TkwrfF9aFPTQAefA8YvebSKn+xU3VJNRkp8xiggrfMsrgf4eoePHGOi7STA+CZbQ/TaBUyB5lLcJdTIAO/PJRRVbKus3KF2CQGHvHcKMkk1othWE7d16MhRx/aoJFgiCgvkRWgiSpCXt4kCyaHfAjz6Bna5dTguNmDAJSdM8dYHiy1GUUwUwtgrWVA76TgFVUXZsXEofE28G7rng77j3DuJzHRNuI/6PIIDJUzpZNekzlu1q5PJIYhrFspBlwIslAVbyQfoIwqWVByxgJs37eL9wJCJ5aWM3jIgOTQidqtgIVyLKnLpl1ucbXB2dpzDnufMg5E1Kpd3WZmmTOwgCoLD1OQ6s6ZvOnuv7hIwaHh6XqLDUVTkf+AKA9BCL1xLeTwEs7HtpFtaSiz6yh3rzAev2SAs/UL42UNhiuS0kYeBv1JVuAD6ywIp0O5rSZXDgy4AXnJYLQuVUiB+LrWEZA8We4ybY9n8Eq5izajmvPhi/hQ3bbDLcclKSkx3D+LV0mr722vv2r7Dx0m91ovNNp3Y+ae//x1AeMk8wcrpTopJYugRfMGDGU4hrW8so4uuYoyNdPLVIGS3Xbjr+fD3NoCh1jCaeygUsjy8ynhWz6JGp50Om5LSCvty+TL+PFQ6RsfUfKJ5uMBt0OvkD83bxIsl3q4SfykofN/qnhSFI3VZC3SquIgUUmZK7De//hsPArQcuiY5IUfwgaeTBfgwvtjTJkzlmQBW6NaGWfAFRVdEO7pLMRtAvniwrjLanzd/JFixQAUyAdIFFd1RL764nCLFK5LnGjiXL6N0LQKNtz9cZgcOnaML6bO5t0y3OdMmWDNwyeyZLCGAqiSZVQSSHlL9UIcUgdOXfsjvOJEuoBzD9aVch3vue8DhtXoBRD1TzJVUVbFwsmXCc5yuoQIpeDa859iUIbZ83Vb76z/fQ0ADrMWhI+8Cj8RO6k4UbaXwBqW7MG87AQV4tkvmUVYgz6QPB9O0icPtZ888Dv4MV5vOc++O3c4A5xac/fJH5THitlE88Yum8ypESLONwibOdxbd8OJln9tHK5bZtNvnWwxeDZ98tpzPx4uHs2IHmKaDsXjxpGAVSyOWaVIFOkMWA9zHwVG4yTF6NDEoO04YrrpoeXLIjlJ4tcZ/Yc9a2EqRJuxa3bN+TWklulZhoqFyMHXKEIhJQfS2OBzWFN0VyLXp4T760P0J2nGmPbw/B/GkGU2yRij0tUIUaGdLr9kWIqKuYISlZavUr8Ks9XLHJkTT/Sc5e1F102GwrlSotdR1uxKeTxUsQUl6T9NRdjawkA9iYf/gnDvo5PH5xiJAToBhymVk+h0AxtAzNQDUokJ2nMNOEJbeszRogTLiysxGWMO730XBa+MzHC88xf1od8viKnjdWRSrUP6svI7Fz9ZkUgyevp/MxSgICSnsfWorakh7T0a9Gu/4wGfRYgxn0d+OmCozO9O5TBaCc5ezdI4nJmoF09BXsCFkbyp9mp5dt/8CW1eBlte1dBO6n5r2dB/dzgQopFV2FnxGYdPCnUNo0vT79TWUrKLEKIVQ00XSPcOUQbEolzqlyCewCxtBjFsG70QtKeTyepZJWg0eP21MPrVQ6MQmyUM9uwEsf9PmIkftBN1xWLqIDKMozHPn3wx1NIsDqYxlInYL/BmxN1R7hGAMLsopAzdOfTAgzE44prcwZZYgwpbggtHxcjOBAfoZv/o4aS7TaT7/+99aK51zNCehFzznKBZXyvcLV1qt82lVt4ztJSe8GBf9OgncKcXIqvQGQR+cQirSSuOQ3DOUh3M4N8eP0dZDd5EAPuk8A3jwaJFwrMHgnGDQOsQYB6BV7SBaqYJTSbzsSLT4kWxLR+YPtXRoP9mosMrB9+S1LKpMMxQtZS16gvssFX8RvUixSEK9CWztxrJRGNby5V/hozzcJhLk2YCxfRMLH7nmFZLxp1FW+KOc9AowfKe3NItmpKTwc2ZQFPk+2EoLW/PmRdDyRVhuIMVFYgZZDIYFxtpxDKP+/If34T9DxmdJpc2tvy+mPyNi7Z6FtyJAuZXQWcEbMgCnOGK6JHVkN0VMiyn20FxfsuEqiqybBUQsXZPSLOqANPRAXj53iQcF92uWSddRYgUwvtXxwh04cR764h46jT5oTDVkBibZvQtnc2j4EWAQygIqBwVXOZvzVKArjNF5qA8e2o8aLBd1JdardG1awmg027h5C3zh1EFMLRPTfB7Mq/gIyKu6HggsLTWFQl6OIvO4TWL6CIej/ML//cnWb9/L4c/SjIOpi3subLCbB556wfMlbwS6V+iDggf6OXh9ha3zwIYzCgf6tNjD98yzH3z3PvjBuzE8n+S8SGpJwsnkxY/Bte0MhlG+wCvyKRYO/dprr+Gi9yALqDw7evaM/fndf3CwDrcHn3wCK8+DTlDRgCCJJ94dluLHq5sSR1ajcDJUuWF5w/msUC7dS03BlVscrBV5GOv+6jkSZNDGYSbXQHHypbAUA8AtWflHsF68mB6AVq36AAAgAElEQVQUWjFiQvjaqUyK7Rykkv9ewcti/FByCaGa9gF3iE+riawaGptyGOX9cAJ/4CEUwKQ0EtY5KK4j1Hj3i8/tJDzpBr0vFGilUcvyMpninJya4AKg9W5E4N0idzuleUskIaxd75U4/PoxnGVc20Wc+ODCP4JApQYWVT8wlLeKF+eEdADngKzkH56LDiEE6Oos/iGRNDJSB8tkX5h3DdObOv5E3r9iIJiLFy9jEFbscjZ16NxK0nw6ohUxY1QTRPXbtWuXLftqJSEKU6CgTXI+GU0Up4nkZp4CA1cw72OPPcKU0+SsHcaMn2B76cw9NB1FTBOrNmxBUHfZZYaKkfMt/JQAlOVIAohPNL1r2tEP0fZ0oGoKcqksOni+Kc4CEvVDvtpKQBdcJFRBh3IvEGgfh18E9zyCulUAFDgaWiQDO4rLy86ZMJCGo4Jr1wxUVc00EBmFKhsI9uvV65nmStxuYeFtC9xBJd1CoPjzeBwpOUoSehEbhD0LmtHnEPQy6EUeb15tlz8d0GJP0U3iGIuCpA8ho2uNXMpKk4uWo2rxgP2CQNPjYHyZKMaCKFIxcfJLgG+pCB1hP9xcnURyvRPh29mSgiXq9NUI2ANIL48OFWg/KYGUxAIOloCSy4ttf7yHkxnVkNaPIeriWFfXshCoxPTen4tRyf/u4vtcs3aj5dLpRBPro8WWF9joOYqF6DLS1Y/C2m8i3MPjRYW8LM3AJT44ag13L5GWXlXXa3io+7mRzTwMB2wkBfomxmAdTkWnTpJvd52Ckwm2mQRxv9lxPoePybcN2I+er7lqSURWlYKRhfPgK4VEjlp68GT9qBdY/hyijYnV4A/3+9TRMnvjz58wJoHtsfuTFH6gr4kxJ8rmzRxv06CG5aeP5PWUqQ+RXD08KH7CpPHw5VogMue/0SneOAMMVOIWkApmlSxeY2cAD+rJ4yddAOn4CZNcUsm7mO/s2HsYdz7FNgGLUNCj2AtEh3usAInz/LksB1nQCLPWPVeXos9/7twZx9gYQYCBMEa5jKlrDOIQVupFKIeA61YYzWt5ME+eKLIrSJEnTBjncPiLpECPmzLdSsAzf/KL39DFswXHewKywDf5lFrA8mvcK6k2ZV6jrEf9DH2Ig0s0QpZjHHrRYf32/I+fskW33WKL332bgzTfhrBcE61KBkDC3V0CsrMsZVHJAfvrX79AisfdtgDTmUb+npdee9UucZD94qUXoXPG20o8I07SKTbTuTYRJ9YN5qLPo7lGn1/QzlAgkvz8fDceq7CpuIjVITqdRmWx/4RN64e6MqU9q7hLyKH7Xg+eLyxahTyNQn+OA1/5dTK20qwbQKFc/cUKloa99sT9jwA9YdPJPeigAIsbHs2C6tjxow4rnTp1qlOg+QBJRFOoX3z1FdvPwdPAvQ4mPkrsJ3XQ6Vm4UMLNbsNLRfCGUlUGJFNmwSWHPUcVozircdD3mseEM8QPShjOgn5U5L2IJ7Tc9QOmU4qQAnKrOLBVoGVIpc+p7joW5oL2Tt0sREVnVRetohfHrysdpAzY6wiePqIkxtNsqTbMnTvXFR0dXMpN3LF7l+3nsFQYxbx589AiTLRt27bQJI2j2Thnm9evZy+2EC/qCPYMpMkw4SZlDWXkDrVXXn8TyuoB3mmKLktSHyZJ1Rhh+IqiEvSkZbb4+E4NSr3R86tAavm+6F47Ljv3Voesfo+DrWhUBbbp92tJGMQU3MX7JRiCHsyygb2mc1Ak8/cA8tg1IDNlnEpNfejoEbxgGtFgpDgJ/DGUuv5MlMW8C4Kffvzs00AbQ5xopRFpfyXxZ0oREqtGfvdaCqp2KtVbzZDgmYmi2VWdfnsgFChBGKOKs/DnVk6COmhq+sZV0OpZhlSDfSm/dC9d5Ve07iGMIiFsiRMzMPGJ4ALxEOth1AdVJyQMWYGUgXKRYnyQuk4cU/EHvXhopLrzB1pRcaOdcrZ8IIOWHY3XAqY+vYhGIoBW/MF01NE28vC2gs9UQEGJwTdEJ80olic3WCQWQ6YXB1cRRGHg1ungnwLnb3CjlMSSw5JBD7y+B/04xbJhD12UFlLCriJ40cQLzmWLn0SCivLJItlAJ6Liksl8Gy/Hvj17UVN6LHPMcNtauMdaA0gTz0xCJYZHL0vQQW8fpWqgRmKcFPdTN0adGUxO7Dbr7PVXPwB3R43IuC/Mure3Ge+CVJs2eRgdSpJNGjOZxam8oQk26IG/SYEWLi3HwH4gAT+8bzsbL4EVnrNAOlHF8khJJkqc+J3LcP3ypgMqKBiP8c5pW7F6IwyWHopwPOPTdacWTYMjOwVZdHpKnEsSrqagxZFao0VfLCZDIsgrlfkkvg8tKPgWwcFV51FBV64TXdhxCL+fE9hNWaXAScfxbUiUOIL7W3T6lBPi3HTzLIzz9xJtxdQA86GdaKl2iq66A6m2vqHjumWuC3MlkVlFVotPD9x6j/Nv6WPLHWOvvfoiB1u3HaOr6sQZLh7V1tix4wdHVApPoDLpZLbPi1cGH3vpZ0vJ+xtlYyZMdMvBV9/+u63cvdme/OmPbM7ceXb24km7cPIkUBjWAGVcA5wA5ccgYy+ZCOmexdPpSt2lIi16lYq0XM6CldYMpKIXS12Z3hs1JjrE9P2oQKsZaZbxDs+/3iGp6WS+tWvHNg7iqTYBpa6ShzT1vPvWB5aZmGZPPvAwie1MJTzXAprkNV1N1uZO/swIHAY1+neL14vXxJJVq+zTtWusUzmC4PyibcqgKYMCLSZHF7xxKfdCSBlRmne4jMsEa3B9lSGq4hyFG2M6fsvjk4ZaWSHFQS6PMJfe/eBD0LVAe+QH33MHdz/f53gCITS1FNFNR7CoDOGAljmWlp/yNpHiUBYLul43qBX795KIxOHbzP8egshJB5kcKtWW6vp28RkvkhhyEP9yL6bz20nbSaDzF6wxBUtS2QC//sqfmYpH8edirAqYNXXocOuGUrdq0zasTbfB7mKxzJSlxlJLNE0uTh2ppHImIbcjAVN2id3cj3q6fCcu42DUPdHvHRQiMYXwa8Ke1XHrXQoE4lAnrXQUhnCmTZhbHHoThufZTIqmN/c5Ba57Jbuwk9iZRvE8tgDpHDh41B0Y7RAs9h8oBEpBOMQCWb7vc+dOoyaxk+B5ravGEZDn28P0XlZZhplbLh14haubqrfuOeaQc0vdy4WvDyRy8vXjFRDIyOrDidCuDpqOoZKHrgMuZ4SwNU6wK3CFqxs77d3Fn1G0WXQMhyYU0QtugyctN16do7wKdAppkaCkDI2G6kj04fUXCo9TWKSUakobxp3FbdFlwRjP8mYI0VCxvlj1tQEZ8EEl92zgQZC/gpQ9JSXFRNSft4kIC0bgHaLuUKqqs4hsjh48YqPBfh5//HFH9Xv5//7PFaapt8ywGTNm2Dn+3KatW5xTl6TqAvNjuNBSOg7l5cjD2EXeBDqQJJwRtlsJyO/PNaljjJU6rB6xR20fW2N8Obx4ARSkKwzXhw5a4abKlRSm5VJXuBJOvUiUVW1Zt73y0t9ZwNF5UoSkPkSwa3fePRLvC0YfT69NIbIqNWQYf45YMfbrvX08NN4ydRJBS7l9wA0txVZfdpZ0bmg8SIi96B4UPFmL858erhuIHzZv2cPSN5MQ3XoKSZDlMupX8iAcPrQHD40JNnnCWOedq9/7JracgXTG7eBywgXHYHw/dfIkVIUTnRKtvKIUh7Epbsx39paMc5JM69oIK1YiTRES3yHQsGoIADiLh0cs00YcirmXXvmbHSy6CHc+2t2nTsZYGcyoQAdpsSrgBu6d+Ka9PoiaGOklc/cFOwrlWfRw8N1z+xR75fe/wE+bNGmmMhmwK+7pIRaEnIDupWdutHb48E64g0S9gsMmPSmNbhDGDi/7Enyp31nxqY2fOcXuf/Q+fruflV44C+SDN3jT/+PpLOD7Ls+1/8Q9TdK0aeruLtRbrLgMZ2xDBhM2dg5nduZy5htsMDYGGwwvBcooFGkLFUrd3T2VNJU07sn7/T6BN+/nvLDSpvn/fs9zy3Vf93W1MNsoRTnsEFDF2bh447p1FvCaQcUz0g2anhCd3HqV9aRqmWCsyrLoMA0AdjEyPSwC3Ei0S3S4GLcSgTrkN899fU78zPdgsurPmoWX5e9+/WgooQ0egR76bddeF8Ygu3uMDrUQvz4HagsIxIoHTcNhREphMq3z6p07w28QI1I4qRMB8CzBX2qf+LOFgkWdAVqdcgfX+bjPCC06EDNAu1CjgYMMo9Gd+4eGkxXh2I4D0ejhPXSKl4Bxd4dx0R2oR53lqy+/IgwcNJS1ZXQsXEqJhQ2BkU62Birj5o0EWu7zpKlCFY0wrl6P1NOhDAFT6LKc7ZwHnlGmOJ+Ozc56G3j6eobxPYg93eGpd+nVmcAILg+vXGPdnUg39OYMnUM321lGn+Hjwm8f/3uY/9HH0Y/UxZgmkgB1SlyWkdpqYKsDkkjmvRh07cg092gjaDtHsLMXh/dLTfV2vn07/OE2pji091XNDeOAGjvqaHQhRhRTBHSjCBrLCncukFUXcOMSRJEOMlhVaHgfnPUNm3dyp+qIOcwlSHYurLmoMmXyqHA3xhadkVOYCzxVBzpx1aXXRaG5Uih3ygKYOKykhSujYBTsE6GuhBP7Xmzrqvg9FagLJI1Us67u+kMfoRo5R2DsNbBv6MJA4DzZtJmWVGnLN+ctZPU7N3QfVEQGyeabI68YHw4DCbKZFa6TbIcGkdFh5FLDgweRDhTQxuFtUwifglJObSoCQelNwBosWfRBv6I/MpdtDC9guUTRn+17d0fh+oOHD3AxefkMqsaNm0CGRACdLLtl/eaoEdATXqI4tIF379694amn/xU5vP2xlLFFc1XVi2OGnTJ5Qqx+NjGI6QDeNBqnkQ5ghtL9Em1nAf0rOCBSoCrBoncdQI517fLQFbpXQ3ZiKGATymm36n0paJUkkUAcRtgaOf2V22v7marM5NnW8MsfPxqqSrXrYZiKoBTunOHOu6eH0WO7hYYKEgmGkgM6DyOAO6Bj8twMnTEZVgcgkG7TqQz0QjPc9NOH6TAuhBLap/NU94OgKx3GV1Kd5oEDBhEkDzHY68OAtChCQlYVA/CFW7BwfsQSFaOxOjHgLmKT0M25ONAhECz44IPoOPK1r9wXeauHj+zHDusy+T8Ra8yDHlfJ1Dw7S4F5KkUqq+O4Z3iwztCa7T10gG6nDlOC4vDHJ57CXw9zXucY6iIwfVeXWnFzYkQcLCsAr9Z1M8JcvosmnTIoFuxqkmFhfO2ez4Vbrr8EJxL9MAKY6O44E9H5xsuZQZtLRsTYFKMAWCRSOVXiO0/wzWew1hXcb8HKT8Lv//m30Al6070P3sMAs0/YumG1M2U2/uhy+PvOAXccZqX48OGjMVD77tsddobQkYxol8KlMrvA4oiiO83ABX75nr0rVnLiiBcIBLIa/Fmi6iPr18IiRbTbm+nwFsPAuIPN0SuvvCpqaj/1zPNhNdzZXHTI+8D//QrBG4oEnnR7w603XouudEJYgB7GWeiu02deGnoikv8hkNzvn/oHbIYEzFGpvrjIBVRqakC3MhRM5yzmUQGmMSh0eK0bulW/xrHinRl0Wd3Z9Ks/g9xAOkstpbi9bNpFEumGl1//sGnHDkwPasPkaVNRkUR3maB7LRhqiqYHFAEpzByO8JzkABw/uj/Mmf1SDIjXXnt1mMrG48fILpxiXjUROMAq2+Fx9P0DlrP6Vg5iF93Dyy+/HCZRlEyfMQVpAMx1cYBpYCgo77oFJ5IuGNeegu9ewJbhaTqnP/z1H3DrkXMlOMcNT3njBOB8hIo8O3a+0QWeu+0QOgZq7rEzApNoKwWA1bNdXAzWJBUHiAZEvwze6SAA0d1FWNaNaA5BF97l5ZMnhwr43D2AN4ajsdFE574Pul8NzJMLdNmzX5sXDpHo61BpVKbeNXUHjAQxxKYGQTu8ltlXdngeCdZMoNrJE6ahmwJ/nUuwadtmulaMboHCVIN01nFazXWNa4/tfq2tB2uYu1eviriprd1ZWl+xwAwoLRLnU9ygYahUQyA6wpBkOxn/scf+iUHoaWhJ3WMZXwQWnIGDr9iqAibySh0Wur3htpOtoJW0bb/ViBoANWjAJmchHAQckKAHHa18AVh0Gh+yMDk3DCjuB0bXCpNgXyjV84wDYgvZyA9uoB6ObX0bWsu7ednnYC0Iwo+jHTMXOF334ixi8+ozESeJ8wrj+DP4leFAB27k1q1b1USNOHN3pvdihGLH7tvrKyceb9X93Ksvh3HTcb+mstmwd1vI74VeLVm/CWOzFIB/MWgPioHN1juNKjGVLClXWDeHF/75Rli+kECi9xvLA0kZteH2e9FunjQgHD+wBU7loDBp8DQCUQEXqRvsCMsh3GTQshYfbWnBgr6VKg8Z0madzUkaVnUesAtwwB3QdWCIYhBVlKUDehFbsX6K66toTuzl4MvAkA9qC1UCA8PDrDNGH0SrxL7+jb+juhRTJk2Gi17BRH0fjIgbIxvHpGbCSQZGqgHn9xI0QG0sp+IZQAu6fedeKJl70NEuDed5Zu+gfd3K8E7d7gZw3iwqdS+ISx0OFqMyGGdESqKqaXZtXhw3+6qQcRw2pF/4zn9/BRXClqibncWz1aKsI8FyF0snVrm9+g6NrigKdNWh/VJH99eJynfui3NCAQPmS6+4OmzcuSM88coLYQ/Y/e3omdx8681QNfdGnE/PxySShy4d6o4YnM8x6Dlx4hSV+AkqxfQYpAfx+YTvDMJCILIFyqFZdiL4mWDEG6VInUdXwv/eHqTz6HKQdBVa4HOdggnzwXsLeK8t4bvf/i747Uj4zavDX6AhYj8axXZ6A7HdyBB3yACq5ZaqcPHEsWHD8hXhyT//A+nOkeGmu+4JnzBEe/yFf4cm7lSnrrw36HBazRX3QrMceMO5jLZziQTrDpzPLOQIyuuZ4ejXx7vrmJwVemcidIQdXQu7Gh9DEZuE3ofmsWokXwGsVUEy9vNuRgJz/vz54Qt3fp41+iGxI/UdnQdvdeECBJdgDNWS5TaZLVdffW0sjPaAuV/ETEflN3VLfNbOOfJYuvE8Kq3wt388ReGEnvdoFAVJLtkklhyCooVUKe+BqgfTgpyw8/ApqvpNGELvgaMtfEq8oHo2DuRSiFntRtXA6B+oIJZaLhSDBGUTatyiBJJS18NBoJ1+XF4hibmMIntH4DgnamvTDZPIWoBh3Rbsy2fqCmtlLPTUXJkiJOYOfI9MuuQNLMM10YVs2nIgvDznXTppFvFYdFMjRV3zNKrnHGYrF08ZzzLddD5bajgKXXkJWPtAGBzTGZ7WAkH6JYxoZzaAHYWoac3dcFs3ofrMsrYsyNuVbKoRlWJgUaGuAU2HbKhcshCUCWT+Gc6zFltFG9/GBs8rs+eFt+a9R0UEl5KX2h3Fu/xOiAkhjpREgFIHwMtvFWIp72Auwh38WjtoD9wB8t6IZ5+2VGkO2Aic6QrIsMBikE6tJ2AnIzfJGmgKbtx9sdQRqzkKNSWPFrCEAdUOMKDD+49GzHfGzGnhpuvBs6CzlHIgHEouAi/3A4+dMJ6/NzmK3Zs5O7MlFfkvZOJmRdX52ZrcxNPVmRRYw4tNpkJxocZs7c7+qvW4vDAo6M7DXckA5wyLEFnoZTeblNxsj84WVtK0kSzJZHDYvJiRAMmznffGIgZDW2ht+TO8jNSshnD3g9eCp/YOZUd2hWIU6y6/aBasFqbkaEO3sbDSmlDAoXFSDVkePJHUE8pL9ob1WA4l83AvvepyqsWTMTh7cU7zucVCxelNSGcJnl408UQrQTFC27j1LBEYpPtihVXOgscIsFar2X2I4XvYpVXpDOK2lZm9CH0TmQ0mWm5IpLU59DpyBOgBHG84gjFl56pJCAfjttfy1RsYEqIDIu7I96JI5TO0b3aZHxWxMSCL74pX6oghBdMuq43tTiGjaTMnhfu+eLvSUWEwibkBLm4F/9eLf6/zZ+T9dOzYDTohErdtDJ+BF/YzrKxkYWL5B4vD9VdcFwaPvSiUUY088fJz4c2PPgi33vf5cPfX7o3w3Qn8FSvBDvUrVD2xgQCl2LucfvHYSobDx6OIuiqNtLgkcGVJrQbVwNCLMokFIhcZZDhIy3SS77OxevPXMz5NRCZ8rdbeRV/jFJz7a666NlwD9poBvvnL//tt2L5iZ7RxE3/ujQzq9ddNCxOpvDplMjaG3/30Y/+gmGgJM6+6PiwGynueZZVCONtZUuWo2tV96IxQUn0ivnhoqeg4nSj+DMyRio55bSILV5zRNH7Gbpy/ARkwPlKhtG0vCQdRYJM2aeByKKy8rwHsIMFEtoXrx/7avffeGwdwBlvfYxcGWtncXSE9zYk3w5nvgyyAwzf/jDzwMWNHt6+I8+53As3Yabl5nAfEsH3HHraDYbcQfzrBBhnQtweJBniQwuoMc6f1O/aG1dv2w5U+E3YeOoXdnTsREgt47npz8BmTKIKiOzlJ2tgSNb/BkO3UquGwWzBFlj3nxe5ZNT+LBP9dKEPNdyEoPSTbYVf47uqwAFEmUzR0pSgcAAwzBrXDQg0p4qp4PfIFxAc+U05WIRokS8Pctz8Op87WsY7OeVAsjV3PBuJD9y454fqrZ4U70Cdxbf6Vl17gue4FEuyOJ+EMqLYdY4U/EFVFC50muNcjR46MQ1eLr4TG86vaksk2dRfKYtut+WUTAHYyQTiDTZ0qcKNGcIZkMNdmhmTnAM4bYQxsplJ6GWnL/bg457Pd1ZPs3bUnPmjoYiQhK5hEayZIH/fhwdukmkivbt+SoUKlnXANtQFVtyQupAFW93Cpxfq5JTLdrkD1LovAfPZoWSjq0BW7cmQIaemFLCrBI7vz0JZC4dIBxerftnL65IlRV8JqoJZW3JZVgv1n67At/N15tETCJOLKYu+daSsAF6WvEDmiwwCyqAQ2GCiVVGwbIc5PnT4typ0uW7smXH3L58JqAvTKHRtDRg8GeVQpieiOiLMr4m/VQAyLW1w6OSjP6lr6mk+2c9Hmc6m13kKjtmNSuO+hG6iMuoSa08dDE5jwNdMuDz3y0L4Agw5twDGtainwwnkuqttJt2u4cDo889fHqaDPh//6xoNxQPVZ5eAmmlWpcEfE4T4diFg9+O+TpsIi4GvDpo3xXcj3deMpHx60mLSDC/+cK/8uYGi6W0CVYuVh0MkAg1Rw3GrRquQC67hHjhzBtglpWGCqEpLpMhzB58x9l6oNGED3aC6zJgsR41O83p14ixZ+3csUfR4J0G7jSQNuoy1PZwtuytTx4WqYJtl6YnKJegETVALDKAlp9ZNJsCxnwNcTXmoinN8mTIv93M1U6PvAA3XYkEPfyuf5aP3q8Ou//jlMnDUlfPuH34kav0penicQ6FCvL6LqfY0Idxn4raibCNS1UCxVVCxjU04qYjegPvFMqzxdSupZ7ooqb+CsvoPP5Cu1QzJgdAU39kLXG/jB4N+HerVjxyEWoXLDjXQml1x+SaT9/f0vz6F5js6LyxhAZaoO3vvFm8IMzCQ6cY62EpRrFEmC8/su+jTrwPqT0EvOBsZS+McAnYdsrN4VVtBp7jRoJkDgq8OsohXnnGRUCtVx7pnFXONEbShMzAs1yP8uxAfRQHbzzZ+DiTOhXbieAHGIQZ6buT5TheZ1WFm0aFGEBdK5G1Z7Ocxh7OAcepWeOh3XmQ2wC9GuNvANZilFCqBiVBZX1dxfOdKTJk5B+xj5WrSlDUzTJo3Dtb1/XKnuCBf5/YUfhtff/iAcY4u4rLKJgIhHI+dLvR8DtOv1QgHKLRiALUIij5/77XuIZhwk87hUw89hUaJ1lZ2P29IKWiVyJltZQonFYpQiBkaUAkq883tXgg3XcQ+umTItXEJn3kAsbOMeFcD5r+f3dObdNgNxHDp8Gou+feGDD1dCzz1AgcHpoXpOg4Y8FGOOb3z1frq6wrjQ9fIrL0Zs+WLkKa7g3bvMVsHwuS/SAJGGSLKzaPF85UJJZEj4alsx+rEXCBC5EvMJJAaDREr147gSHGWDpzswRkc2lKr4MGcZGibDrtAV4984hMx/5yOwyIyootUNl26XQTK1tCdIJyq/Ke2Oi+1lVBbH9lX4Q8KIUIDGmy0EfQ+l+GE6GUyMLJkpbUsV+BkV9L7Ne1hoYejIZmMOVeZk8KD1rPS6Ct4P0F7PPk0WW3hopxnk+cEcghmAfFEeGKvKLH7dB+ALVYdXznA9WJeMlFi56VUWiziofSzMKFiSwCU9BeUu6lzzXLah+idObVu9DpijFiw6FTqT6mG6DGfwYhMI0AmswcsRldqmRZIB+vC+UgaFL1Gl8fnJlF375IW7v3kTxHQuFtn+NDDKOLi8E4dNiqp2IJz8TLwkWA228A4torobge7tl58Px4AfRlDVurzhc/YieaFsNZ2c65BslSzLZfr06eEAmrtCNSYb3RsGgKX1A5Pew2eqopIx0ZlQR48eHc1AXcDYtRvdblafXUqQDy2EYhI6SbLUoFNWSCnC4snIkdajQV1Z2xaeQBhp0cerI2ZZBa9d7nOKOh/8fqtlq0pZF3HtmODp86Ybb8fZ+d8axiZQOaqq17cP6nCckVwqptsJEANwizkEJUlub2cGTumcldNQAjswIdcdxAspMyATc1an7Fs37kBLhUvAs3sEHLrnsL7h2z/+Hsm9a9hxAIEfOoQ6GBryerVMa6KL0D6pjcStwWgOLCQ7jCPwe+0G3bg0GFiRGahb6B4cFqooJ6Sh7KbtqTQv/+kwzoDh+rrQxlJU/Tas2USwbQVa6hW+8rW76VRzEIL6WfSz1JLMIVp13QUWOArDt//r/nDNrBlIzFYyPDxMhV4fXn1zXvhk3Uac59GP1liA5toAnY12exrWdAUEohQXzyhC8qhw65oq+HUwV35fDt1Av4LuoXY/CSerOGzbgFrkk1owrbkAACAASURBVB8gbVmI5OwVMUB3Ri/Zqs7Kt0c3hq10jXKbzwFv+n+xI6PLrKKY04/v8llw3llcUWDe5RALAavofKCowwT5VatXhClg09Omzog7CmfY+nT4vwrFvtXQ0y677NIwkwGj5/ssDkrCFkehwf7mkb/A+0bLh7lXFYPhGgbN7gR4fuy2LPKiHg6Ysl8mlVyqcc+V1bMFgd2y8JyUTAOyCoyue0cBJbt2YAcTTA3QlINbv6JLNwVUKQmkhoLnoXvvQbe+L1ZrqO7xLDroHaiQE1V4ITTHRjaSj5+sgh1UgmwEcxwgjP0HTsNDDySeEfiEzowr9KvRUCml4LNAvem2G8PFM6aGfds3helAIGkUiCUlh2NH65fQTMTJZz/57TYdE+AvxSLSliGLD5OPrquiLWVeRLDGJLzcUiBWQ0LADv4Eh7YurFm1Lbz5BpgaBzkDnnFx9/ZKuoAFCCeytlSxiiZQe/EcVonxmCFSPl1WcBU28qMJWJESZNXJAyW+oc+RE1IZGpaXsDxCNe0q6pRxU8KE0ROi5oOV1w6GhwbcwbRmI9kqO4MkotjNIOAQMdVIoSFA+xX53sLi/EyKr/uVzSTdoBSpgFyMdulCEhHbhWpLKOpkJR4FVkSCeYn6xGk6eQpluF3noMPgEkEJGL3LXPX+LEBbQbvA40DMgUrl+cbwx1++RCaF18n3GzyiONzz0M1UqRwSAlcZuHoO123WVBxjMsDKW+k2CNItBg8HkVEjmYdKpihjeLcbKpzegTon2yWI8SVTCVq5mRDNwv6a3cMOBj8uPNi62s6KJY4dP46OpDxWNnLHGwimWprZ5nrYpc3ZfnrJDD4u4djudyCxlcONv4AOcl/Wr8Xx9x0+gR9gb9g+2VSoPw+fbGSDSs1esXOdBQliCgepu/FZgFZ0yV7VetVlSYOj78BniCxYHOqk01LJkynkcE4EG//hQ9+I8FAd+Lhc+lyw3xKYPZm8g0YCkn/eXfKO3fuGOqCE7Szq1FMxVVAEPPnCM6FDj4Lwje88FHrQYh5mzfgkWKsGoNJLdYxRNKuZKt+ZgVCHwu8yFuwu9Ia0ElMgSBGlEoKRvz9inJwzA7H8Wf+3nahwgBBXpCf67mC9rFm5ISxGF7ueLV2ZOZfgkPMA0MEffv2XsH3zAS5/J6hoYPv+RFBQeyOr8P3vfINzPyKyO+Tkz37tP2EJbjJdgRNq7dbki8PasDCKAklUeMlxIMg75Pk10aVmMkNKUp+aQNorp3M4s7UELDqfGVM2Ql7Pktwrw7jxg8O4MWPjQNQk79BMd3MXgnwWm3Gp8Sz5OTeDv55kwUme9a233tq+VOGMANrmCTbiFFqq5Bn43j1rVuAdoeYNHDCECvIcv68Cnv3I8FO46V35vfd+8QtASMW8i9ooBXAUQa1nX3kjrNu+h4WwHMT56Wo5HwbRuHMhnU6lQDpv77V39rM9jHa+NcwwXWOIDuluJbtJSYerfKvMDmcJFotacTk4VY3wM2aH50HFuQskqUS6sZnjLgqXkbj890qq8nrw4uHEzIHcp0bOdBJD/+MnYXZR4eczfF2+anVY+vGiSEvUCOOmG26EITYSyeHfo21Ujr738CglWkhh17dLB+LZ0CgRsJ4uT1hxwID+8b5ZACR8486xbZ2hgyhhKS3HCtoJpvjK6JFj4vql+tBptLoHEcTfxcPehNnhXlwhdmw7CP+4Jrp3C4rnIWjfoxd6rqje5RcyRQaHbQI2EZvNJei3cukv8NKcvIrPyS21KtHhoJkXXYdEYg6/Lkc6gaorG5glEfJ1Vltm2L9lb9i/GZ3akRPJYj2ZpA7F4eMo1drfUSHrByODaTCOD+egpzi8GMQ02mzu73G9W+zQoZZ0GtuYCj3muIid+XyyNAzM8nHrwbN8wfI+XcfNJ8Ceo8U1GXRgwFEFDSsDzPM9bObbwKnOJFJ95as+JwYBem+7x11MhKGiiJIZ3WGDF6W5PhXeK6JPH62NzszjJ/cJX/j6jVR96Dmrf1CBUA1yjFNGT2SJYHJ7BY2fYatYOBW6ustMBmKAbiHBvPryC6EfVRTIWwyoVj+JBOgzPAMDsdWOE+tiArgB2uDSj5cvN9xqeOpVV4YKGBhCFIcOHAafL4sDQ1dNxaKH0J72HDo4nNi3J+J8Vk6u+WYy9KkEAmrkMuVR3VoxlZYDOfUbFl57+8Pwqz/+FRU791upJglgUc+WLw05xQ5dsGklgRjw/QWfbSoBzLOQoiA6XY7O8tLuKqH3pXI2ksUFOZsP3XdP+AoMk4NU9tUkiA7AJb3ZUmsDsz6DAl0DlZ3dQwYmu5XouChb2hFu6VEu3E9+9wsElCrCf/3gv8OgEQNi9XyIeYbr57bNXnChlxbOnn6M9SQsA3UuUIJFiNirUIeXpxB8v5yqyyWO2HRZABA8pFY5NLQCE6tWb8ShrXCMPnS7OMevv/YWf4nVOl1UUW74/C034XSfHJ595kX+XpIrLIUWYMRGWEBNsFsG4LP48EP3hykM3dSkePSRx+hsDsGU4d7oPE0xVMQKtfdXM1ZX1K0OXflP4Uw2MVym6GTNPDH0YMsNBd5wcsthYETciS65Cs77tphUVsBfFsMdO250TOzSKy3S/G/Ocewa1rPNJ2W1lK3U02yPCl94TuTvuk3oZ9q5c3sMNFaqdhGeQWEcE2AHXJTeZnbViyH29Td8jtX7l9D0XorH5m0x8TmkL2Jb9U0W0V558x3eGxArtIp6npe2fJk8Y0+TchAWW274RvYGn9WK06CmjZjB2cJNOEZes7FG70n5znaGVtXKTyTS9arvrMC/olsmoF279qAVcjAODrnGLKh0C5Og7/binZcx61kFK8iuYjKLcM4L+iAqJppXdo7vQzJxM9G17deRGTDptO+W1CH2tiY6qWcxvLabHzUMhbuU+jBt4hhmOMMihbgac+B+CDBF2QMuRMKSN37VpgpcMhdQPeUMWqVygugxJs4d0XVNJBgU88CKmGJuoLV8H47kGtwgDh9h2MbkuQndYbG7Vh1AuCQdoZJ0h9NY3B1pUr5XCpPjBDBE+aEq2ylKY+vhunfUamUI6YFP5M9yHL3TUQNA5DaDdiaXpZV0hmTHdx4Js59+KUwmQN927S2IuOCHR0bLwY2AWocqrpqHwRSbn/0EdJi+cGBliyiIYyXpIoJ/Ty/4nY2KrnM5M6kWDXq2ttbHOmCIl5/BvNOquZhV1hQCXg50mBULF0WHiwwgBN19127cFJrpNtbj/N1K5ZJMBwHxBU0TviNYHzReLgfhlICtJkfsOJsywvz/bAyvvPAfKoXWMPPyEeHme6/kD1WjLObKO6I0BOgiRNOnjLk85CRhKSWoGKtQgghdRSqQjzKjjQwtH3/0EcTC+4QJY0ZHV+Bp06axwYdEK4EhnSC17pNPYuXvcNBEJV9aqMLE1UAvHaskl4EJUEuWLIuTeA/pMA6jAXo8a7fjkKFVO+Hkp8NHL5vykGeVoJXiBLRVD4Z4DqfqUpaLHoeC+fHarWypo8xGMktwQKwAE98jQV88Kr5W8Vm3TjkDLrVEU08CkkM2A7RSlzkMnuv5wKWlwEu61VBhFPAQe1Io/PaXPyWXNoWSg/vCqP59ogqdlEa3KmvAxqPkLQnCLcU69CoKEXLyEv/5H4+F/yyaFx789oNh5pUzo77KIcSBXPRwRmLlLAzhwooBWTlUA3SWVD6+DFri0XExCLqVGhjlBGy7FTswsUyxcYOTyb6BSsyzZ/ROR386A/mB03SDb7z+Nth5Jb9FLRKFk4rCo7/7HQJQ+8Pzz70CXesU0TQbqV9Jvkz46ypYgR4WvnzPFwgIPcOPf/RTOP1HQi8odpUM7jPobrtgpmGA7swdsCASq81m4NYMqyNNP1EiTSrnuzObumcPIoVQB+82pwimxZQYoA1kct1lPwkD7oGnPMiVZgKXcIcLTG5qPvHE3+PA0IC9HYaQq9VWyyZF75uL85qdWt0q4Sof2k52J6yO4i7Ajqz8//nRJ6I57+Xwq/NJLNtYbmqlKJwx85LQgziziQD55rsfhBVIBjTDoqknBjW72MF5c37RQqJwl6IDzzqV6tiFuM+cci4YfPny85jgI93VWoE/q2pn7Cwpbuyq/TvdgjZ4q8CYTyLtj/XdHrS6XWSzO3IlP5uEOZXOogebzR+iMHfiSBkMo15ANheFgX2LwgBgicJOPUjIVaEEBpPSEH5vO0+1WJxpvPv+orBy1SEoyUQ2znpvCshLpk8KWcm1eLJqZuBcpzoG/l50w2uWL48dS8K+1c+05YPLVFnOS+LWRxC81QpLXYMzYEGaQqYTrGcz4JjHVJc6KK7IOkjULVmGhq2OAvNpKGl1xdK+Bxxhq+hOYNJK9jXy36SmiBdptvkZHzEdFoiXJ5mWNi2LCSniHO2gP5NzonUGjI4OUG2a0aud++ycsOWTQ+H+O27C1rxnWI0E493oxXaXj0wKS0b5LZWDWV1VHrWnzeDpDL/qaGfkXorRipfKxR6IxZZFcypQDj9A3AhUMFsOt+2YLdAwNocKuIg6/mrLYwWhd51qfWKNK7ZuDgcxvXV4morTRxuBWQGlVD5HBtoS4upZVIkKpKQC37TUJ4eVy46Gv/31OQ5Va7jy+gnh5nuupdri2UMRi1rHLFxUoTNy2eQrGRYy/AKXRIgwBlqfcxIVtQHaLb4Fb7/HEPcc1k83sqW2LLwDX/abDA0HsBpcyqUTWxZzNnBrevmZGJK0QpOkh7oQHG0odMVPCNCyD6yQBnDxXbCYcNE44A48ELm0ZbR2ZnVb3agBTFI22OaRnFJoGyvOVIW/PP18WLh8HS4qOLPD8U2FK11PRevlqCHhpcreoXKpZzXbqb5Ju1FdBGU8ObT2ByoYpioQz897kim2G6lVYKE5/LmOrnUzEL0RDfCf/uh7oRyp0SIOdi7vM4EOrYWB3XlobQYS6XG1BOfOxT2gYJ5lmFYQ1u3YEL7/8++HizHrvQaz3kYucEnpORIzHQhB2SBtgFYnOm4VUkHL6rAy9r/5Ja4vJJQJtCJntYJOy5+/PUCDIsvz5yzHIMnP7HOsZlaSSPbOJEC3oNP9AQJSO6ikHYq61uXZuPXay8OPvvvt2Lk9jYbyhxjeVrCVJk82m2F6GT/nmNG9I5zwBtZXp6gs89lgq2OZKItOrginHwO0F1xsVkwtj+KlgcFpqqYZ3L98yuhiXNr3r90eChgQds7tTMJGqIi77zagwWwr2h9CHJlARdHdmi7STqyQat3q8ne/+1Ps1MaOHRs7TRd01GexgjVom412shFolTqA/Qn//Nq1a2nbB3IvsadiEenwoWPh6aeei1t+n7v5xghBzMe30o3W0ePGh4PEnflYe1XCoIrB2fjC2YgMMD5am9rX/Hyq49V8Sp3zHdRyf73n4s5R/4e7LHyqFZjwXgqF32nvPwWAZ78OWDeBDtiEmkZF1RGJicFIPtRBfXvlxVeBYeC8s8ZtkO5VBJ2YJaFlwFMKH3WlGr/y8ulh1PAezAooRpnLST3UOMAuzGCbSBFiV2ESKz0FhfXFV+JSXQrJOouuLJ/4lNTCc+rXPf6c41lzd2jvedu2Dd9GiqSE3cufaBtMsKqDU1sDsN5MZlKUO4/A5LbYFrJYB9TfErlsf37mubCZ9dhWKs9GKkB94yhc2tcjwXPayBpReJ34MWBg7+gaXYBjSQGHR6dvlbXSFU3i8PpDyAQoAGSv5BBHWhqVQKMSd0qTgg15zjJ4OR3ZMGyFqH7uyJkw77k3Q2eoLReQHj0N/ebq6y4Ll8AxVHA+i4shPCL25iKBL7Q37IJS2pIu6AoopVnGEkNUs+JQXOAzu8Fje1ZGlrft0a/MS6jFvBiiGLKLHelkUQ+kute2ulbTO6lESwnW58DPG7CUygRvqqWTSGdYk5tP0JAZ6eo3gSWZBJaG9dW+nbWYnP4Bhb3qcBfV88XXT+YA4d4L57WAYCMX/CgiMH3Q6J0xZgYXWBI9gZHMb6Ufq0w44io1VVCF7UUHoyvyh7Z0L774IluAk6l8x9OGrYyffxkmr0IW115/zf8PMGqPHCfISBu7lOWHItbiq6AwmenfxM3mww8/DGPGjQ133303F5dJP+fBS+yixm7skLZs2Rb/W7MDMoJLJ4JCPjZFv3rkCXzz3mOowwILmGED30+OsYNBh4JCPiq1NdDtODyV9VIjvME7UHtD8aIcJitpVDcpdDtntdxS2Y3KLtnFJ7ovh4XIn4SHv/VguIlAXc9QibyIVrk2T9RvijC5XQgtsQwlNQXt5c1eIEiWITL19Iv/CqkIfE2YeVEojaL8JAnaepd2kvlZVdiLXpvSA0ncsap2/sCv+09/n+dDHNYgpXhAOd9HDeVsRcf4q2W3dIQpFK2UCC1KFSih2gBNLheK2xo4vcsWr4ILzvYby2EJBJDuHVPD/z781dju6i6+EZbUGyTg9Vt2RYhI6qYMJPUxqjjbF+g8u3EGqxnSZYLDGiT0knQYFuENzncK564e3fJ8AngzC2ddKMSUFR3QCSnMY+WIT21gj6FPhGKsfnXh3kOXXAUVcxBQmIHYICF81gWqmR3Xf3/7e3HeMXzYyHZlPHWo+eebb74ZC6K77/4i9mKr4jO4EgpoKQN2v3///gOYW+FEQ/xSkvOjD5cjJHSQihnBJmARfUe1fLLrWo4nYyn3A1XzCJGlsa2ZxnnRyUQnm3zhE6V8Zf84MwMuOA8XPPLNKYhkzUijK+AdOJgWdpJpppmv+t7GKmNWs90H0E8eCUlWisbLVvlDBw9H2mFNWMwOhfbP6nO7JqUw0klYYTKOEjgHQwb0AiIajUQE8sPEKmcxcY2bm98dxk/Xbu32YNmcZ4uGE5hZbNqyAxhxOIXQ1vDeu+/QVTaxv1GMBMFlsWOViWaVf5rhZAzQ8597qG3cqLHIYtKySuxm8UDLeNt4ebQvP/9qFO5vYWA3F4m/YwyTmvnLzASms2SCmjY/7eLYtGZ8uUlnVlc8vCv86HSqrDyCVwOBLHqMyVv9VJRGB+1Iw+MHbQMPckCkXKLYtZVuBn9XGlksrYmqBBLA2g/X4AS8HRW1c0iNJpDBhrO9dBHebpdQJTI84PvohHEevNzMmMFD9WV0ZJoeVaz4bGZYO4QyKFv1/DcDmJ99C1WnbZPBt5JKzEB8HHnH8bR0MlWU1XSJwQMpJttAu1VC21vGUsVpHF3y8furZ1hoNZ3DACCFbiSNIKlfoL6FBug1nxwL//eLR2MVfvdXbwoTLh5FkDrlUUQCk6UChmxltLiqm1054xLssvAA5P/xlCIsIYkjhd+jXse+7XsROd8aBtAWukxhpWMHYWC2EjKIWC37z8tmXRqrOdtSO4k9LBNMxiz3umuulxQS8V9dtOfPfzf8+ldPhAkTh4Sf/exnkTx/hmfpsMdWVjnET4BOxtDy5dPW8iTjlmgFU/ZHn3w2rGAo14pdmJWPdE0HgFHYn8ukLnIrLCA1KqIEpPxUlWV4L1ngk1ISHUCmcKBbqPYqCVSKdMkmSOWfKWDdefBW25hVDGUb8Bc/+F4YDRPlAmI9BfDiLRASCBJKwEZQGOxSPjOPmooT2IpN12fmPBuOnj0RxhOgN6OCdx6LJ6Nq3Bp3WGwVLSebfeloJkqw9rPr8BP9NknUnidb5HEE6D6sQ9vOlyHG5O+T3ubChNrMniX/jM+9mYRVA0c2M40lm237wqIFaD0Dw2BvQfeEzkrjBaRnMcbF1iuXyq8LbuqLGQS+jlFFGYHN7VAIR6Er2udu2FeRVGyFy+n88qiwi6HWWUG7bGGS0BszkVKvCUeeDFUWYTt0MlHtPxkuGTMlDOw+KCzFSLcM5k4XOO6ek2nAY85MxEK782uuHtst2HkNYgV91959KAU+HjpTuV933fX/X0/ZIL2SgsDEPY5h5sWwFhTmP8TQeyB4ql2cAdBkWX6+mj+PSiCd8Ysvzwln+PkPwTQaiN6IxgQrMWNYg5RsiwN63kc9nVqBG3ecGbuwbPnadCouqphUEviMGkh4t9Xg8J8GZGmh7ca/CITBavHOCuHYOXo44qYzwd3lGOm+pyAFuJgn1NGvLzrNYMnzwcp3MaTMpThtlO1FDGxlUeYcC3qY/NAdNEUdnTEjBzAAzWcTswtGEOVhC9DEINlYbFL6XDsBHavit3cPpsv82Rtv/FzYuGE7sOISisPCaC12iAGwyod2ZVuJQ86CFi9eHBIe+cFlbf1wEkmCz+cwzcxbxwHz8qhDMO+N+WHV2k1cwISwhYWQo+z9a9ZoQK5hkt4DvHnUyKHgdB0iOX3f3kPt2CLZrDf0vB69iyMW3QlZyBaClxt3toFe0kg/cqvMh8mDlYhnW6KWgBW35HOVt9qg3PE3YhTKBTpfH/ZuZFttx0EqqtRw0eix4HllbL5dFA0oM6ge9IhroKJx2muVLvacrjg6FbFUG6tjXY6tzIrAU2PrBM65ET6w0MpQVN0+MweVVywcI+Zoyyf1UJaDGfEAlXkqf/4UokI7Wdjo1A9eJBP1ZDYqpTxlMbxJ5UDkQnVKpTPJSCoI895cG37zm6f5nCF8/eF7wqBxVEH12FUlWaVD1+IC15+vDXu37ggzETwfzeCtPTyjWRvpiBw7LnZyck8U8raGBW/ND3fd9vn4cq1UIseYr61bNsfgYNspJCF9KbqCEAzmzJkTKVG2y6NGjI6sBxc29On7kO2/pXhSOlC5+uorI53xGrSUO2LxY1BK4vsvXbo0Wp25nThixHB0NurCh6jmPfXC7HAadkIr8EKDlDWCdFSJIwiLtyqObxXuLM6EKHYow0PmSa6iN2DBwjHVXJ4SIKU6fuM5qmi3KNUlbqLDy9AbjsFXAwyaB8Bkf/DNb0ZpV0pU7p0C41TEvFcntanoLUcAEnpNHZ/XAfjzb7wS3lz0TpiBxOu+Y4eRKt0fO4cWArMaE9E0XuiXNtCOyQAts6W9mqb6IlFbXJhgBgD/DKJ1llN7joupDvRnAdpCRPzRoG2gVz+kEsu2JFa6z5aWh/fnLwQmpANhEJwiY6aZbcCMRswbZkWVQbnmWzgDCXQjSTAtZr8+F+MIgqUUMRJiE50ihz0+3yKEqgrdaGS1OJoDSK+L+jmC37zeBnjSPIZBiOpv/XB1uOKimeHiyZeF11HT2wt9zm7J4aPVd1eEnQxqFl5+yW327BdDWzXQbsWAYTsLJ1LmrKSbSLgyJPaR8O3MdJqfBe2uPw5ELlq4em0wrKGgcyehFsXK4i69OJeDwiuvzQ1//edroahnAaYRU0MJjKSNCJlRhkCZxC6MgiiFwJ7JPY7vgo7NjrZdBRMOPX+vhZ0GvTKTxJKFNvKBPtqZNUmxqJBKF2VGgbSEEoQfDOQylDrkqkbXFvajQ6PrtjzuDtn5YdyocVFr4x242BW8t1rMAXKBMTpndwo7EYxLoiPqQIcyekR3oI6pIYc7Pgg+vgy03UCkyvXaae3H5EL7s378tyxi6369KIFK9u09HM9dJoG7mELWe5ZHUWxSdE60HFOKpcuWh4TnH72trRbd4HRwTQHyEQycFLo/TUVgRjtMlbb3wNHw3pLVePKtCY20GhX0KWJOI0YNDKPZdprENDMrMw9sbVGY8+qbZCrkP7lcluvqA3Rl0pkJPzMPKpRbhlLtpCOJ2UX9Bb3n+L4OEa1wFc8Rj65XRClCFl5gqnskR5uhqunonEGLnwjn9uS+IwyLmEgT3qdMncDDuiQq1zVQtYgjx0GYhrZSaWhzC8RiucRqJlhxKgXpy2qiChLScIpte5ZBBne4UUFQED4w4XjQvKz9aAttdW3BAZPCCdgX63dvDB2xsGklI6fwWbNgduTRRaRwSXKY3KaSnLITC8O/n1sY/vSnOVRCqeG/v/f10G1QAevGJ4Et2gXFO6Ad3UorvIutLF2Dr2ZwonuKQ9N2LgSQuYYIGX2YKJeFD99ehNMIhqcEYumFLQS5rgRk18BXMG1Wja0nVcxehNYNFP6+t96eFzaiQPfFu75AdQDey2c6E/EzFNYw6+3B2reQxn60fx0o/vkvjzCw2BQVAt22ex8pyM9dfxOD5JIwjDXdTAaLv/3z4+G1dz7AbZk1cCbuIBbxAFojaqYqFCBty8QcNYnBpZWe9P0nERGzlTPlUn3/+98Pq+For6QzSCEwnKFqSiLgV1MYuDnZiM9bPssMik11Ztnj5+C2V8+6IrTBG05g4NYEXGCL227JpXBQu7kuGESsnt5fvjA88tQTYeaNs4BlisKKVSujrZnTf+mWutSo/eK/N4CBxoKLJ+/7jiyPOEBUuoAZCVW+Xn1ufjncPEmAiUpqLio4rSeAeN6iOzwV+AVgpFaSK0cck9HF4dhh2EEwe6JyX2sF3O0GsM6U8D///VVWyAtiEu3cEflSOthXXgF3ho+dyPvazvCpkS61TY9BmAg90fjOw4GkI6JImfxv6Yl5JOwGVSORBK5G3rKQAmT64GHhFMVN5/QCRMUmoLuyhOF5FckdBgYzG7tG39VQmDutvCeZP8J/BkmTUgE49B6qwN0Y3M6axXCbSnQYK/hWsp8w1DJxm2AHM1zUc9ANVOcXPi+f3XE8Tpupou1QLOjO8U5+9cjj/Kxdo3rk+i3bMTum+3GOROGWRTfl3MWlH6t4h9JCCd4TA7Dn3XmWcSP6LToDkLFhluVn683wzuFbdKh3vsS/e7cjJMvnlXtcybq+OdxCweU36YLeiW5FPUi+g8J+DDyW4sB+Qnni6ibmRIW4ypeEOvTECwnwruTfevMVdFJFbOMOiUJP+3bzjFmScgbkDkhvYByFx4p5J8eOHEXPhG4S8kMBXf1xF8r4XG5ZWkXLkBlEN7GOTmL27DkhYdV7P287glVLxRm0aMF3BqHz3Jvsd+zUsajvm0A/1cCh/ferc6k+3gz1Usa4GMNHDGLqOjH0HVBEFQq3EEGgfbuPhr8/8Sytzg7K3eNF/QAAIABJREFUfyfIjdFBoQfaFfmd8Arsiis47b4msg7josMw1U+7s0F7VW6F56FTsBwxzZgIbLMNUAlU8Q0Xatl+Qg71GNPz8rrQN68rvoQjaX/QpSCpjB4xlCUEhoZkTLfU4l4+F6AjE1h37mOg/dTCyIxqZo0yhWTrZoXWCQhRVAkYxiUP8SMr5hOISfln3WT0JcbFFypzrRtPsIW5Zs/GkIXYSxuZNAvsPRucMwewNJMsDjROoAZ/TOjEAOjd8MgjcxGTz0Ur+WuhsBuczOrSuLSjmExOpttkbeE8tuwX+DtnoR88iAGFmgdyOTxNTUS/lFQw19assOydJVFoXXshE4rMFgd7wjEODa/Fa9Kf1w0waYLiye2SsC0Rg3aI43OvAPNTkSs9jSoKIXcHOzqTiLOORETq4IH9eK1dFQdnajNMpeJZhgTr+CnTwyDomP/zw5/Afd5EAIHeRjvYynzCZ98qK8Kkq1kDzz9KPlJJtPHfZHbEARxCPhhXhT7duocHv/aVsIzh7waqkBY6tXrgrQs6ywOt5YHxNsDGaWqqBl7hfCGepfzjz//3u/jEAbfgjpxA52WnoS9mNVN1vQ35SeLySS0Xfc/xI+H/Hvtj6DV6YLjh87fg9H0kioKpS6Jwv8HDYanIi5t/dkrKRpoeDfqNXC6/XHmPOtkEDp9Pf0Sq5M86TDXht2/RMthk+zFKfdKlVJMImpjdOMBc8fEqxJN2UqliGQUMV32GJM2AnKaLjrRH+NJdt4RiYBuVz2Q6rVm5KazFqSQbWuhRgsApcPxGqkXvUa+4Ip0BTlwQKZ1RCpW2vhpIsSUNdgoVdHeKkmsnTAl90tDFYKGiuLAXCaMW3fNTcQnL2Y3bc5s2ro8JbjLaHMoHyIjxn65nH2ZZZxcVd7vSXwEGr9dE7LuRe+Nd0R7NAkdoUuqsgb6q+kIMkCZlaYntUBoO4QzgmikKV6KvsZTNU2cE6qLUcVakPTqEd+vPLwsjz2wUpeK+mfD8Plq7taGDk0Plr9xA3HDk73Zr1m6gB6vw0jTtZkwQ0vK0E5N/7/eyQNvKz9yRbmPYyBFhz8HdMRb07dMrSk6M4VwXoge/EehmK2vpO/hZG1icyaKbrS29EKpZuOlRnBMefOCL4YbrZ2GAkR/27yHQEtTP4m3az8GocBiFWnWNSz9dYoypl3qZqV4KQ8cVyB6TYPx5LJrU/nZmcgC9oxigV8z/aVsjU8vDu49FsRsVeS+98hLajaO0r8MgUY+Puqv/evmN8CJC581ky6lXzAjXXDcL7IbGO8sBizxWCPpgo7NfnEcV/VYcinhQxcM6dWaffXAfdImlqPEQCVzyRHX9TgTySKXaaAHGsGpRyjIGUitPLmEl+K6BVsGhBBJFDaufZ4+fQ7i+OozuPSwM79wXZTd4JVT9NbXIhIL79UP86TyYo+2C9J/oUg1JXg89g6Br1v5sZuZsWCUOsBxk1bB8YSVdx2ExkHkwO8MBV3da0N4sXMshkuVhgL6Uys0gvfc4rTIazW20S8lgz1lFfE4ql2yw9yyyeopiSlT4eQlF4dkXF4Tf/O71MGJcx/DQd74MhY/MXY8PJBc9BUZLKvv+TXQGqc0p4RhwUS82JC+BTdGBgNfSqslqu2s3k1pidWHYv353WMfyw9gxo2K1K+pr1awcpvihFZyr2mLPPo89+/fEwzqIwbAZfhx/zul8CRtQBw8foU3GzYag+dzzz8c//8Mf/jAuHqxnxd1tsEng1jt27ILdgEY2rtoDMEbIhynxm0f/HA7hciLhtoqFgkQqB5dadKxOkuHA3+nFkv5lxdBAgpAvqsuOQ75MLnYfdU6o0nXQSKZ63killgRMUQlMJS1LVTgTVT1QQuTdU0WKxt//xTvDA3fdEdXvEghy56BJypOVs62jRyaSBSngi0qqnoaG+eu/PRIuoC/9vV/8MAp9HQArPXqkhJ+HJEJgriRpqzRXTwWdzGdwOm/lLFTWwEZgFMTiEjnE2Uu1JAQwFmVF7ZIMQtHHEJjBgOCGoRKrboC6fdcc70UCLI6dLKwsD7WY1+ZASWzj+3pGcngYrTB6brlpOhDO5+HgH2eICI5NYPjz40+FRgSEkuCh7wZ3byIJpNNN9Onfi01a+O5YXuVQ2Ru0Fd2vJVk1sOKdBPRjgB7Le5o8YFQ4uBZDhjKXr5LDoWMslUBJzefndLtyGbjosZIjUbNafWeDZCaUvy34ku7es5fOAN0e3kM3kvg1cQh4JK6UF6E8Z2GzaMHCWHn3Ijg6dOxS3CkO3u1mbfk9j3Yjx3neiu+XQ6F94fW3wm4cWEzaDmzB6UjiwpPtK+fuTLQnRbQvGDBG2iznT7631l52LMIbJhMTo1W0/GNnUQ4FTRhW1A4MSZXxZ7AwMzifPsnsjWA+AR3qGnxCq0koXUgunYgbFjZi4+kE0j2QI7ZBL961iZ0AYNaEyuZwBrgT9DZce8XF4c7brmMZpR/D7/RIKfw785hbbr0Db8I+WHuhYw7/vhgqZCfwcYkVedANu7PDsA6pXrdO7cJigQXU1oeZ0j+f/neEhBIWzPluWzde3PEDpzhwhyJYPmzccIRkjsXIf/vNt8Ys8rPf/SHM4+VNvWZWGD99AlUW1TC3o60VPicnMRHNiJz0zlTRJeGpJ1/AM25nxCu1LVePtjeC9DnoKxQWId5NVR03CqmSAzvrth6tYOAWiJmuV8d/pY3k8LWhcWELIiFeo8oWfPXO016cOHScTaiccOf0G8KZQ+j/UjV3Bos7RyVSCMShGpfYq5fKqigXqEPRohYunRttcnPNVC6tWDGpD91gpeTWGVhtCa2IG1BpvHSVyXqzEm0LVQIOuBovNWETV6LHXTQhrNq8LhytPB4a8NVL5/Nligfift4BHDrDLgGcTO/GXASQXp27PPzily+GURM7h288fD9Jg8k2QaWFSjGT6tNWq7EWvLoNOiJSp9LKZo4fGYYwtGlC4D9FfVYCdAvPKwk3jLrSBnQcng7jx46LdKdSNimdHWg+6vDKz+LXEPz5PNgeeAOllKrzLnpQNXXkz5XTwp1kAl0LhtyJNdx/PPV0TEK3oPzmIsI//v5knEo/8PDDYQdC6w38N8VrWuHVrgQLfxvthAtKQOruYfnJZTMoGSBFxeOmIFVOJjzyRDqkCyS7yOShrcymgujGz9Gf93UBmmECVf0l8G5nM7BsAtpqAaJI5Z+lTMFTdDonEFcTpDvQraSTuIfSQv7w4W+iET40QiAn4KaX8/6HMTi9gEdcPphiJlrHbXSI54HNHnvh6bBiz9bw8I+/HSaisXC6Du1dkkuzbBMKBSVyWwnIJmOTZhWVr7Bd1Hj4FOJQu+MotlOrVq7hv1VD2xxCFTYqsnwU668gGEl3kzEgd1xVyLh8wPcXOimFSvbOW++HOqQqk0m2yViwWYS0Ujykp7C6nd8Wfvjdr4eenCd24DCWzQ1z570PBY2hGgnjIPoN2Zz3WjDgvrAJuuOX2ZkAkEkClCbXzCZhE/OKaobP6mr3pkpOZIPvIty7c9EXP1tWgyFzTcS5i+lc+hNIBiNbe5QlJgumVZ8sj+e7D+wLz0w1d2Q3eKr+f3m4pOjyvok17QtnjjNA7EsBVBTXuyvRKFdrQhqlCotquTjz+Qzq8E4qKXCOOJNVWByWbzkY3l22IhxEOjclSn0yZ5L/xBn1ecuEyeNstH9xl0iYvotaOsUOBLtkBvEK60vZs8o2OcneiOvbxIxoCKtwP525HX0Hvqdfu6l09wOPpsOIauS9d2NW1ntAz6jgiFdMdO4Wox7CXerPbO4CReypk/C5kWXdunJLuHC4FOJCWxjIkLjq3GkMENLCfffeFSaCOsye8zpzptfC5VeNClcxTP1o6QftdD52JcZhPt2fJZ2uQFeegxdZNkvk5zMZuqDiHoKFxcuvzAFW3BoSlr7xg7a+YJiKl5edKY/i3/YRJaVoQSMWchcyg935w4/985/hAEsDN959BxtjSGGy4ZRE8HSN1CBYX6eOL9xERI1e+vfr4blnZ/NrtFf0Ip3ISCkZ2tPnRq2OHKameWSxFvWSU6nZaf+zwC4j1kd7Y8vlw5ZCVEDbdh4aky+mje9VeY4VY37OU7g3V1JJT+47Nlwz9VIYHXC3Af/Ps93UG+2ISPomoCRHswBaCNofs2akdImMOhik1SnnQOkukQCUUgdf1gpatwshApXgXMmWsqOVjwMINxJdJ3YzSnzucugx7y9dFM6SIev4LFkmLqvnQojxYO4ZtLdWRhniywggzf1gRfjxz54LoycVhwdxJG9qPUcSgs3AJlmunG2qetg/IakW0VH85vbzkob2QfnqoqH8LHCJYYI4INHpPDVVk9ms8MkHDPX4DFY10prM/I/+8U+xkvHSGLDV6nUA67vSPTuZxHQczMsAomFsEnjfkb0H4qacno1LmCBb9YxiyWUMm2WbEIeS1fJFhPKdLjssve2uu8OB0xXhx7/+A151GPUSkOWsNts52ToJaRC0XfYR5mhXESuIbu9nee7SsuL2DcF6/MAB4XJYBA1wpNdw8W9/4H5MiheGw7zrenfoVb9jUCfG3EZF2ECgTeTyKk/bQht7541XhZ989yEcQM7HC3P40H4GNQg4oS6UQdWpCbCVWRNQ0ivv/Ce8vuDtcPPdt2OLdRXUyGoGqJVcerm0tNl0AE1qgBOYLRik3rmgYvCV/9zC5/DrPD+bdLETPnMqyBGjRsLJZ92dM+OzsghxniKbw2Tl2TOS2H3ItX37jbfDKZYe1OBIQsdE5kkzz0M+P6PFMPWiweHrX7o5DGfV2ip6D+9nM8pzS2A5lBAwT9m+k2j7DuqNhgOaJRQmdk6KAjVpt8a3rG4F0mJRrA/DtQ3vLwmFTSnhzmtuo5ozUJaH5+D7yjDoRvfiAopbqL0Zaj3yyB8jXfO2O26PErNpnK0yKuhlH68ExjlPVVzEMsdSupXSMAmlSKvbCaxEyyZyxVvGxdGjR1ANPBnxa5dWDh05GINufyBDoa61m3eHV9//OJwgUbglKFGgShqdlDjttajUOtNBCpE4J/F/VwBbWQDIqkqm+07g7sj68j7bmakbY1A2ZgjZOFSPUCp3PWqmMOs6xEBUOMGhOPkwwinufwzGeSkdaVahRAfPGXQd/TiX3WFWaGrhO2ulA9qCL+q6j1aEosz8cN+td4YNK1fgZvQOa/vDwKL7wFN/l9VvVAn7q3FdHLXai0i0OczVhlDodaWTnTF1enQ0WrF8aeSg+zUYeLk72ictPIf5zHMWfgiLY9XrP2pL4PAIWOvMe5rsJh5nG6/Izm13fD50BZP+D1KNXfr1CEPGY4/Oh7FOpwAlUDBdN4hBendankhWKS05E/7x+LNglNv4nnloA7C/n+UePPxgEphTbwdL7sLX0N4XduoQMWBbEe1wfNkGaIeHtp05TD3NmqqLWdWVUe3YDpSfJLhVtIZZ46eFG7FYSuTQthBIdUipBY/Mpe3Lh8ZihnJ/PpML5tCqkpesA3lcmmGoo9pVAQM5e9Kt69ZHqpoqZL7Q4wiPtweW/Lif/5nmQAm/7gDSCe0h7H7KaGv3sAWY2gWqTlcoTtlMfdE/6ChZnqrY/x/lCOx6loUf/2p2GH9x9/Dlr9/NZaXagMdaTWWVTgUtRNFCUEmoSAp9O/UJp/afgO99DOupGXwvtqpwYWkh42chSdrapkRip3CciXArrZHOL6eOlbJgdAo93j1hLQpoR46UUtkNCJ//wp1UA1h/8ezT3XQDvztCtZTC5euGPoIbXx9DlTJJdgRWOIvQUAniSr1oe8eMH0MbaGtbGTsPKVVVaEJcff2tYd7SVeF3TzxNgqHLcT1aRSm52vy+RnirctxSCMgtwBbG7HQgLCukennHwBs5vBv2pcOXbriew34rLuHMMZ7+R/jyd/4nLAPTfn/VusjBr7V7AsetAabwwtaCq3qVMhigZTpEBrL43U+/Ey6fPjaUHtpFW09ryztu5jxmpONswXlr5ZzW8euf0HK+OOflMHDM0PCV73wdDV9mGwRTtZzLqXwrI/8aTjVBxIGhePMZEpdYqNirTjYGDGG5Deu3hbWrcHkhZsuCGjNmXBTkiXIBtMtSvRxw2XbLVtGBxeBVByvgIwLmga1HSbqfupzLdbd9VI+VbiOP9v3em64J30ZQKQlqofDUMc79fz5aGtYeOBbagAFaubudsC8bPnYwcBz+hFxKW/8ofQu01szwMZVg3ZFgNP/luaFi3+nw+WtuDrdc+zneT31YgIOKW7Y6Mt55552RZSNcoFmtbt2jmUGcYXkmieesVvaCDz4C1tkXpk6aGmPEkmUfR9y0LyyFiWi7GHzmzn093k/PmpVuDcNp3VnOMyfaRxV+6ZWXxWT11LMvh/1oWDSQnKIGDp/dZ96+RNXumxg3AnmGShZLV/wM6rD6TGeehQYAZ4klOIKysxMhJeFJiJ2xc1dATZ64PEqhqEMHj0GD2x7x35oKkjwLX35JAe7GWR84FOpiBRo+dCBW40oXG/Qtchwku13o3GY1Gt07120Ld7HVXMz6+jswUrrBFe+K6cLrc98KG7adgCopbQ+3Ip6vRVohJr4jmZENR1OmC/ILc1kFH4c+/RgG7bvRN7dbKSruHgvlldxdt3sTjix7vE3n7SwYF608oCqCnGu8W9ZvCW+/9364hQp6IMIgW4/sDV0hZBciKSoFLiOaorb7f8mDzWAqqyCMk/hahg+PP/pPxPLXhba0QjaE0Eqg4r7phssQrN4Wh3kFTEm7AEskpaKKhfO2OJUtiIB/xIq4zVYralNLdcpCm1oo4jx0Jith9SPOsV1Vd6Y+9MjtFG6deUUYj+B9G4HcNlgM+2wVHE+qz1H8/CUMg1pJAn3sFoAuDExaE4lTOWywvfQCajpq9ZNLprfl8KKJ3xZx8Mz+Mg/a3Rlo9fRZo9twe62SrL7t8J7QjLpdLi8mvSPZvyuiUVDCMhz+sQGYDk7/Hg/9J7+dEyZf1T/c/oVbaHHLYoLIYGFH8W7JTXmpZNRypAp7Dg+blm+BN7s5XHfjjNB/CNZLfD//H2AKPzOJLKULPGAEao6c5LAlhoO7DrJoUBMHHG/Pmx/ehibUH63Zm2+9iQphAGJWrNsyfGqCeeLQyg01nR10AXdaL4aqhVUxQXob1B8lICfSJTRBa6uho8niAqhV0B0YBCJk+NvLb4bnWW5JTNYLj3jM+5IW55ZckyalvAuFbaymxQctAvRRbOZGKp+awsXoTRs8i6WIO27AQYRg+c4H74Wxl14SqnhuTyEMtPsom3s8HzFhk6WVvVuaaqikIcWaKO+YFnLa2AHhJ9/+esiHTw+2Et93Pc80hz+bScKtq2TtH5yxjKWGp595kl2f5PA/v/wez54zx9mT2XOW7y39T+zS7UBb+3aNB6teRN7ZAIscfs56Gzzrw/uPh8XIf9bDhBLLHwATSvqZcgXR0JeOwDOSBg7t98mjfXVA28Dgb+H8xWHHWnB2Zwp6VHIOJLrL1hHOoyMG2uoUvosLzHBWil1EKeHuPPnyq2EHS1pnFHunQyzCkmsYAbpT10KWxBj6UuhYNSbxTBobCdCclx7ACVUIjrWeaUb7/QzOPd0izixL6bnnnuNe9IzdsoHRuc2efXujOcZ5ktEjf34MwsBE9g1mhJeef4WquRyB/0lRQEpZ0a4EmwlQ9a6Ea5/LsMsArfSAc45+/QfCVDjNturIqBq4n6TfkZXrzZzpjQzdmhNZBEMNzmftl/ZUQkFScWNwjqJdDP7oLH3+flktW8RJzqlrLKdgROOaGGPl7btRnC2b+YRMkrjVKcVVRUNXsY+dZt5wkqJSGSz47yRZpUtbIreyNQyFJuj6eQmqmJ2x3xIq6YOcwGAG77LO9F71GZXxmfaxTIQrcchoSg0H+SzTWJsfCz3vJN3WPLq/nUjCTmLI341Cbt4b2J1xdu+970tU5X3CouVL4EXvCN964B6YIP3Do489zrIKjjQzLg2voVbYDwbJIivo6h0vxQCdzoNtcDoaFwu0FD8c/vLE38LQUaPDqGkTQy3KWh37FAMFtMXqNJsPLiHfoKpPnd54SjZmEvjEif/42yfCgkUEaNxAirDSyWeg+M0Hv4Rr8SkkFz+KVjHZUO26D8B4FYpUNP+Eg6xllgfZ6Wc2eKXTY5kTeaxky0V0yUImgQOsk0dPhmpEshOhv1xGe3X7VVdjpkrABOZQCCVWfPxz1lWzEHfaDe0tF5bKiFDBgMWW0zVMNWB1fhGrNesrYel014fgoo579Q6DfPkutGhaa3XowZGAboJyqFVHTNh8gOEZ3oIdkA9N7tACc4UqnUXAHDQh8KYhpOLwwtT2l3+aHS67eTyVxKUMicra+ZwoYrWqWifGqcxqAia39WlhzjNzwNPPhXseuClMv3Qc1RaXjjo6oRm8LVmtDkI6Ajvb4GZqrpDIvztIHDVxWngVlbJtYIx333d35InKD7edcrbgYbMi+Q/BVTGmbgwm+iDdOoiLto9175NM7PXDu+bqqzhkF0UpT6GdUjjnXo5OnYvBMKvD/d/7MeYFu2gNgbmoLhK4NX4/vzzMip63kACjF550Rf6b+ssJQBZuIebRjXWjOv/Rtx4KA4Ck0mjHN6LS14XkWEAynfvh0rB03WYglGME93b2iRc1uoLzvNpg9mQKW+EVWZDZGr74uavD/SS+NM5mHcHHWYK4XneU32yNy2grs4DYHn/yb1Fu9Ed/+FmkFdaBa18g0Z5keclgUc9F9591nDWrukYuss/LoiF+Nj6r+HQ5tlELWeA6DeXR3yc85AZeJyovWUJqNeuTF305uWe5bsXxOVIoQFYtWxcWv7dCh6sos2DyEY5LVDgK9osr4OngXTPGDcX661a8K0eGau7b0wTod5auDOX8TM18z849u6Cuhrg/AVp/Pu+SepzJbFO0YbnUCdZVYTaYKhBk99weoYRN1fNsWWbz3EYMGYym+hK25zCmJVErWu9wbjMVdG8Sjd3OKmYOh0mSXbjHRw6XQD2zswJWAfoc2LdXpGD6rmdMm4RmyATw93Jc3g+E1+BuT5oMy4c7dxLMuYWEWwZ2vm7zRoaTR+me0duGMttIsPTZeafcvPT+W70aoH0HBmi3NX33moD4JeuhGepaXSM0QZJYF42MeRY1zDSE7XKYX7W6Eq7mD/CGyXMF2tMHoMgppVwH3c/hp5Q3KXr+/bV0KcUMF4ePGg6Mc5ouhFV3/nwvWGg9qaL7gtNbTPlZrYzPMrdZveCTsOTtxRAVQrjusunhuw9/P6x32YYBpHFBWdVhmMK+N++tsG3TBhJJ54gcHKBgHD68f/gvtKKlNL4x9z/hIjSyc8Hyf4dh7uAhPDM46AmV215osytNszqEnuK6q+Iwui0//eyzcVFgyhWX0rojaAQroUncmbYhg2xu22r7Ie2mFQaGFyaVC1jFosXvf/U4PNydXIYusa3tD0f4f771QOiIu8M7896EtrIfYW6qAlaic/E0VG4vOulKfAeiEG4wG4oBCp00QHlSH8Hq3sxdw0DvMCB/YyU/AVVOX9gWN+PYPAxe6hkm0xcU6yYg+NKHYy10loHYWJKN9B9V2DyIJhiFxpU+daNQ3qlEeCs0mR0ejB6Ycqr+ZsXsgRF/1c7dwynPs4yhlnxUUnXYBcZ2urk8VtAJQBw5+QxscqnUxS6BOECm8TRcycbd7HDtXVeEYRyEcg5CbIMINOni2xye+nO1oTi9azi150R48+W3oIuBtU8dge7ILRxGkhaZv1Y1OPwYE5rV0O4YtjO4XMuyiM7gXaHl2bodwhZe2pctqHBRfRQ9OsZhxZAUsfWTBK/3UA3rRXAuZYB0kqrg0ssvi5rSxayPf7xsaayCfYY+t3FgjZvAxFUEG8VhWvD+h+EHf3g8nETJLpUzUyf9DxZKM0kyUqE+5T/7PRS397ALGUTdCoZIMHZDCpjxFRjU/v1PfwwbV6KmRvIfyvLLPgZwR+ByXwBrP0l1+vaipfH763BuoGzknatA1kSgTCXYJak1QclZSAfz+5//KIwfzqIAOtFlQFG6a7hJKo54FLv7AmYHr77xOgak74YH//dbYeKkiVHvpJwu4ShSAM2cDTXGo0M0P2+syjjfFWhmKz0aKzoGiBkwCuqqmlndXh920DZLx/PuqDvRm5a/Mwm8BgqhVbRcXTtNh4Vu1XXgGR/aWxL+M/s95ipK/UI7lP2iaQFPxmeuAkUqYkeZYNL333Vj+NKX7uAC54Y3GJ4+gyKe24S1BK0irNeGjGRQB8SRIWXO4ToBXyOMxgY2Den4uhWiSpnB8KwNetlR5HJhYjSwgt7Ms5w2cXL8uTTbVTU6spToJkeMHAv17ECEl84Aab3+5lsMQOnyOO5FJOivEVwumzEJQ4uVUfa2K8EtjcSfT2e5etXa8PyLr0Wa5sWIImUx55AougxN5IXID1RrTE0h2AZ0oqjrZ18iPFbIUQqUqtfEZmB24Ghw9tcMppHCKcyKyFpvZCWSYlHnUBCrOR2dSI46aLtV2p3uSarsgkWL4TSvQgGviM5BOqZO5+286uju4xYo7BuXbORQn0Qj3z2M/I65cRFsLB2HxZTDdXc80lhmqi6rCu/IUScWzUAKedTgETBhPgkH6fClLKskKUOjFibZ7JdeYtB9jIQA1EWRUMT7uoHutDsCV66ZV3GmNm7aEea/v5BYpDEAhIma3S+1yQvWrbeOlrBdU5WKD1xlCQaX8xGfvuKWG0MRzgDn8RBM4IG0ItaczAGwdfXRiks2c7DS4JxmUS2WHD4ZA/R2nCNS2byR3tUHnOyb8AVTsbiqoVL5ZMXqsG3/vpANNzqP//PBWuFJvTNwFgB5WNGYMORIV8F/btKyHZZBGS291KdTJ8o4ZMAZDBZzqegnM8y6gTYrB8zTFegL4IZpVKYDBw6KPFV1bevqKyM3U95olhNdLnmkTpRLAAAgAElEQVQdsIbsDF++NK8DBw5EBocTZy9cF1a/z0Bh84KVEsTcyHOIMQalt/McHOk9eRyCSLc7tS9kdYUpWQSu35m/Ax5qBzH1iEFnhiVrVkAreiNc9wU0dGkhW0iKVmnpiNjUsEYafxdQSFYdyxmnsANKgB+5fg380/XhS/fdFEZOGIAWCTioZZddCINEyf/1CNGsWLKSg1AHde4ioJDsOPhyOj4RjnRBH3wnN6ylG9gFJaz9oImJniJL21Y7AFMJrhMKflZyhbRl6Q6bwB2XMwwSd3VQdhmXrYjP6pbX4/96Lrz63mJ0SGgnHeIRQNVM0MxTDYsoKUr76Hp3Bs/AzsOVXYOPcrYpOn5Q5T30wF3hvi98PjTyXs6fPRV50rN5RpMvncWmZjHDsAaMX9eG95d8HJXA6ugUWoE7dOfINDEwdFPzRPspagjw1Ssiq4N2LeL/+iYKixWwHXkMmcwOdEbr2LT827NPhytYMrjpzpt46mmhEhpjCQG8gSrJAGKAVl5WmMufV89CB3lCXf7dCuTUE7COsHH2CZdSeEhZUQNJ/0EDI9YoG0lWh223K9EGFmU3XYaoAgp89aW3w3H+fC5dqHrYhPA4B1ADPIkgI1STQ5fRlaHzd/hMA1gL3gaN6/2ly/HqO4K0APZtLEkMHNIT2DAvDvzSbdvUPUe4Kz1NjZM2FPP64UQNLFWOU1EZzBYq0DQC/Gra6JkXTeYcZYTXX54dutBBjkH64RTvWnPYJBLunDdckjkH7HGEBRJ+JArdjvDOv3zfF3Cpp8BAIO3SGdOjW/hJlpdOMsPq3btvVHCr5zdPmX4p1lZ1Yce+g2E7POoSIMRaB63cbbsa50xWzgZKB/FW0MIIUTIUeMKK3i43DgJhmAg/CUdmQ9kthMKbC5tD6QSfdSFMFimdScSQIqCrZGJbEayTgf0Ghh3oyDz38mvRU7PR88rPpjhWxKB1OKIwNFCnE6inT5+Kquc5/h4UM6H7dgKWGTxkAFLK3aL4kjGqA3AVxFp03E+G08gvN9BNbaZI2r/7BPfLhJwUxtBN3XL7rbzrC+FXv/hFGDFsIBu6V0UW1ekyVDfZIow7F6jg6WVYhkPQWobA69dtidIDCa1H5rb54ZJ4Ge176lLnwJThje6E4/nYP58Os269MQybMiEcr8AGnH3/NjJXm9rKtA5pXjrXcLnsVoAFeGxtATz//a//yrDxLILasAvwWhs/enC47borQnXpMQ4DD5nV1+deezUkMyAkilEZ0hKSY6000j4Va1f9zuWZuG3Goygni7vNWwXssBffuxrkLavOymFWejCVtqszQyKwMnjLVbj/blu7hQWAqtADY82Zl1wcWz83GivQi85BL0PuZzXYoiLoO3fsbtdX4M/uRjBGjDu2qritpFCB7GC/PrpE0CqJUQuxFAJ7WPW7Gl/AZyyhml6zb1PIKqYr6A69CgGcTAJ0Dlk4mxVfQJywcMWSsBBFwCtu+1zE/V2DbqXaTXCijA8k+Qv6DsyKVih3XKaasoqwG9PTZSs+CLd8/upw1Y0X43bcCTwP4SaoeS4SZcl3ZENN3nTNhXo27MAb0ZioJWg3qavN8LHfsEHhCInHAK0N0Skukt3AjBkXh2m4rezZuTsO92QhKF5T1BvVPtrzNqoXKVPvvfV21Fr4ygNfR6UuNxzm8//+8Sex/drPmcB6SCcSLq5wlzODVoZsXjohJIeBaQRQk7kaKF5EL2Ey9KihsHr+70cPxy0rV+LlybcyXHxLzz0EZ6bhwbeHVnIvJqOv4Oe3eRtuKnxeHTAaImYfdxQjhbKV7yc3Wn+73/7ke9hFjeew0A0xnDpPp1LA+6vleWdS4Z1gEPPj3/4idOvfJXz1W19lK6wzrpvV4SRVt2JhVtB2HSat6L5BFW6gaORzZgNTWEHbIjdK+zxfGVYCORwiGeqOol5Jd6iLoyegp05rXEVl7vDbbtMkFdkEPCeXu159aS4O47tDLvdPnTBuVKzslNf096cC+aQBa9WW14drrxoTZk6fAu1rSHiP4mkR23vN3JXOPTuHfoOKozBZDhQ7B5JuA6cq0sWf1SChuENxFGrKxG6tOfpsAhHpakPhU0nR0bu4J1U2WCmwxMY1G8Idd9wZz34jseCd9xeExeiv6JpzBNMCA7SSsx0QN0tsqsT15SuwiDowrxiAREJN2IFQfQG0xrM8l7NQMes4m+fRQz7LDGDZmrVobzAv4UzpEerdbsef2/W4ZV35fAzQyjLU0H0YkJ33CBlFaVfum0m+Gy5PnWB5VZCI3eTM4S4KkWaQCDvwfbI4z/laXPEOHd4Jw77y5tucXZzBKSTagGM9q8Y7n7Xf27/XIN23H9RFtWfA/P2+hcjqdoLW2G9wfxZbWAJiWB0TBncwiwKlGmLEOWRct69YH5Z/uIWzATyNVPiIcf3D1x78OvTFI1BV/8ZCy9Vw3BnQ8nfUUJCMotPbsmVj3NDshv6KC1679hwAijkWNmwgSFdsf65NMrrY1WeXxwGIK69nGJo89eILYdBFY8LYi9mVRw1M6o4BOmrZ8liV07QqSlARnOOVj5bxR+8vC4898jQ0JSaXvHj7iLuYRl9zybRwet9OBlm7wHX6hP1sH61nSaCFaazUOx9CIxhbLtPXahZUxI1sy62cUxhCOfyqxZtMru5hPkA5FK9qVr8jZkWF0bV7fhjUuwuUtIvCYIaQZWxMHWMBpwoz034wFeSLDhraD4xUMfXSuAHlkk4B+HYFa7ROad2D15XYdtMAbfIxcC9evCQOTybOnMmq58FoXKs+RV8GCCXQDzt2gbZEdb58y0oqT5YFurHOnO3klqRAJZPLpN4APX/pgrAVd+1LSFaJZOpqAmkapHUHJdm0oECpDDoTol9cIo7meVTCJ6nqPlj0FssHreGmO64JQ0Yp68jFpQpII/C3AUclE6grwYSbsSJLbAXvRKdE5+TTWOwUd+kWlyhsE9eh57106eLojH0tm2Byu0fQipWAOUsxGwRNqo2hSwsBNZuKsxr82w4lGZzwPMOhci5dMoHpnY8+Ci/NfTtcILmkUElWwExQy6Ld8okyy0qIpK0tluR9bb+8AOpAfyZ7mgIsMZ0Fpv/62j3QkTpG7ZLOLDbIfSoh2B0AgslAArKZhJDEotE+qro30B45zgU7y6Arg+quEoqWSw01JHKhDMp14J2GcAN44M+/8y1Qf8w7qYQSSGh2aSkUEY0OMDm9v/nzn8KhskPhez/5bujfE0caqG3neEYnmVGYpBoJ0G622lE4+JQ5oL64FXQT/y5NS7Gvc7iD7Nu5n3XnFXxWIbILUXvb4dK4CSjeQa+SemewUagruvxQxRXivrFwwbKw6F2c58FiEUIEq1dcXuECKIti0BREzQwbk/iPHTBZngTP9itfuT8spLNd8PGSqEleBHzYrx9ORkCFHaCluT+gAXJqpjwXCimCYR/cbvKycHbB/EKN7HISVy4Vah7BpZzq7fAuaIngyl24C/NefzP6OQ6C250EpLON4qWJ9zYF8a633303zP9gQZwDKDkM0y1ccRmCZRhmDKXClM4mJHgO/rlt+wWKhCHDoe+hwWH1uuPAQTTEi0mE56IKncs8Dgb9MuCpRuf5EKKJnP0441LCVY2RdrmFZmAI72RXijr15h3GRh1uxanEneXVw9jI5Qzm0nGdOnQ0att3p6rftvdg+BAWUqlUR4qXROYIfs9kfhA/U7qQig5S/Nlh7A5I02vjnelUk08C7A7poB+a8tGVSW0Yuu4uDKFP7DgQepMEzzIrWbNkFWp4q7h7bTj3UBwxBDzBbOMM87Nr2cYdQDcrlNSPDdBGjGXPg8u7+FThEJvEX8P7KTt9PuygUEw4vuqvbbZ+STyYGioXCfhirU083GZeyrwPF4ZkMJjB+GaVctCbyGK6GSt806z8pjoXZK1MeLgKH2Uk5YS33ng/PPPkK4aQuE8v0fye228MVzFEqMVV+wyBeef2HWyenQ4l2iAxtNIHrANBI5dtQ4eQHbDwMVjb7nqxHQwGNp/OEZQvEHDrgQMO7Dka6kkCMcFkt0CR6Y7IfocwqAcCJuOnhBymq3vW7QqlR04zROjJ5t8lfE/aVBS+Lpw/EYWYqjhk9oOuBAtbGKBdW223doKKQ6srtW4vSl5mdrUshEDUklBe0tbnqBY/yJpW8fPOX/5BSMyD0tObVpOAWsCgMIM2NI9tNtvoeR+9h9v1CbYxL8bIkwBL4imnikmBjtjG9qDDhg4JuD4cKUczIT+K9+u3uOvAtvDxmo/CrOsvRv8CtgqjQnnhSWC0wjipiTmhApsgIY4a/q9L5x5cxmSgoMqwmyGnFYhaGplcyvnvwr+Fu/v1Bx+Ii0RCVWlxGQQohkGRQ5BGlyyoRKWELcQZPYmOp0e3XqGYbqScYPh/jzwajRsaOeDJUJYuAIHYktqWyR8WO3QQ67JMHs9RFodVgx2XnpTcArYlG8OsscPDONxNMjEbnjQZdTgqTsm8B1ABU54xCh7JQQVGSqWiO8jG4/O04qf5ZxU0qSQqBlXihFiUNo3LILBNutDm//qHD4cbLp0Was8c5XNrOWUEZOAElpyFhO6LTNZfe//18JNf/yyMHD6K8IyAFpjxEWiNdpWqOro2LAb6Ga7u3+mllEGisl0W23CnqPDLec7zSFhpLNQYyMXJswkYI5gz9GWRQwVHbbB8Hn6p3NeN53kAAbI5L74eWiqY7ZBc0+Bs21G1EBidDdVTHWYqggSeXE012rVzVrifoa9uJotXfRyawN27Mrzv178zHQL6DvoRQivT1DRq2ujkzVke2GMgZ0WZYIookl05zh01yIo2cfa6Ue3WUqAc2r47VoMnWFUeCiOqC0HaBR4dzR1iTZt5ceiG3OmGjZvjNt7sV1+mUKvHgfyKuAiSD42sCh3o3vCG1XXZC/2zEwVaLkn2mRfncIaPhkQhKWVBgS3tKpwFfQZvWD1Hrnh02SGxUvi5sq1ujzMqA7P4s0HdHYRs4kYF8JUQRNyeBHtOJ3DmURD0osLviXZIR6CbraySS7fPh0pbzzl5nw72BDsOMq8o2SNzLUHYjcSgu0o8xySDYhKAwfgMvPoMzHG7ANN2gOHRh/fpTEbTD9kyReDr9cSlVhxVeueCw1Mw7cK0+NlnnkNGFZEn/hqYwug9Dw7XX3M1cWt3qOUMjhs1IhqdZPB+reT9cbqxXXiAhLJm9YaImyccXvEXNiwR94Z6ZSsn3cypt5Nk/fd0Q26i0iuk0jlZeRZ8C7U5skqSAvJqDpD8hEYyCKjREr0mMfzryRdxL15GFuJSgXX2gK7yrS/fHQYBhg8Fdy3n4m1HUm87nMhj4HP7CFhqFriP0MEtINalm6nS1YcWtI+CSgwJq6ieayoaYlA9g3DSeXzUKmFxyDVNK0T7eWAXNqKKQg/4l8O79QljerM9VwJWjWV7dDHg4DQydMkAR2+oLccfjYcPHif2V0UgNoNK1hfekD1iYFZlyheWixqe1bQXT76r0EQJgXkANDQvs27LhdCdPli5OBypOBx6jeyGLjRBLguMkOybTXC2kXqDJYlaAtO4GRNBJRSGZyWhFs4uWH1CE5t1ZxpDp7TOYfl/PgzF2UgR4q3XEeZFCgT6Dz9ZiAN5YZg0fXzowvJMNRzXBFgb6VRdmbBl4GmF86cqsIPi7++KZCrVuZtx4us50MOkQ6n128CGlYa5ysL6PDTgFEvzgHqImznkNSSbbO2BqBL+hEj7xZNnQq1EwQ1vtf1M9H+Cv1oJVVITbW8NZyZukzpsUeqT9tx/t/L0bOWoWsjBt7q1UhHucHDYh8JgYv++VK9dqKhKwszLptHCT+Z9VIUDdFlR1hO8uIRZRDnXuBcedpkE6Y2I6sx+aTZtYwnuMbpgExS5FI2RWZFGQOK5AitMHzskPP6rH0QmRBbD7TbZNorAyzbh5167dQuUtX+F2+++M1x30/VRkqoKmGMvgzHyHvoQ6KObWPh8BhzPYS3DJSuuHGAOu6x8glsFFbMzkqUffYzJcknE88Wji2GlFCHI5N0aPXZ0lLt0gcKCw2pfRxb97N7BAX3X+gMMOJG1rCFQ060kkgRqeH4OwmzbpcqBp0RmR99+2ELB7z9xBpdsPldnDDKGD4UDDGxXjHBSkjrQ4CXJRGcpZp1wCy/O64ELET9rBZU/P3s9g0c/Rx0aLBVQLfszDHfdfO3iT6KBRT/0vdViL2fWs3vHzrAKnz1pp1/96lfjgFy3DwV+VmMIe9nlmKICDcmFdmPQGc1xoBCZPvmduoZV6zeH3axKq/HcpsMOwbnuU8aKXawVvma/nw311dYW45V5FPWtOY8q2bUHaHYWGHK7g1B6+gS66zBUwJ0BP6KSH/RljAhywuQRo0I3OOsZdCNrP1nJSvfZuKl7ge9zknezdsdW1BIpMkmUUiktvpQSsICI59Y7wfcbCm85GYXKemYBHenwHcRaRKpOp7a9FlUduVsd2EkoO1ASeuNS05X5XS2mFRdIeus2bMS9/FhYsXYDDjLT6TYujzIUsqROU6y6AdqVuOG2s8N65W6lk9qFOeBPOLv1mTYr5yyWFww+zpDblzG0bsoIn8BXrKeNSie4nmVImEKl+/+YOgswrc8r7Z9xd3fDZXAneAIJkBCBCPE0bdN20243u93K1rtpU0k2jQtREgKBIMFdgwwOwwgMzDAwM4y7z/v97mfS6/rolavR4X3/cp5z7nOLxjQ5i/kowkgJB2KBcIpRruniOuyNl1fYgT0nGUsIsOQCxnGy//S7T1sOOGMWxV//pnyWi9iYh/AQ5+VfsD3Y64nVEajTkP8G2yLXUXtwgRN9RlCEsOdWklVk8lKLYX8thiRiccim1DcKrmeO2BUJYGnhNoAHY1hSFskRYVZwushBCfpeg8GQZGLUDRzhz3jfThCAOiTZU8oeUf+Oxie9kI7vSoHRyCbMTbS7zSQ/SGGVjjy2kodS/O1Wd9pzQznpj186bXUekhjiwcJiWBQCvcQo3VuRTjxGq2GweIMbjpg0ls8t9BRfCtbZPiR3+/TiDdyBmIck70Prd1sRcvlH7rkXeiAQC91SHDFi3jjWj5mcC4c8CvgDGpKOJ35vddKBsDpaazuJYUIGTcjBkcMnXGe3e/dem8vCbfQYiiuTgKh2iRjE+Ep2xmItEiw+DExOD6gk2irMzRhahXEIXCT66PV/vkEI7xAUmgNhfwy3TdDKPtuIMT8vWwfFuIPDyplS8Usvve6XDniXNUhHJNZDrzBPmeYIf2ai8KI7HY4pzawRI8HMOb64JxHRwXgsj8Q/O9DOo/RqBKMLpPPsZUKq4eUM5KWMRIwgu6Kt8Ey3kUzSWAXbgkOqm06ap9KxOiSMAdeA2UNq+j132MJZk2EyoOSkufAoFBZ8XKN3IUq3l1e8aRNnToXG+BS+KRw2PHclCI5aWAQ1816oQKuT65DLGpOWIA5NcyrQ8u3QAluLpjrCE85iZnSOPwKBXgT5aAktkY+WShFMoen4U2jxLZWreOKis6qI7d9xkGXdCZbJ+MKAaffSqXhxzTrEi6Y4d3PtvFXUdYl1X7hWcXy3Tjr+XthUSRlxyNqTXYFOoMvzoYNWPr0vU0M476s3RSo1Ih35cgbvEJ0a96qXJsX9fApDN0vXGhbuWeC0gXTvZ6DV+UCBywYT3bEZmbICjSsqHTvjue9+z5nm79uz14laVFgV7hHJPYxl0jvHvkQqPQ/TxUTYITo4V8PHv04n3sfB1SgoigWpdl6aWMUe0WElqE0HoKwOXIGkKAtKkuDGJcTw91t5Z8We0O/j3k3wFS32QoB0lAsRAfAboeABnpNcQqMjme6q4TxfBdMN5PeWSrpCDC1gmHKWnuchKXTTYavDdV7fjs0hJhtLSv4d3asUDryhIwbB1qrGoiLUouLx3eb6C9pMpbAqlUUqpTjcPH24dyUn820GmaLhvM/SJ/gzsSlu7s333sGXI8M5SCo3deUHHxG4nGqLlyxyilo9L9JX3JAEUdmL/HkzlEEvT+VmTxtdrFIYGqE1dTHSRUt1JUU6H/gy8eLtPBldXIRWTl2Rwp23rzAjnlAvvpgD9/nQMvopuVhhr/zlbbt0Hic4+no/Tp+RjLDP00GHaJlGIYziN6/ndFD4qh/FookXeT1ZX2fBXHxk0UjHHQSdqE0Uo28pQxoB5HnQglGJCnQNJid1bE37kJgLI/KO6ONBhT6WHYuMFawI57YMAjKzo9NxhqvDDOoaJ1etjYD3ORoaVxgLQ0ludRCJVpcMj1JYWBU8X7E3qriIstyUeb/+XA+LbmI1fhV6OPTXWijIYEYJ1148DJl01ofPHbPT1zDJT0FFmM7JGsPGnhEmmGKm67Z67Zfu++XkDgbjFA2K8QezHG/vYA4fsM4G0tGDEq23ss2+2b4XTw4vmz//dlu98Su7WnndoijSt989x8ZOGubGI4WP+nlDR2IREyZD8U75ojC24U648pMv7BhFugDToRkzZjoTpXJFyYs6Scx9DCOpXmrJfIWJ6jroRYiD7SLj8WYgCW8elossEE+dpPDwObMGjbBPVq+3A3mnKATcI078PiWJi8LN95EKzW3jua4uyopCpufDw0PcX6CZKlVs+bmTRw23+TBMQnimcobk2IWLOIuRSD1n5jTn1wEm4qhOLRSny4z0rfwmoRzoycBMF5Adf/DuJ9zXG0xDvNTC3XkZhK/KE5vZwALhNg8kROF3P3vecvFZ8ON51T1QoRVlronP+qdXX3GJ9S/8/L/A5WNdga5koViJRacgDk2Hgjn+/wItjF15lnqRdRAF89xX4j5YwWJ6z479boJQERd+veTee0kJ6raym9csF8WYs76kEXKBoFwXSdALLxTZ1jU7OcSFbfMsw2PvpUCILy6Yw0nLuc5iqvTJsQ+FYKxEUMBCHfx5BokcQwfDBojgmaPD88XjBiTDUcS0I4rCL8WPDMJATyh+NZmO3gbAQVNFcIYOLKbTJtgDLXRtQ9IILOWvj4Kne2iKdm/bYUvuWmQ5aACqyG/MAeK4BDx5Abql6HhSYS5avNh1oErkVlK88NZrZTfZawXj33HVDlDwKbnASliMAoV58d74889UoMVm6c8TpN7wvKhAOyaZgj3EshI/HLhGGX9K4JEJkgq2Qp+VQSr1sdgugfyzIJ6ZJCbAXBR5cTybdZjjF5y+ADwU5GToBTgyXiOvNFDLRAr51v378B3Hn4YOXvsnUWwlhnPFmp+lZ1mt9MTJ43gWOmEuNTsWh5LA4wjnHTFyKN+bzy1fGepaJMvrQuLEPEz6S2bfhfMma2dqg1hxO9B+BFLbJjChZ6Kq/OKTlfihVCJMmeoOGb0v8mBXMe/j0BQhQeIcr7bLX3h0gURRaSS5og4usEaNSL5oI53DLR7OTm54Ex+kDx6rFhfaLwfyEspovI8vIX2FD1iYPKFPHrpk/3jxLUzJGStRFwrzvR/xwPL7FloVkEYUD3QUXUct3ef0mdPdKM0dsiJa/jUbNjiPZRm9xOAj7ctypY8Ouo+OS6dqO6bfgjfqWQwJ3qhnjOhqVffJ2AzGE59GpHx2PF0w1Dg6liR8H1IjEvBwJd+u6KblIRvugrI1FSvFZLiQknNrIaAHTdhyOg+hxrZIDg3BHaLVCUdVoVZXLTMi+bnqYdRLJrtJuXZF8WKXsrgaiG9FBcrAI/lHLTwdjnIIdLVkhCEsv0I5wUXlWYsj4AAWlYksCPQCBvpjeATEIc/fIDbs7ZXgbh5w9CheCMRC3YofQpFVgnx7A/uAWjLmckZk2J0oC5Un2KYuhsPBjwIVzmKxF85qOUYuuykUJ7857ZRTiZDlB6Dokk+tRASx3Ntly5aCT1c5w/JhSMAT6Dr+VTiiFPvFmHoZ1Vcyk4KSUdrBoDci8z2IaERxVpcIDRZdqZWXWbQyYYkSj8husr9A8+DSWYcy/uneKTAWdJilpgo0BjgwDSZh0zmNwzKHnUEWvNPDRw6yEC0F5iDrbewoCsYta6TbZH+GC12T1XL92mTCjt+wcPD33v/Ezhy5CBONz4fvq8QvHbLz5PeXzau66BA8lp9/9gl75uH7rJ2iG6CxlrFaRkeCctbv22Oniy/Zr37zK8sC8mpF2dgE7lvK+OmRBJx3QJ1MJwVX30kp13qJtUjXi6dfYSx5b7GQbefF3L5lN6Nr/bdLnyaSaSbaQDyTLxacdx4ZKTADdJ3k7CbYST+3oarJ1n26kQKNcErSY5gB3RQkiURU5PX7eHH9BRH10UH7YZsQi52ACnQzzncDB6VCI4tlMmIKYfxWync3HWkAnbSHzj8nLsMpUxsrWsm/G0UTRIOE/4iKuC87nkA5/bE3qES80ktRzmZK6eP/D6CQLMS5cAZquHFABofxe67D5OkmRaQJpkoD9UJwn6h9Rfi6aBLXknn2vNvxoRhkr73znu0/dIwDijsvr23hBgpFkP86z4CmrlB+b9UfjfbKN+ynYGIcRgEV60rvYJdL4SHii+xR0UNr+X1VmEX189Zhz78vb/BgDuZ4oMiB5IZWIkjZs3Unk98gDqlg53GRz3JelgXD8G0OImzi6z27bTN0Xz8OyX4qn5J1+o2adN2FvUuIlpACFo1uoOz6FeTgiUAddNFMJkNZiiYjDuqjhnSLKovVgh/lbBdeHFOGjbMxOcPsEi6AudSFKii/54BV9AwtoOHaSSjuWQQ73/sBVgPUXlFitftzQjyeuTQaRgWZeJUef8OjwiOTIGnYRcXSSTaYwFT5S1TyMPcBO7TCtFCBVjfQR2ehpFtqtnyn3HbVl22zEnt3bjxsr//jI9gEMHo5JT1o5R9+cIktBn/JP3rUojnNcqCkKfF42oK51sYp0kGRv8EJfuLceTtFZ1TPSRwIbhsiLT1pxB4KtC6a3MVaeAmUbaYCrWWhhAL+6hQiuDkU6NRM8KkkiOUsCxPBqiI41eLp/NwWPYQAACAASURBVAI7/e08JifF564gHGHxAPwybfIUPnMAS8FS1I50ZizRhD9L4eiSQPh+ymmUslCYl/yTb6CAEgYnTPoiEnBZIYore/Dwcbtt3jxLGpBuGw9uto4gcuYGSULNJhlXO9lA1nD4fc2kMHrSaMQSpP0qGIDDo4VEbHk5BODv3NfgbSmBPIitLBpYFIxHeirb02AWO6IGHSPS3hMEPDA+C2pVuvuMYhT40kFHgzF6wwbZtnGXvYE1ZUwkFEE6czE0cgmGFTuluLCSAjjSHn74IV4wvIvhUyeAkcYh9FHgqHP9o4iptRfbRmy5VBJ3ijkgVm/aZnv4TOW47HVxICg1Rd4RjpXBM9DjYAy23t+mcei/dbxoZkg3dYluByYq/nMi8FUWHdAYqFkP0IEJ/pGS8xovehS441SMk0S7VFJJNGNlDy93Id3PRSS4MVzjUNz9Nm3eaZtX76RAE87KmC6kSpi+fF2C5McMDgufwQbB7PnH739tKVA6vXmemxhX9+/aQ/IL5u10Q+u2bbaf/PTHNmEaieh03q0oykr4fXo5dGSLK68KLf7kYyxhgzpo7UTUyOiXgo8VeiH8+Dh5g2eBpkIQHzmKHtdkJNBSI1ilOsAx2LtKiCULXP3y4ga21LXbOvjQgcjWqWSO7tgpPqlGfropsVWkmOzWwpLv40/UW1QqatVQihcH3/BhmZj0hFGwWFwDE/mz0OoDPxWGKhaDYL6IbthAl/E07wpwWYbRGM1XsFMKAZ5o47CT6EeddDGGTILLsrnn2s3sgMtcTiBGPHiuOugw/r0OoIJipqrh7F8moj2QYOsarKZSFs8lQJfZxGMlwdJau2kroQ5VUFux/AUaaqOuhFPM3TNLUdMSXg2QCnUrBAMVyX6Zd3C/4IQuWlTHTnHBgQHiKYbSMMiESp200lz86aZDgHLSEFZF0AmHckiHgOufJ0t166aj7CMMGXuKszFupNm5bcYUGsOpzirgNAX7E0yJbvH+atKTzayuvQ6MNg42kRR0WAjHHcU97ODAl9d4elaK+x6xTOpDZDHKlO+mYa5XLL4xV88V2pGNTB6zF1gWTqDyf46BwngFxpooumNoPk4eO2ElqC1nETAinYjICFo+t/PMCFoJBl4Wo8Xr1NY/eAT+iwYlFdA1ZJwNAP3yQb2OZeNNTNF7ocB5K0GXl0tLO2fKTQehJkUyyS4+tKP0YMC95uOt9sk7a1EURjtVVAhj1/33zkcGOd32YiAvWfY0rDFlqj+IEaG8gARtXsJ6GPDNjFtXYHYcpwgFMep2U5yDKG59bCJFUxI+1Azhvb+DboDm00ZXrXQLHMOiiJFPiSQclpDaBGxN6TASGUMELQSD6aWH4SqFtWHj9SYcxCopQN6WzmJkAJ1sIpCDw515mfTiaKw9S2K3uM7Dhg11zI4cirI6Z+HBbo3Mw1CLb66WIqJZtbElTAb3agCWKUCs4h1NIYpmoxwfCEcbbIyLX4TZzQH4pFNmTqFws3WmePXQHooPK+5rZwMHXStm596E5FZRJPAMHocFpF70K4zQ1+jkzxHN4xvuY7PuHI9h+nxrZlHow0MlPrRofFF+MXaMIvrm/72NeUu6PHdYVjQ4C8MaeNoH9p6zeXNH2wP33sf1wxSGU7YVSbxMZkaxVRbO2Mt1DqX4uAxDKFYz5t9FIjay6P99ySAbWB00x3rZZMq7miqsCCKpBiXplijCZRBS5PVwU77dX6vSBzrrVRSa/Ps5cFhFfRvJsuVHzz3rct6EAeqa60BSKsf4SRMovJBJxYOn2FwD5jhdBu8aYUIShP/LpZW24rVP3GEtGwC3SgAeEEYqOp8w2wAsCtrqqux/XvixLUFa3w2lqYPvfRYv61jgqUaK5geY1ty95B6778H7eD9RKjL+q0C3APEoUkmLUkFsisXyVZdOtyQs+l+cZuG4XsBKrUx3169V2D6czoTly9q4nqIgVkoQB7kUeLrG8knWf1vD/YyAAaPw46+/hC3FosnlzPLLTarfQkW6t3pe3RJWVod4sEeiVvVHpSoIIHc4sWZw7+PiMI6iq/YHslEcln6PIA7RxMAYi+uLZIkFV7e6neYgnkMuxVq8CExA0Si7TUE2LewgWlmCVpMq3wxveSTMlho6v8PYgeYTwpEIW2FY1gBLhrHViedNn2x7+xDscMgNw2o1kj3NHuhll1ki5wNtnOD59ZEqmafCWdByAbT8E+dYYcQqumq8tANq4Z4JOhRrS++iirMwdP29Hg6rDPDbbqabGqaqVLpYMTuamQYlYw8BMslCYKViGMDz2cr7eBna42nUnWLYjKA50S9Fko3OHYo50XAgTg4k6t2WYyftUzj+wcAbcu1rk2oUTFwSPB2uAsT8wbpj6ZqHsL+SM50KcyY6AUoAk2k60wKfjWe6mfdFMGMIh+zKV98zH5rJpx54xB1sLteRd1nhz043wh8XaEjjIUcMQgquAGsRFURqkXrVl+dH/+91bONvPTqtFPwqAYR8hFvopKO52Dco0CWY6vQwFoQyytfgICZCuLqdYIxi3MKHZ6SdCxcUwcIID4kVr39pX6/ZS0RVgsP6YuKD7WFkqjMnjrJP33zbyMuyRXfcDi491EVC1fIi6KWkL2DJFm31vARbGDvl2+tPcfZBkaMCrYPB8VApDPXgRuJAq0ALw9WJF83vLx60CnQYD2pEcjDb7VgKI1Q/fnYc438P8knvFozw8az2dHIzuCAy0Z48ZYKTW/ePWL2cdCX25puvuwj33/3ut/15hFw5UYt0IZ0vMP9eE52Epg4p7FJSciyB0WrfSRSS185bzKAo/HrBnqMJQqVAh7FMyUOOfSH/Ip4at7EEYqnHyyHTow4iruSMFky6RrgnxkqOFVgM/sAZkXGkMZM8wU3bc/CU5bHgCwOWieR75oyIt+lzxyNDJW/Riaa5K4CL0YGxmEg1oP2nMyiv4WEnJRtstorPKL3WeVLAxd+cSvp3Gh2sIuzVicTRkWiJVab4MB4iX6pLNEwPbyktKbYrN26yfIpoG4dwERS3YLwd2oFT+kVETDh0OcqHUrEWd9Ujsyu+XyfLJj2c/V0tOXGM6PFgkTMm4jpXzshI4vsDONlFwmXupQMRXl58Wb7kFTwjI4GbWJwx8skNTRPcVaiejaItEsrQSZOwBez21DF8SGQFKcGBjODo2PW5dI+CebnaYE5MxYXxyQeWWBovttLBg/hnYt2cLLls737xKQUgy37w4x+4g4pSwRKp0qrotFUANbqrQAuHVoF2yd4Y7+i50x6iD0qqJhX5lHeyKFKBroLy6CVfGu01OBgVgQU/A9+PVAcLaLchu8lAXqDC88V2aNcx6rj8I/o9KQSv6JeYzF0YvfhzAMiSoIU0GQ/MoNgsvJCJV5MFweiRFM04+NAJyLzDgTZQydKZ9MdE8Z4OTxpo0e3AGBV8jzY6VuClFjynu/FiZ4XhoD1J/T3C08Oj7BoF5RYMhHY66iEDmKRZ8G1Z/7U18e/EMnlOHTOevMyp1lbLQquNf7bpq35PEGAEf5gpeRzqeWcu4btBcwd0180BI468P12hvDL8OaiTgQ2075AoRBCYbCZ0AIWJXSSVhxaDQnu4j9pDhbOEbCb7U+pITXr652oIYqMQx/Hvp8XEk99JeCsFsqGixq5zSBRcKgGmK0OkNoeudayb9ktLi1E6F7vF9IARw+0sHPDXP/oEX5lGBD44DToPFhEf+u1L5QkkwY+8UsbxDLVAleygDg4EDgtBWBVPUtRAloh+TH36Dv5074EcEpVM6hs+/MzumjLbRg8djvCkyEGk2diXyi9b7nrOkZOGUB10E8wS2YxGUwNlKOYPQnGLf+7VdnWtRyO+zGyUg6Zoc3WqUtlU0mqXYDXYRSGNG5LZPxJx6qm6B3DjfbX8cW5wmBmhG68niurNv6+0vVtOswjUDfAmVj3annnmYRvCy//KH//X0lBsLWNxMgj/2m66c3VRepDq4JfWAWGUkprdQ1HdvHcXkT68YDBAmFrdhxem2UoH3gAzQeqtFjqWTl4ObYIjURKmZcRaYjo3OBpHriQ+cwrFiVMunALl30IobvwA66nutcunrzjGRBu0ny7EA2PJYRTRPZJiF406MO/UCfxw/4bF5xJ7cOlShx1rZe+8Afju13mAtRisQA4+GOw0CnK/uLhe/GaKv1KBDkqjQ46COUA3H8ZBozy1wwf3u9STmfNmsQQCf+aB6AFz9IGNITydLZjlRA+2U7uOWzzEvAR5ZNMCi/Mpr45TSFUvYbKSPDCFLprIqoFxdhv4YKsHC04tCf3oPOiiW+BB5xOnpKSVPhgOUfJ75hqV0n3LcrMeaCMVSEMOZrcYuaTkysBhS9appVDMslDwXcTRrgOsNZ68uEgCQ9ft3m+n4Mfms/wRh7iJSUasCam9hC/3gIXKGEnSbhUwdUth/L7aTuu6KdYqWCovFjpDMNhfhnNdSXG+FeSfxnAnyxbNX+i4xWX4TIfQzUjl6LIFaRyiGYXlz9FGYb3KZ29nIR2PTWNQZCzMiWL4x5thP0AR5c1qF6dVVQs8UJzjQLaSChL2gRu9dNF8exDjLFj+CJowZ+dlKwRrfnvVJy6N/b/+5+cs0Ti0OO7qWuswxrphXXxeRWUJk9RSCymF+32EGYqdIkaTcMsg7mE1nuoBpAp9g/1oPlmePlD+GlhGqrkQrigDeS1Bc4AGZIYvxpRCIk4dPwtr5RIdPy6J8qfgnfJWTJZOG7oxD4vfQP6ZJrf6DhhCUWCu2cA+vppifF2BTohiuUz8UkAYBz/iKA/4s5gi0USYRfUAnZUC7ZQD1TR7LJOdhsVABeSaxGA0pE4xCAqaghJkaKQk7Ruy9KUB8aFQJCWm0UjV2PaN22DN1LHbSbBMxE+LodcNTAoB9ivGqvaIbYUtlD14uJ3jkL3Fu9XCVOmjwAUKv3D7fqWgPzsQtBGwMRpo/hzfWWb6NAV6TlxmKJOXPpNcJpXQnUBBrmEKkntdBgecOnBdm3Dw6Bj+CBFdlQk8HQpmBtxtX+5/J3+tAOtzOC/q509kGX07nkIyT7pw4RTqQg46JoxSDpE8koVOQPttUQYlf8/3W668TK3kG6ncQy1cFYCtfMFSumg1N4mw0oI4CMWuyqQ7ls95O01fOGygQErG1/DbK/JL7DaixjIJOBDNUnqPNBaNTRRmfWdNLmo8teeSla2Wg2IH6dCSb7VXa8lqj3CgRka/SKh2tbAYatmQKi+shSK8G114LDBAzrhBUK+auNh8WH+SQhCkCMLo4ctLYhvGg1HHsuP3//2KXSuqg0YFRYbCO3Jspj3+2DIuZIi9Cp82HT7mQqwk4yN4kBg/XRYfvxIoCg0sAb/BAziED3kBLDIPUF3UNV9F3nBj9bB3sCzRpl4RTRLT9NLZyHwkKjoEDmiMJcPkiE0JdUUa5IDNPPmAcvjCED+MohzRxxKlA37n9XrM8Atd+KxAfB9oR0qTGsiF3oCL24njp+w7Tz3tGB+SPAew3fLi4KggqqemvpUXI9xF22Ryk3JgPVQr7olRtpeOrbKV7XE1Kd8D4iwwNhDlFN0ONWPL5k39UVngTp28tIraUfRTO51vdzufj1DZgGZGzVJ2AXmF5kuHOm/2DGfUIobVlxu+svWbN9h08PzUYXAm2UjMWTgDupG6LTo0IKIgXohw/rdp9UY7uO0Q9KlaDG3mseQYSHeKIozJpLLiumUBMSVRjCroir15+Fr5+3oZ4nhB0jnRL+cXMXpiFgQemTZkhNVQOP78z9ctH98I+bTIS1ecYx/hZlh4ShyiwNIeVIce2rLQsGhoWOCmsg4nkMEP68tgfDdC8HF5fOl9tpBDqouCtwdVo1Ki77vvfgfl1NBVKg9v1zb8x5VrhyfxlSvFjIdDUFKGWQ0v9AHc7pSNOWzCFLt0tQbDpx1WAfapNBEduvIB8Rc/m45XB6qM/eXHO3nEEHvoznk2Gdl7E1FSMmXPxIp1xdrPbc2BHfajn/8nNgHT6aDhj1OA5aBWC7Wri45dUVkq0h7dK+HPVAslw+vGyEgpkN/P+cWwtK7Cp3wTNq+BPCPKMJSAq55mRxMZNcqN51OYYJR91w4+uRu2TnFRGZ0lhZXiIsZCAP+uJM3KQuxhKRsUKFtOMGiuoVdgH9MaIRNBQC4sDEeMQDjBgjA1FR8KIXBBcvbC64QmK9qHnYx3tJUdLrQAQiAu51+zBXcvgZ2FTWreN3bX0nthGkU7Dwx9OIeDKh2bg7cI1kMd11MJ5wOzhlnesbO2f+cRmireLexzB8JfXzRrLLalQx0r5pPPP7eziF0uodaTw4Vk4nI2FBNIS0B5/oh6KIWwAoQ1ySmUQ0U6mik1RLirnCLpxp0vPJ1zEgX5ZjWp9zzjotcpNaldjnUyZQIi1E6rBmaSlpZRLjOy1dJ4rocPHmKJGGRp7yLq37/2SKMIVQijzqWyBwtEaHaKUIsDecftyHl40VwCCYQUDtHCvQyBzNDG/VPwqzQaHrDoCaiq21giezj8FeelRWYyy8s0amQ4S0vt77yBKxOJjju59yiowUcWA+X1dvxIZMSrWpkDLNLDJClf6Y5WvM2Bi/T5hMln8byrpgp/Fl7t1Vj0GdNUv+AkkNGni5H9HCdK5uBcK2Cr+/H6zZZOQOx4bkQr/F5f7EYdNoZ1ofw61H31SvnHSXK1oMz+9D9vWPVNHlxUSz6MtBMmD7Lvf/9JFG5N9rc/vGSjsnJtLthiqG8bAhbp22MdkXvYsBFQkW4ioa4gXoZcQI4RmSmVQ3nq1RZbxi0wIW5ygrdwOgora4Em15+wTAdNikliKoR8ItxjMCsKg97mj7OZr7wwgBcCqb6K+omCKREuD2Ea1lpebqWER6NWC+UBb0N6LPlpNRzJ7HSJWG4xOsYhNMFasJbMPiTeA4YMYxuM0T0eI4EcVKV8xgUUXC0AddJmDM6iKyu245fzLHkIoax8jlAkuOoyN25a73B++YL08IBKxKNlUCceHJ2tjJd9yHSbcMxbvds2rNhkuSiW/vu/XnCS0GuMZZ9+/L7jfi4jg68K/mUJuZHzl8zmu1II5MemODf+F4HH7o3CcjtEWsWBbYc5ZMbRHWc5i9Eglr3l1+mk6WilVOrg5ZdfRz15jkeOHCA6axT+ALBRrpW7IpeCQjKCrf4hOpFfgkHzPAFbwHvm5ZNqsJtOuRtc2Vljcgp1MAWpQIeFxTk+r17QLsbyQHy/fTEjSmfS+s1//tTmTJnsuNEy5Vm7Dsc+um7JimWaP4Xcw0M46c2ZPpVAXAJOeSmnz5iBGIquC7x0xZo1dgA12+y7H4D8Go/71067QApLGB0PVZS9hBK8Gf/5vUXb0kjdS/caR+e96LbJNo6NfAT7lA4WTjPmTLND5/Psk33b7DY67AfuXQpPn3KO0KUKCb8KdAcvZyVLPjE6+mCJeDg4BXU4f2K+s/OPgOrYAQ4uCE6T3a5t+2l6oF/RJbTxvGrxI4OvYHYPKoI6DG+fi3E9xWvn9t1WCGNH0vF+FgHLTX6udrVeHJCCV/wlSebv9/kCBvJcaxHeF4CMm+X4iFw6aLDnZPYuARE88ywPe2TYr90L/OegJnxaDhfTnEBbg7oRxsL5i22bbD+GYosevBt16l0udMOp8XiXlAquA1vLuiLMjSTplqAmKSGbbj8f/+vDvFMkB3HPw73bbPmyJY4i9vrrb9qZcxfdYlP3UnJ5hztTI7RglamY0onURXdKKq7wBXm3cxDJ6F/viEJ6RaNTwnYWKr52nq02mEsSpEQCjYWDUUuRGsV7msheJYjUpmIsdQWhhciVkqk8JQGTfSbEflGUnxPRjBo1BibNRftq3QYWfqNtMYtpTTWxvN8nL521A1iBnrh0Af2FDJtoPBjbvXiG1PR0SoilKYwDPRr8eQBTcz3043DIE7InFVsim6KblpPaD/lp/8JuybvDG8vflRgonbShGYNtKEIUNcFJSdHsoy46ymsSLoOCVwV5iW4nup8OLsEeIi7A4ngNGjGjKQ+KujzFlDdz8VoYjSvZTP/hlddswPgRNv/+27EdxrCdBZU2q55uOj6y3lSge7iZIojL3/Zvf3qfh5tlBykJ/nypxUtmQum62y6i/nrj76/Z9NxpNpsCHeyDrJoCncMHczHojPMKDCiirS9EGBLE5pcj1Q6i5Munmw4BRlCCdjMvwS0p2OikFcKpgNkA8NwoOuWEZAp+SoQr0BFxwAp06SDXLhlcqiiRxyMYcCP9KNJstvvqGJlPFvPywpelk6qjS4rl5sZwwgdhAFQFOV8ntWKWSq4ysvIiKg6pixPSD6xL5u3ikE8C3xJmVEzMUjSLSRwd7VTpOWvyarGUwWyQKf5y6lv31WpnwDKR4iRTKHUpkv8GhyhLsRNZaop5Vfvapg832Z4vd1sK3ewIlEzz75jNgZFCsvYlhzlPQDJ/tqTIzlw+C+Us1QZL+q0xz1kHYdjOwxUB53X72q22heVTBN2s5L16CNL5ObJjDGMaaGCEPX/hinPVKym9At6G+g0qmKYGZc9ocTNk5BjrZQP+t/fet3++/7Fjk8gzQB2kuJvyShMm50OXrI16H92rfJL94PR2co9UID1g0rGky2ClxtIzy/4A53gAeJwWGD10D18gI96BDeRAxuNbLHgigTjymZ4iEPQMYCH00LL7GS9TnEClAjrYV3hEH6VT60N5Nw4Bzhlw/UP7Dxg7ZQdvyIpURU3iB23HRV8SJdSbAzQbzHsQXOFBLH1yh2az7EmzyzXltnLfdssk0/D7P/gBh7muYa8TLpXWENlE51SN34P40CrQyhVUUrimIdHhxFQR9CFAV8wiLywJTnxz0s6eycdWNIploPjlyuVjmfwt1ip7zEkT+wVPB/cfIl28gneAnQQF2kEzcr6TAx4/VyOwD8+vTIOwg2Tf48dzSnPkhx0vy/ERWI3GkomXDMQRjMWtVKfdmuY4fJXKU33hpnWVNFuMVxQQE4IkIIyvdu8ghb2IIm/2yJNLWVzf5jxYgjCrUrcoWMaZ3DPR3CRerg4ILi4W90XsbffuOwpMcBnzJVgT+NrEQ0tVZ3wcH2QtGgVxaRpSdJ2+j6xLFUQcQzEUg0WYvn5uK5Op6GragQVSXKNZUMscrREoIA6ZtWTrlURqSUSn2DwttDWlhepnKYyXq5NPV9/C9VW8WTSFTuZcnSzrRAEUB1wRVwo9nk7EVCQK49OnCYoFJVDKy2jsQzXRRBPHFcNz8PLbb3FNLjnBlCjDdTDLxEQTo0OHli9YtPIPx09g6chh2UljquVlH89+NK56w3OHcADD+6dO9cLoyUrOti2rt9naj9aAKEWyB5mIwSJWFSw6q24ROIsORD7cdThGiiU2bepkN/HV0SA6kReHpVfBgb94RLSXN4BcqNQVRIF51uELUMOC5zWA7lR4u8ufXQr2pVNQaRgy5JFfa/8WVjic7BLXrfra3n71C3A4Wn26wiC8H+9ferstWni7nT1x1la8scISQuJtMjaMQ8HQRg7NgLNbCibF6MIHlMdsLfzbFZ9+SmHIBRpIsAIw13PQUQrhrXK8O0FIFVvmdj6b49fyewfD01aBjkmiOPPgRrMsieIPFcZufDekl5dnSDjjfwgobTAddATeGL7YcrRcI1HEjwUV45fGPGWdSaqqTb2WEYOABsrKrlo+p6teeJG+W+HC+vkHO9Xh6FGjoCPxUDIKabE1YPhARDP+tuHQFrwjeICJwArmczQ11+BnsAqrz1zw1OHu4dWiQw9vG22pD/4bQb3k5tX42ZFNR2zbqk0IOcbbsgcfoCuAM8tWW6Gg4p2n4VdbSfe358QB66SLmjEfGba28dDKQlg0edNlxgGX7AQzzDtwiv8WRg3LPm3IlRkXysEnj4hSNu3HTuRTpPNh22AVK7ERnWUuEEBshCK+amz81Okkd7TZsy/8jAMBTIwHoAdctI+XUKO9jgQVaOXo9TCCCy6TQKmniwJGIQviBenk8wf6Ih1Hlvz4/QvxZZGhPoWN/z6Il+oQmO3fX32XzyiO6lh46ZfsDDSpAewUniU3MJVl7/jxoxmHO+29lautVXmMdM7bwD1TWPT4sPU/d/qckyUrIUPTYBdFTmQbTRWasvSsKF4rlpdsGsKpCEQ+kynIE1D6XUUy/fqG1RaVkWy//M2vnTlUNM+BwoUvlV22dhJamvluTlkIruoBt/HhOdCzLzm47qUKqXxVqpFNB0PtLCkqJVFoD02PshT7KaJqKJSB6UyBXL4hHhk5A6wIJ7N6YDO9T/q8Gvl12AmH9tWUwkGnw1BMJnXQCiSOjoNBA4VV2Zcj6aBjeOYSeeaDwaL9wximJafnMBmWNNiKvymwCKCz9NBkJ4ap5jptO3QALjv3U65yFLJx06dYBnz4SOifHdAgQymK0ggE887pujZCbb1CzFYok1E31387svYOJpUYfp92ON06PMroCNU5i7WjIq0UGXWgeq9CabjUPTt8H0GUDk51z3o346BRSk0oeEOMLjVU2YNz+r3WgZfi+EyyOxCNM4xJWh2yFzBAOfanV3FTLLpwjQKdRqLLXJs/Zy4hFaeJk/rCeQC1AKNlASXFQnPToag6o72JbHiXP/owtNoSqwbencoU/Om6tfbpl2ud42EP3bPeGUFOmgh0aIomKd1yDH4cio9r4L8L4p1JhpEkxXMWe5w0MGoVaF8PTRJFuQ/M/6tPvrKTB06gcExhcu3AE/qGE9eMpg4m8d2u4iMvL5OHH3zQ1UJ5AUnE4hbdJYf/5lHWWHxMksOR1BVUwlSIxcvi+MVCe2flGryNCUf84eNgkbhHwcH1cAP9Gd10U3QzQug2ZdjzHmneq1fu5AHFPISHUobTjzy2EBXbbUhG99iaj1ZThHgowZXGjky2GZMgzfOiyitVMuohg4bSqV61jcipR6K4iYY6UwZ4jpLG3l/5hdPN9/BwNFMgOxg7EHUorgAAIABJREFU1Hn7A/oHs03VRYuO16KPMSqOLhn2iDihfWCffVIa8mBoBA7SlhW4I9QVaBI2zpbY2IEjIfAPwccVmz88a1NYgNCKOUluNk5UcptSLpuTMfOT1FlI2CJvD21hFRHl4fMMHz4cLjb8TFhO20/sszoocHFZcY7JUVFdZus3rLF5c2bAo0xzuXV6cF2KBIfdtZIay4yDQN8abu/95V3bv/GozcPI/sGHllJQERLRxQ+GztPEAxyFTNtDwVaCy/HLp2wOUWIpiQQVtEPb4l74cY3Efb2Ul2+nDp4GG4WVgJRXmOwCzFpUGKKUNM0yY8/+PIJAKfRwf6dOGc+IXoPj1nzXqZw9fw73vEfsyLmz9sOf/wJ5MJJUJ0zBElNsA/GOuSR+8h0G96xnQeo6ITbqzYz6RPX0P6wiLRFems54+B/ffRLjHgoFnYvI+OXc3ybgqk84kL7EfyQXhoCWMyXYovZ0Ndnz5DamJkXy81CBsljbSad9Fq+RYaMnU2S+sTJoeCkY5FfAza6rZRMuqbdsKYE0vMTZVxCrCgbNZyAdWCAd0D2zwH+jWKbi5bB82X3Ix+Ps7ys/sAK6mhdfesmN0iEstpR7WEhCeDsdkhaUKtBdTHCuQCudihPgJl12EIIdPyaKICCvWmxMtclvAtLbCoe4BkaN0oCqb0nYwWKbe6BpsYNiLephAhOR3js52KlLFlYr02k3jWhZKO61lp4UegcngpBHIcRSgVYHHY7n+IjcLHIkKdA0A0DVLAoxjuIey+UwIyLVyk9fs+6r5AKGJWOMJAvNRtt/7BiCF5ZZKO4OnsAnnL3E3TxrYzDglxVBM4dTCOyIAAnSuBbNeGGXwYy4UYEzIFhxA9chD4WgPweifA6a6FrlP+LMquia9V1EW1V90OJd77cETXpf1ADp/ZJBvrw1olgaqtkpLe0PxhjKAliqxAYYTIl00uFg9qHAlHqOFD6QhV6hg0PhIoZENeX1BHeUuCDlBH6fZ596Alc9LDwRgVRD2VUKkgqpgj4U/Kxoq2Ec6s67m58lbrnoj9mIiY5j0LUFaK2ZnyXITVtJeTq7JHclrtMcad/VDuSiGD3ZutY3oDbmcPBGch9Kk6gQDkEWgeKVt/XBi463c0dBD156nUVmt2WwcJVPvXJTZ2Ad28N70cEzrGX4bMyoBIHKyKwA+wtxob1Kjrzk0ekeGoQqjcInDKieEfEmKQ8aI9eijOoFX753+WKbNg/smDh4eFg8Nv1qOp2CUcqLw1Xu/1561w7sPsuLgE8AJ05qepw9+9zDLhn6tX+8azs37UOCncyCMNgyU4Jt3qwJ4DIZrkh3cTCMhkup7uI4kUv5gPvDeCEbufl9nK55Fwrsazxwm+icxbEVxUsnmjdk11C6v1gSjaMoAKHRBEsx7qnLCI5gUSJvaaqIgHcVjyC2+0H8PB0qvkwJlaeKLBlmyf2LH4TcfsEu8/JnQ5fTokbGNk2wPDKyiUviQezmZBVWps9aXHgRn1/GRhYRl4uKeWhS7Z7774XDe90akRh3ULBOkr8Yh8JLBfpKWT4ZYyRJ37vQ+ckGUuQdT5h5shWxDfM6xYOxrS3CLh3Jt5VvfAJTxteeePoJu3fJXfDTC1kktjHG8XLCSW/m+5RBBfv6m528VOOxtSRqqJuRjO8meAIhsEtmyT9RiALsGEb01UweFDkUYXow96EK6xbrgeWkU8YxxmezpR43Bnc5eKJjWaasWb/O5i64Cx/m9fbOqi8Ib0WWTycqiEfe3wrQ7OMgDhThmG6unsNjMBBGVuZA6ITFpNoggVfALdN/MN3z9HEj7SdI/r3Av8M4bDOyMq2q5pYVYXq0Y69ilaoYbxUI2wWkg9z+5hWbPHYwnRFdPJLvGNzJ+pgQCrB0bKNDr+XfW7Vju3XxION6jEuaZO+wLIAyesDUvYBW1DlLkedPIdKiVUV57MA0e/7R++xGwTkOsx574ntP2V5wyHdgczzz3HOYz8911EGMbeFDX7MG4A3s+6FgAWlgKCRBB4Rkd5BU8Z1lJi8xiVzjxI/ukm8HL/URVHRnT15witoUKGgtTV2EgeYBB+mni8PB8o8XUowyD02Dgg7Ueaqr1CVVgRbtTnJyMWak9u2h85c5UiQsjC4fFruJmjqyOHB9WFpx18GfxeTwo6D58zMzsTpoKqm39svAUDCZ/HFMlM1pG89PKAdHFtx9NUBP/uj7wDjNdicHluiHGdAY23XIKYxYxvpAF6BGvJfFdgW/CF+6fUEfTSyha1FRCl9XB6z3V4XZFWimcXl1SOAlL251zVLKyXZVOLTUgCFa4FOcxMrQElEpNLpRNXXVjiMci3maN1h3CJ1+DF19PPDXCMIQIrn29Rx6tyqamPyh9PFzb8HIkUPlqNyRLMFTXQ0SW0af4ybUti6ubQ3wgTIDjxMOLXhDWLXM8y8QiefLe9HDO1kv0Z5EQnTciqHrodaoZuj9U86hap6M3EYi3W9jOuSrQjGMZVpHFAXlTkI2TZeCG/3Y1UXiVPnGn1+3b3YfsdlTZmBcFQehgggwmE/e7GYiYHkNRXkZzZTQQHiIOPw3mUZ03bz+9/nRnjtuvwvDnASYEXwJpRnTIa3fttNKuQAFiAGEwY2ZOpLkiTstbQA0GMA+PUgaxXQSRkfEWSkk+L/+8TW6UDifjFHCagYOTrXvfu8xttVZYNOvEWl0DmVfFO1/l1M+3TV3st02CYP8c6fcMm4EybnCwi+wWdU4XgsFxhv8U0bfieTTrVy7zk6ev4hnL6m9FGnZKgq8D6EbiuNGRsNJDBWljREvCGP+YDoJmfBoY6yTWiOvN18+kAdJDmt+FJcBYSSI1DJ+NsAtDU1wrI4zuG95MepHUQivYj0ZBjF/yNBRFBAcqMCl1aFlZyu2vspp9BcQtRXBA3sMx68zF87bHTijpYwYaJ9tX0eOI45akb52vvCYHT2+2x5bvoyfx5KSLb2WcJ1K8KaD9oJdAjBDgYbH3ROGec43tmHNWueC9t1nn+Izs6himZpIl+BsEXm4ulg4r9qx3oKAdWbOn+32Bxx1PBQelmBB5t/tZ1Ul1bbhyy1gnLfs4MFjDiZIQPqtU1qhp35+dIt0Uj58XxyPKdIptvzhpRgjQbnDh7qeMXYFxfkSKRmd4gDTbsjLQcVJq3ov/sKPMbSVqC+lK9+3dBGmTAqs3Wrnz17EPB9RA2KNWPjsj9+/2J5++AHzYznTxagvUyNp46qYoLbsPGSFBLBW4mndThGcPGUiMEIn6R9lthwlajum++rOxKuuw1s4Lg7smBdtN5jiUcIbPIgxuuhcfSUy4AXzwTdBzBIVjVoYGR4mJv25L58xlADjnzx+P86Kcbabxe2dUP7i8QJ5eQXiHrbo//bvz1PoBd/0WXnTTbvJIdLCfVbGnFhDXTQy3ZgtCZJoBN4SRhnqumiup/ir2l1QsIvp7HbvOEBh6mDxOcMy8Jx+/70PETg1cWhjpytjHoqRFoVeJBH1Okc+TSgUUueHrCRz/lr+7GKx8/0htVpyZjyCFEQcHnDhtEgbMAgzfgqzWByh/H2QFsfhlcthYnCCdVYQdNwE9NWAWrMMVSwpNXHAmJ0sh9PxSJYh1UYOumd+8mcbOg4aLMGmofi0qBFQwVX3KJhInXEVbIlzQFCi4Ym3fRm+bys+7YIBNH1rqhUDweVP8t9IQyDqnCZddc9iK6ir1hQqDrnodvq+iqQbAJyorrSIZkSGXimkjci0SAKnSBaMCcAkkeDPE4AVM6F/dvMstLOIk1DsOvJzBVtcgOGTAy6cTHHfj62oGCP6HGl00tJ2NBDzlUzxFk22CNXyuNEj8UMfxoL8iF0HorwMvHC56iYsIQ4YrrmSbURNDeNaKqVeHH8/WE9NLI+H5Q5jck2EM16JyhEHUJgmEfHhzgFPXbTcH5URGgRH/jy1bw++34oda6auNvLHAEIBquqvuzDgUXiyz5g23e1fNL1eJuW7iEPD6/jGFzzaHl8pvsECjoePm7YFfEmc5PiMAXYEsxGaFR6EaJYJ95JFl4Olbv/NkBuaKFSR4FLnTpbYi79/DUVYl9v4yq94+Mhs+ykpyxoRXvrDP6HfQenqEm9W6doRELjTbO5t4zAO98Gg+qZNBtYQsH/8+HEnctBI3oQAwZuHP4kCLS/Zl155FaOcAucz3cjGNhhTpRB4n6LfROFDoG46kGIQCCyg/5cJVADbVxVn4dXC1RQo64JT6YqT6PZF/Tt/9BIsinAbO2QMvrydmAOdcBix0lLE46xjI99Lx3kJStgdt88Cpx3IppVYKHyHPfw7vnQa/ySZdyvOZI99b7lNWjDHDl3Mw9wHKCGyDzrPASCDY/adZx5i6QH0wsMewEvszUPeiNTXD/VgpA+pIj2Ee/YE28n9p6wY3vOmLRvpIGfbsvuXuPFOf2jZJImuFx3Ijrz9drX2hk2aA4bIQ9jaiwUpD1QcBjn+bJJLL5bakb15dqngqu3GSFyCrkZYBYFgh8KPx46Z4F6WQjbc/uBoMnZaeOcdNhMqZA2euZpaVm/42nrB3BUT1E3hEke+DYzel+viRTcZjJF8G0bWPd7t9r0ffc8msQRd8e7HZCQedQYyHka44TBRnn1kGf4bQ9kFMDpCPVPBPM8kkgcHVdzq/UfyrITwVeGYkbyM4dCshrEdz0XBVVpS6DIwx47BuIapqhyFmC+y2jMEB6/ddYBFZryB5LjFozeHMbb0wBG4HTqeLZ0+nifCjKMUrYbAYjIMm1/+6FkrOXsS29jrNn/p/bZ2JwcZS6nf/+VFxmpeLv7XRGJISTmKURbhXc4Lg2efA0R0vhCmCJlFCTdVjqOKWTSfW3YBYTyrNTCOdmyTN0cd+4NUAnjv4eDabHn7+b7yPWcC7S/QNBoUAHVdPbx/HpmQ0ak5jrVMlWTeT+OkQFkPNMXUbMJ1kXu395HcAoSWjv9MOMyOtIxIp6gVc0ke6YIdk1DQ1pc0mG8NVNaAWCAJjOGZjpUjGkFXqw63lwL5OR4xX0IvLbhmHPYD7B7gDnXhKtIt8mJW9iPvoRbLJUw8knQXXrzM4dtDzFW/mZh+qVtVgdbkoudKmK8Ksf5aqkqpPPV7htKAaacjmKMDrn8YSz81RAprFZ0wiyLrL7k+z3IS9LoknvdQBUIADY1ijxLD9VYgRSf1RCreYlLIFb6qQ3XSxHEOs14D20d4rjp3cdKVJRqJcX8tn+MCexfpC+KguqZhwzuYJeNIivUJoIVV+KWfRpbdxc3plasnz7ufKKN6ZrlWWgxr3yPtxAScLWvByrl9wMJExAGpalmYDQTqGhimujgod403Gu3FX/0R4YnHhsPoEBNI2ojrMLGEa8fiG/TYQ484w6cWrrHq4CEcPr2OrHseAoCwFNQ80CSKUd5swsFqMPHhNbA4DuedpTDi3MUJPWPeRHxzZ4L1suCii5SrVgfjX3JSpm1cu9def+VTuK1ACNDv2mEEzJ471V74j+ecDeM7//wU72YWdtDverjhEWEePCFGWw6quEmkFsvhLI6LKntECWdk+q4lVQuqsGZOyuHjJpHOkoJ89Ly9++GHhFgC0HNxveiUA/GPjoaDKAvGKOHOjETCRfX3pNvX0kEbUf19PfTiXku+iREjfrHwfKPSLDYgiXRpsCTobnXgtTfonPXfHaAr9gMOicW+dNPXWzipCV3l5wqqGDtmODcik8UMZvlg5xtwqvPQ2bfKAB/wv5WFThRG6kExXkQGfYUfwU17lNFaI6wy7iSDbkd55kMGIdIaNr0sG2rohEJSrQOf63VfrLUPV34G/mr28/98FLPvOxjx8H3Wi0BXI354flmJHaTwDxxDIjexYurGutisIyeyMJah5QXltm/bAYxeau3MqUtghSyBwYg1ssqv9oUXXnBxRbt3bbdL+eeQvycxLQyyUaR7xzFi/foPL+KbfIHNPpRACrKCW5Wooi29BEuQCngO8MxovmWDcjPsadJREvHJ2L/3kK366DOivljg0k0twqHu+48/wgeH7sbLqBgivTxV3McDeLSMnjCZQtBrWxA7yNdZxTSFTj+CzikXTDEGgZSCSWOAsnKARkTov8lYfbWmxV79cLWVYEPbgxdMK8W7lxc8HkVdE2ZQHsbmDqa9bnj7kqWH8ILxTaBbttuPHnuAQj3Ivlj1qY0hg87D4fTmJx/Yi3//KwfwSFoMaHO9KEUpGrU8z42yfwSeEB7Lo98vyKG4KqxAv494rAFMBc0wU3R9fVDR7dtzgKVVPh11mD1w/8PguJX2MbsY0c4COIjkHun8KNjp+AKRuHAARdDxrPrwWdW9SRmpyK1OipymRVFJveDAe7MPSkyLoDCT64lQKz2LCSyEyZIGSgIWQRyxgfHWXtVl53efseSgJItHQBbPYaiwAYXjdn/rNyK73fWkpaxcc8qmzc7kWRppCcBMUfhZq8NuBU5ysmcW7ZUcjiePn7RTJ86Dn9Jd0+g4+09BHDzbKoh6d2SRoCItzFn7G7E2fJz6WFFcmF7B5Kngnsr7JgGrYdFUK+A8a6knjxv56CZSmP35jMlMYil0w5fQSUwZDReZay5T+3bYZOpyC2DyzJ41naX9SBtCJ+5Lcf964wZHJb3BRJNHyrZoa2Izbd6+zd0jsZqa6ehVDAexa3pk+XIOzih2G/ttFf4s+WDiHgq7+P7eWtTKXIZDuosmT66esqIdju+I/KjLKq9xXziMmNqlYJYdqSCKDpqheHQD7Thwrv90nV04Qugy79K0sVMcB17hsZqIa3DJDAMt0PMewiJ0wpixpEaVmFfxwT949NCwQoO3yEnKWF0JgD5n/p22iw7oMrig3K8a2+vxAk6w5U/eQxDiUDpRLd/obtmWhJL88dF7G23159t4cFl+URzEPFi8aJ49/fQjdpwgxVUrN2IOzovX1v/QhfMgjRqZZWNzM5Fbh1oGypxw6eMp+GIsyI/5NE5QUXjU5kN8Tx84xMZDlTl7Pt8OHj1iu/fup2AwXjNSRECbUucciklMAqeYGB2CNASzSNfvWBw8sG4LKy8RPrMvBVy4UigXK9QbcME3wYakDrUwT7hVXLnhUg/EZxSscQK+6MxZd7ikg107tjk+8QIghcmTx6IKwikOWKCUDrQRafyo0ePwE4bLzXh66mo+HiZ0MrEe27F/Dd1diy1berczYPflQdcSrRcBTXcnHb9vDH6yYOcdETYgfqBVMtG00qVt3LrJvliz1dKTA+yJRx62scNzXb5aPQq9RrDccrC6ArDaVAzbx8ycwCgv9Rmbfg7dAIyTmgme3bxuGxhuC51CDp1hLMtMkhyAJk6imBS1qYKk4RCuubQKR7m28gaYRrp3HQ/xL37/v1aOxNeHKYtjz5nde8PYEcdVo6o8WWgHQGsbYZNMtSUPLHbxRMXADh+88a7zyE3kIP0NsMFdd8636uJC4Il4KyPlRcYwl4pLbC+G6ssefRQ4pdU+JROvnOs3bPgol+9XTsMgX5A7iBpLZWIpwhUuAilzOj692SyVu1Fm/N+KVbYOimcLBbGLe6YJybuHaC6e0R6KWiMBr910k17sH2TaJMGMH4q86bmD7Fc/+K59jQCoiU57GoHDb332EbzgO+07Tz7jMGjkFXarsRplXC38fDEPRINDHi8BCqk+KtBKkxYPVwIIzSVddFqddNnqvC5dYAdA4K0K2by5d3G4J9nbb73PWI63OhOJPp8oe74oBb0pXPrlGEXfdtCC5NS9SiqtAhZKM5KUHsuzhGdEEKZBGTg2phPvBPUulQ7aYdB0c36M6II4Iv2AJHmuOm4AbQUm2IpX3sMnJwBxyUTgQcQevDvC1jkPSIG/ikT7rI2bNNnquR51PF/JMIbigLt4iYBE+HDAMFVMOadh2ZyheeuDUihBk7OU1RKTd1uHgw5QpfioMHew8BO08a8sSsEfgh7ESpH4JwJOeATNWSHUUWHQMkISCyeG50Z2VMPBdEOkcIS80Mszkoh75A28vOW10UJne/LUZcdguR3x021Tp7LsnmQbN2KJe3CfPfHoY2SrFjr631hobkoX+vwLaG88g5npWe7Ql7hFzJB7H7iPOpPjpqgVa7+wvceOshzWV+d5ErVWhxqLQqkcvb4V2IXAxhnMId/Zhy8QgaJpWQhgKNJyvBuDkZTyIHtAARIo0nn7jyFeOW5FHNjjhoy2wQRZV0ARlL1xOQraU3D5Jf2fc9tMmzN7th3ctx8I8eoHnqtXwV5gEZw8U2gfrdqMXBoJ8dw5FJXDvJz4mYKLNFFwvfy7bN6dk+1ukpBTkDeqg/ZmLO6m8/7rn9+3IwcvcPNFh+FVhuv02GNLbel9i2zrxq/BU7c7YyMvcFF90U7UZ+F4CQBB2dQJI+kOb3fxOd1szuVCVyZ6HQY9kchKa8EcbyHt/unPfsEyaTdeIQoV/YriRGo3ap5oUglCAe29REFCUahOWgZK4kTql14a+SaILw2wycEiiSzYlgxZKDB+LE4iMRkaCCUpANe7crIMq+GlyvFOnfwJHsZp02e5RO+1GKuIUD4bNkZWBiRzFpHp4E9MnAh0rlM8cAcTXghL4+jl89YawEhHgd68+3OwrxBbxKEle1Q/Cp42963cPH+KjK5bhFesdRKRo06n7OJV7EGLbAjWiNdIC9+/dyfCAC+bkDvOZs6cTfLvKTsIbpY1CIMmhCChSNwXLb/bJRxrZAJxdR7MwT1BdNAHcVk7Q8TOZPC5QXQVQ4AB2BYjZa6tZmN8CYc8xsMJjIb5wr7oHCbwfS8yFfz55dd5QjV+MwqLYyy/CynD6B40tgYL9uihs8Ra9YHHluAzMrlfusuW/62XX7Pqy+U2noL/0q9+wZjKYcDPHsiIWoRRzJlz+Q4Ou4iDmuKUyrBvPXjkKKnPlQgAMl1c1xUKvV6C8Sx77lmIO1hGIlLbAlSRZxjts23i9Lm25cAxexmuaS8ddB08dQkd8F3k+0t+7uXk5j1ASZpaRNUK5eUSRk3Oi/32xz+kwwm2nXv32SA28LuPHbRYDt1f/v5XDv+U1KW+tQbBFAsxBBKdoq5QLFroolsp/L4wN5SsotE+BPxUDkm6v5Kci0GiRekeUkquA8UMHZJri+66mw56Fda3F8QaZQknCxNGeT6fHxJjYXFijwOgOwxaHadYHF5c8xY60HCsD5LpmPtYynoHdGLTiuQYZ7tweObJ/H8QD6J/sOAzPGjA3WNDSaspZC+Eu2QUTcDx3cdYVh2GRkkyz7Sp1scSvRJBTgpGQ2Fg6uJsCz68Dle4EDOwNjrRLLL54inSofi6NNEJnsMb/HzeOSTe0MX0Jdz71Z/YrmciETMmCS3coh1KnZZ1UlLqM7k8RpomTRuChqLAp2P497UsbgYKU0KRAh1CaQrDwXoj6cDTFNHFzuQa0GYWCsBklsXyfNHn2YYFgRo5dcyynrh78UIiwR5zXjryuphEPum+/QeBauJhMC1kwVxiKz9fhVAolszRSZSDPqCaCzDIBqLwnQP/OpGkoCr7x1uv21maiV6aOMnfe2RjK0UhrCuXGkST5exn6ZCVrhKP4VptUzVTp0Rv0JaB/cbCl04GRhGTKZCFf2lBCeK4KruCkVMcWPRd8xfZX196xQ4dusZ7CamBZbeCM+ZBFUxmebly5UrzOvzljzyhRCuVlrXYhi17iLY/ZRkD420IG8rT0OzKK8E0dRNEfGcsjMEA6J7777AFC+e5Ai2vixrSJH7zy5d5mei2EUjIdi8Oq9DnvvuEzZo+CRPzHfglbMJkH8tFFmLBBGuqy1A0uT+j2vgxw1BVTXdy4AB+ZirLG0XhqGsouXrDrvIgFJJnNn0W23W6V4kf5Nu899gRq6YYRTKGJTJeKDQzkAWhP9angfBd5ZWgTsd5ADBGSiXlE8D+XBeX/1dnrV8BdF4R/ohcguBXYvNZc42lEAdTGF1uKLylGzwcEhEol+54Xh5+tPVOjaTk3wA6cXVkWXA5u3jA9ACGcPO9GM22HT9gbYF0J5HdLGE+xWQ/mzFsCg+gUq25TjRgWsoGgBdbB458xk2+SMirfzz+1eV2hclhDGbhEydPBHK5BiMgD4XfDbd0KUOiLb/aMSzkqonvKrh12cbfMdkZt7T0kA8IdhYAfJMckGCfURCKzl22qZNm4AkAI4XuLhSYIpZQg0OH95C2MtNJZfNOn3IFooIFShLUtc8IaN2JO1koL7OeSWdGpFWiONDqICRw4u/JhpEdnS0m0HYKXbxoYgFYBXzw2ltWcCzfnrrvHnvhu8+iroIBQrcSyedvlQfFyXPO8MofSKyPF06FOR9GzHkYIDehc0k9pyLt4feT78Iyfs538HWpr69gEQcHlsXQqLGToMEF2s9efMXqtGSjmCsySdF2jsXBaO6c6FyR648zUm4dxCS8T+pt3pih9hxMmavw8S+BcxeVl5oXtM3/JBU8kxEfIIMOs4kF0g1rgH3QSBfrTHRYYLfSOPhQVNXhynVPBcibayKWTCvTh8vR5BA+fPgoPO2LnNnR9vSTz0IBO28f4fioeuwrxSOTTh8vsBhUwpl5VF2BlsJOIn51nqLZtcKyiIqPchBHtxe4aiDRVNiGxsPkiIQPrUIdhNNdYKiWvwizwOijeKavXiwHusNXoh6KWfow+PG7bMMXW23Bglk2giJynM7Nl2sXTkMyGZm9KIA3oA+eYj9w9MI5DqxU/Mtz4PsqyKHDjpJcXQqTxluqRwqc97f2snL+0zuXAkwmTFrJ11oMShWo98IZH3FthDfrvohmmoxwS6EElSjzUhFRuXeUAzZFohaKfhqduHDnALD+UphdHTRMSagWZVSmZ/EKB98VxG01NR3UjWBbRhf8+GPL2WMdw9IAVgd7np34uiSwVBwzbgKsrE57/Y03wa27nZowAxjma4zApmGYJjpwHB38Wabhf7z+T6uG4+6vqDvuaYv8wIGBXJSbS6bn1vKZVHz13TL+2Wa2AAAgAElEQVSz0xGpEIHV1QDklAQMiLeRFLBQ6SCbOkivDTjuyM4DsLX8sFzOtIljJxMYvMf+75WVTBw0bcA+6QT3xjFdnGPZ6XQe1478xRNHwGgnzIE331tpK1auomMOcsT103i+1iCFFqlO/EEfqGN93k02duIIexT1URL+rGHauuZfsd/+zz8YoznVYUF46KATwGkfvO9ufBVGMRKV2vavt4ET4e+AbWIPY0k742EUXz4Uc/Fw/ph520RnmxjFqBZNRyOSrU7kNpzezkOxq2LrqZyz4ajcJLaoo3sWRrSLZIc+RQDBlU1Ii3Eqqz4gDB8KiF4Y0C5uuN5GeWfxHSio/uJ9wUSRTaowMo0VIWCAgjrCEdn0oDCsvlptDSSxAFc6KMQJcnhzrgB5qDgKDxeGFQluGcF1CaDzH8kyK51xpYKH0kvpyId2WmcomGhwG+kN62z27SNt4sTc/kgdKe24DjqJPXSzwSwJfRoZY0vICwRmKc4rgHw/yFI5BATNyDWwDs5wGYZFiliqQk2pMTKTl6YHT5O9F49aWGa0zVo012Gn7OzpECkemDgVnSqwc8cRIeE7/eB9S52xfD287ly8prUxj2FiicOoRZ2GSPpd/GZXYVas2bwdbA2MDhpliwJauZpahMn1z5fFq4ttYkEj6lcgOPu46SPt9rtmOZzYQwjBWoJCL4NTvvanP9sUzPlry2+4JU4sYQnXgTHEExY1bRg5h9X8fgfonr8hEKCewlfXyL1v4/Jw6ySP9eOlnYQPwhOPPcjLoQVlDzJkJoyhI8BKB9gf//mW7WHS8adTaufQk0taGAKSNjo3vUTyb1H3oxdMY7gWNH5g9ckc1M8++iDqyVyXeqGusZzE95/81094JqcJ7Xe+CTfARm/BJKlGOerPolEdspaFfSyBNOILd9XP1g5AxUl0O+GcmsIu4O52EP52O+yP+5csg/ObZL/9zR8p8IhlKaQq0D38HIlRVKDVDSqN28F03+Y6Cp5pZyKIpVOLh63R1QetLbgXJgCBFHChZbEbnwLNDqe7YDjR+izRHKx9uDY23KSYd5LWUtdrIzJz2QsEs7R/CdVjgy1d/jDWumddM9BHIVx4xwIH2ejAbALL33v8CMZjCWCrKHvxCqlBKVmMQKQF5oY8pLXjEV2tP97M13mqh4KraqKQOZBYHZKo97M2lJKCzNbBNnTadKvefNcqirOyG6WSlU+8PFj8uVdpLPVSCZdowIt8JIKeCg7kYyS9PLR0mXPA/AYIYhRFTn7dHxEhNZCsxicefxT/HbpzJgB16Uq1P3nmNHh3Jg56GB1hX/GPlz90uP3kqdMcvLBt2zb+G9nt5mIpMM1R/DYDZe5DCMUHp4vmvRSfXra64qWrMaGrdt+Z50gmWkkwTjKAOptZTEcDu4ry20uzORq+tPQRsmdthaG0c/02q0DwMzxrCCy2RVZdesv+8bdXXE3Q8jQCN0FNG4WFN2zu3Ek0jMUraClDAfK97S+vvIUp+y6KnLfdC9WqBOeyQ0fO0HUS8sgJAvuO8RZoAgOge++7y+5cdLvj5e7aud/+RsxVJ/iyH0VO3MkINvBjMKdZsnCuRfPneXS79TVY6yWkoJJpttMsrMq5WHqQolgSDB2SDuVlsHPmykyLd8nS/eMRpxcP9qVLV+wmBVo3WqbnYcAMStl4a81XbPCxG00Mtxj8oP357PqcYm9oLPTnLwKZAJyEVn7Fwp456dRFy1tXDI8AHqxgYJdA1D+JqK2CWWS24ydSIRz4Fp0RL46sWGs5tQ8hPa8CbgkgiFMPQCQvazIZiIPQ1w9GidYJu+UWW+Jw8K3teYesiyiu7qAW/JR32PyFk7lZA/uVZF5aWvFgMwb68eCH+fDz+niwLlSbdx1WhFd4aHHnmkSIqop4EwZWFxGOQJpxFLfzpKPI8vK2iVNJn4mzwyVn7FZvvc28d54L9mUmc+kOKdCsqklVuUlw7u4tu8Cwwc3pJtSVhgHDtCFBV6eWQep5DZ3zAXySW7lu58vKbQcJNI1MQ74wMTpYLgbyOVWAxP/m3HPfQ4wXf+hFgbGY2dDBLXlwsQ3GQ6Qdz+7tRGM1MAF99uZ70KQ7rQC2hiiPE6bPAOs+bhs3bLLB+BOoq4pFZbVj10Fbs26Xw2KnzZyDTwf+14hk/GGcNNYzaY3LsOeee4ZDMJGJotTlWiZQ7AOQU1fDJtmw76Cd1mIF7FrMA1+ZWcgkmgLaAXapQ1YFoo17pOksEHguqKPO7p47E8vTJXbqDAGfFOKT+WdsMVj6977zNAUYrj8HXg3OazeR6N6kSMsKVPxkQXnyJVGB1suqjkeGP2oMZKgkAUokcvSKilvsLnY7g6/xYL93L15ib7zxlp3YV8RST7pqpkLERYJE1Jop9dyXGy2Io5ufK561Fx10F1h/Iu+GnvWOnjpgPW/onuQ0sueITWIiwlnOnw46jMW5luEx0Ul0nHis599k14L1Ln8kBiexOIwm+eiEHT1yjI4xBfrlYVec78IGWOyZoqIC5+Im64Nb/DF09CiXJ1h49RrsjSoKEt09Hb++s1gN2uvo2kbQlGkxqINFMXFKjHcBuRQeWQBIsBLAz9H+QqyFKNgZ14HvnOEQ4iUFf0QJj+avw7mOsRx04TRXhSz4prIY9OE6Hz10xH6EHF8L5j379sG8IEAZGOEIykgFEUfBrJCnh5waXcYqz2g1IpVoXO6iaGgO4/C4ij3bcnYeChCWz4ac5K5c1b0IsAfuu9c1gDpYXnv3LXzYK2hYsGRQ46L7rrQBTb28B04xyQTRxbsWQR2MQUoel8h0yMSVBOzqA6SaiK1qFvBQJjz4PsgOezbuxFr2gI0ZMtIlPUWwvPZngr+Fl88eRDKa0nOZzjVdDIDv7dV59WMuSxCY3i3766vv2GEWYhG4rz31ve/wcqLw+vgrXkg4kGrT6ZR68ZeQ3HTMuMH2+JPLbQRa8k8+/pwTbB3dMyYjdG3C/cJYUiTg1fodpLqjR6L0wvtXapkxGPc0Q9g/fbIQY/mzdFG7OE3hdiaE8/AOtulTx4DHcLNkTMMF8APjk6PUSaS8oiO5KCVu8AQA+DwSP95d97V1UmDjcLFLHcDpjUG+L/iP/AQ0igSilvMXY0JSWSkfwcYD6KADMA3ypvMU8dxhXpyEkBHc1jvahwvnQaZZz0PHgVNzHYwORZPil1Z+ud7yEPCEYXIiQ54OCucQCvOyO2fjG0FnyPIC3iKhsUm2ZvdWawulywppw4b0gi1YNM2lOwiz84W54eGl66SLk1uYT2eQpcAkuXGcJI9KFjqoMduhOo4mXDYQ/4jzOG6dhfM7nMWY0qAPHT2GkKPK5s/EcIcD51RFoV1tu2lj5k1ChjrcdWDyiQ6V2UILBYpI+MN7DqFiqgN/ZCFJ4RrItjuYJYAWKG10ROF0/Ye5ztfhih4Biz7CDoDq56KkeuXgxjX0VQQRL0K3EyvJc0AFgQMvgr8O7oErfzfslpGMpR7bRVr1IOhlP3vu36yKwnkTTLteFEGWR4VIbWtZqgbhS6yQiHm33+MSp9eu30HHc8kefPgxuqokmDwVzrfg8KF9LDRDbDlUvQy8obWjOIqSMIguTh7Gc5bca0WwC95ds46vS9GQWQ9drVJcuunmJA3WWB0AVayDwtory1y43z6tlTZxyEB7EoqT/v2Csit00cX4uUTbb3/3S2AuXkgKUBMv3VVgjko6pDa+v3OZk5EOzYM4wLqn6qREr3N7DzmiUSC0b9EMv38vNEsM7KOZVJ544ikrJv7tVax5ZUSod0aouXjQEqP4MDFph/Mvmp0iosRZV0eWDAYvn5mOngaKTiB0NFKm4T7HJhNoCvzoH8z9wDhJvxJiU4GS+uzEoQtQG+MxqmJJjC961RWKJ+N2B1zuGih3e/bsc/zbhx9aZieBOwrAZGfOvY0orUF2/HQePzeeCYJO9GKB3aRh6eKzyHJBB5L3t2ZHOmQTWeIKX5a/jJaCHVwndYZqlgLBc8K573oHpQFQDJu65YbGWzYQDrrsI2TpmUzmpBfFMB3GBfp4a8Da9ybPyrypt9k4MjUlO49kebj/wAFEYTdZ0mexk5npJupzpLQ3ynsb6DIXscrVy1f64QcCSQQRCZorwY3xGJ4hI0eNdTuuLDykw2AxlVeWuZTwcRxGCxfMd05435zAQIl/Jx+rhzyc/RrFZBH+xEGhDELVolYaHC+mAG0rxFwZMnQADSVZi3LRxHM6DIbXUFhIEr91EoJQQ7O0fuValyEazmI4imV+NvuWMNSUBw8dYi9z3qbOmO4UjOE0gF49Vz8BkSAOivDNv7/2nm07kG/JOSH26z/9miVEsL3//udQVM7zRcFMGWc62I774E0QjnvcwkV32iMPPmRvvPY2W9PtPFSclBCzKX0sXvhwELB/+OwjeP3OhJGArh6MKpkOWrFEPpC3y8uq7QhF+t1333W5fXOh5SWz4AuBaqcFnjpU+RAoLLYM7uUoEh4KLl10vONxYK+3GKG2fXMCEQUpzDilJWaRF8boEohYRQIWOXQ5U3WwR9ftabGlCGz5ElNUpKMXA0G0LPExfXjwItHPh3hCLDmEpUkPnGrilALobmJ48ISnrVq7wc7iM5uWM5RD46KLrVkwdwYGUKNs2oRRvBDglSwTQ1hmfLUX0/zeavOJRpbuVUkHPZ0HEJm2Fkl8fyU4dPapy+jjZkVbcGeY1Z2/ZU1X6I66g2zYQNgyQBv+TCA7oMHVMLZNxyg9i3HvAnDRRbicowZj9cjy6EoTlov+iIOmjLAJUyfSGWNAxc8PwBMlFpZNIBL7I9v328p3P7TpRH2lYPwvTG0ACzzhcV50mxUQ/vcSxVMOhekQh1ANU1MPD4qSQUQrUy6XIq3UmIoLKpMtzX4RPIS9YO3dKNsW3z8fWGscoZ2htnsd2N6wsbYURlD+sVM4gNW471wJnNFLN97UVEdSx1Foaw3sIBa5EIAy0kX27DsMjpnpDHaESS5avMC+Wv+lowE+9dRTVsjBLDFTEZgkHu6WOyrHbuP36ANz/Wr3PufC2E0X7s3BrJVbOyNjGHhmKwVTXHbFE/nwbIspEcGp7AW2+4uf/gcinXTbsH0TbIVWx1r6PTFZ2eCp9EkOXrjCS1zNy1dHkXZQCS+8oq6ciyAwmJZS4fgqu+Up1EyN+drHRCJ0Ei3tMHi+KHMPI5/XaP3vz/+C94L7SwelNKJuFXoXJis3OImqpCqE5UNRE0VQvPyULFLnefc6e4G4EoM5ZLUgR2SVyOKNoAo/DkkFRChXKpFEnSYgygN78ph0fHBHHIc/BF0sz/XRvSfgMHfDLumzyzzP9RS2XEI0GsGeq7Bifezx5SzVFrCkj7YDyMI/4+A7TahzG4dIBwdOjzogDj8JunrwdJdUW4tBJX2rOKsDbRPMxHujP0/HFkEFzSVlQz8TRn4Dp8IURDfx7G8EO4m7LO+PWApwGNfTl8ZNvJg6XC6TwWVzMjIdBCBTJsEb2Vk5Lq9TPyuYLl2kgGoCa+sp1oPhIW/ZssXdkx/84Idu/yC7hhQKZRmJPWfPoRrGOlhCHV8mnkCeV2WT9vJ7ziJgWR7iErcMYEn/JTF1n8AKKeX5FZtFB7NkTPrVLfoLvzq416FAapk8QyHUlh4guBDuQyAQ6EA8OgShBdGIVTLJrvl0DSZhPTYym2U9y+as5AxnsXrkm2McsMEoQ0faex9+RLEfDsSR/76nmoSSI7IRRChwCbWah+73hV//zPGMDzMGbSCL7lpJFTdDyKZStCGtwyOWFPM+OpetW7fiActYpIeIihIGgT9OXhPdzfbfP3nGFt8xA1nmTUZkTk75XLg3XraKHniQrbbqiy9t584dLB4XuKVXAdtapU6ouGoUzjtGDDwvxN13ovgi0FTmRBK/JuJ7oeDPg6eOgfHuoUhgB0iHkQwW5VoTpS6AM2spp2guYblKS9BY4stp51y0dPpx4sqtSj4AKuTy64jF8S6RUbCVkS6U4pYdx8HCYfEFY/sYOLthJIav+eprsgjzuA6xdvddswmjHeuc4qQ+LCO1/ArcyLK6UgtNYnOd6G1TZikYQO5dSjHWgaHYWAyO4D/WVnVavD8+HqU9dnLLcWdsM2/6HKtitC7C0KWGYhbEwSWDZS0+9Fjo/0MZBQvAkSMSoSlV4KY3INFmLJzjEjXou1j+4Inty5YfyenJPYfx5jgB3hzjcLErLMYiMb2vp/PLGDTMzpFHuQ6DnwYOjAJoP1INysdCdVhcXYkmOnnZnMeyc/mTYs9cOkZDZwMvb5PNvXOmLbgd5zDudTvczlAueCAb8GiWrdfpXlIzcuwyo347F3sU97r4whm3zNNhHB+nZOoIe3fFB3hX1DqMXyP/ZOxHCzEUKiFwQH+ug9ItiaHWQTxwdKYQFnDdmC11QC3bcwJDdp6/bnGSgWMC+az+cl2kQ+5hzNSz5+E76Fc0kEc9IqnxJIz/9Mfft5dffpHmQFmRyOzhbd8FNa6+o5rrHGaFt65wP4G9SBDqgsLnNvoSd1GExZVtZPIQ40IwnBaELqWHFzCQg6IOitgGbFXl4jZ27HhG6fvttX++g+cK0xjL7R4amy7wfNljanpUMyPWkRLrNe62i2fM853GdBmAKKWLkIaElBAokXi9oBEJR6wVhfw7VHajNFBhHBTRUUlw3Xuwbs1D7dcBrJAMJXQY3yXOzhwrtg/e/hx+L40JRdeL7+TDd4qnqMyZNc1FjiXilbKAtJs9B4/a7//8N7uEWVYQ1rzy8tAJInWg0pRCEX2Jb6yEokapfxUswD3S86qOWYtD8ZwrgD0isA1VskgJk6aGi0FDM3lHu+DiR+MVTio3z+Y4ClMz9DflR6bRvZdeLgTmQtQCvTMEyOibo3T5qDQVyJuEgjhA7zLvgShtHUy5J08ctxQOC3W0p0+ftnlkhYbQMEpAE4n3dS3Q6Rb8xpXwEh6dwH1rh0lxio6fyR8mkMRskfDNlaAycfp4SBM5tuKzVfbqO+9yAIIt8+z8654EUdzF81YohqiWqo2jx+Yi7GJa5/BXaEgMi930jDS+S5p1kSi1Z8s+24s24dlHHrdhqeluN3O15DqT41mK+VBnMrYaJ8pJU8aZ194Vz3mKWDzl0OmkDRpuF3C4+u1LL9roqePsgUceQtlTZ1tRQx0mcomJxPnTSsnlxBYUvThAfNF05OYkh64uOioB6BFcDJmz/+wnT9qjyx+wUl5EbWblo9tC5xvKh+6gM65FiaTF0KFvjrrR49+e/3deujAWF6Th5rK42boD34sibg4YMVDGow89CBQy1sqwID2ByUsfFSiJL18KsH+RpIN2Os4oONUB+H34weZgwHWnvD6vRkeNiz2c5N6MwDoA5C/rQ5HuUSeg05CXQc53EYxkifiTdN+otzb+SAtPshYoU3HQ/saOn2TvfvAxC4dbdgbvjlrEFothtbiMQFzm6jF5uYbFYXF5MZQ75LjZqARToYpNGcaJKp5q/9JSNKR2TIocER5IJdwrxgrAJQuZYiZlkwo8DCyKsa+4tASaIw8+Re840EYkXYSw1D1wwZPgRCtxOGtwBl06vOJK/KmXLbZwbbpJ12M1AzuEaYFJ4PS+Y1aG+9cgPJ7la30e2fxpAhka2TD782L08TOvYfaTT+HOh/MthokLhOWXEz4raxDMznFeVeT4c4XhajRtU1Yei9cBBNk++/RyMPU+MHy4zjBgBiSkYpQEPxTXwAZMlN7EtrSZTnL0uPG2AHFBOvijrG5FveylS9d9TWGhEwMbprq6lvCE0+6gDgaemESCjIx3ZFT11vtvA8808ZIPs8vFpWzaEfkMHmnn8bIuoiP0QtzSoTRe0dX08oCZ9jlIQkHE/dQ1ud9JqBAFbjtrBoyQpiq6yZss+ersQXwpnnr6aQ4exCQ8L+VNN+iiyvjsyNHpqF1OJh3ovwq0OmYtI1WgxRyRhN5R8bQAoiNUR3fp/AX32Z995ju2H9vOt99a70ynRD9VOrsWwA7jZFei5aQ3z60aC43nPhwc6dkpzg+6m1TuRGibA12BZqKF7ukKdLiscCnYOAqqQF9jGisuLKOpURoRh0ZYjA0dPJG/DrFt6w/aVx9tthi6NuHx4YRW+NDQJBIirM70R8//myVkZNsf//J3+5IJWRzzPnkkO6gcIRALUwVdyHkuiENIEFEL31cdc4BorTwbOsxVyAV3hIEPRwBzNPLf6VcsJmyCI6NY0CUCu8l7ZgC7iAC+KyQIS0DNqXg0GYV1s5OST/tphGpxUAIlmHK+07y3ahTlL60CnU76j+TezRyWM7FQ1TSjpWuQOmz5BoGDa4F8jCKupO3hCPLk7fIpUG43h2R2FmEOdPmtMKNSM9kBUQdH4aSoLf0vfvs7K2XpGAgNsUPpThREHahalusZcCwcDqdwoLiMQenwopudb4pfMLmQHFCjhgH9ATkeO5Bnm9ZswSM624bzedevXgs6kMs+YRAwzUWm4/9H1HnAaVleaf9M770xvVNmBhiGXqRKFURR7DFGE00vm91ks7vJbjbZz01iiibGaGIsGDtgAVG69Dow9DZMZ4bpvc+83/+6X/k+8uOHocy87/s8z7nPuc5VrvHZDmHIlmM+bz39gOcTaHDrH/6KTWR8vkQH/fPfYMwOzWc8m/e77rnXJSa/ueF9lDsnvR7QUmapa5CJNRdtQMmkRDg5ZzZhK7Q1GinjIWz/7MdP2UJSrP0A0v0pMP3qKCi2SsrtpECP4rp25PhpO82NuxfedT9Y59ee+gbfs9+2oNyT81crY1cv0EEgN/p80p7vWruGD8XsheefdwKUJFKFQ9kAX8J5rAZMK5T05mSSd0e56QJdMfT6G6hIO8oSRVjyWf23biKZFilWa5SOWzeUes8wPuwE8NdezGCun7pkwVw8sdbvvWs9yefVtgcP34KJJbbp4x128PBlcKti+863v8FIBVUMmo5yPi8RBTQMFSq7KM2ScliETsnlhpR/NQcE33uYkcwDRc/DodfdhemTBw719X7rvMqBEDgGCps/SrtmDKCiwbrg8lIQLvA56cYMhR2gMdqlr8PbzITmc72xwg7C5lh8N3zhyWOdvaK63jhimAJ57WX7jlkVF39C3niWskUYmF+2c4SBygvjCDcGYDIUs2gigK4AkXilvSo63oAGirOggVujHXCRTH7i2O6L5zrir6KHoxie3N/6+hOoIjGJx5ckTt02RSuJpaoO97obTXYVqmAwB0IWUVeRYP9DQDQZXEN5LyQwISnn0aMgBvYPynv8219fgWZZjtBltStu8mXWmKykDOGdsfBia2tuWkXdTWuG9VMPw6Ke192rg4RCoWLpC37ILcoyjPgquazJ70LUL5g0WkLK6yQpPgyRwExwZA7Cw/usCNvVH/zw+y7EgRUgBlXdVslUpHADJX+LZSRuv3jQWtyq8LfArnEuaTwj6hxlrKRl2hhSp0tLS0nJpnPj+37jqa+7sOAf/csvrJ0YNgGDAXT/KtBinQTxbA0CU6k4+0heLLgOGFAF2h+ceRiaXSrClNz8eF4fFDkKdBRe0BHiQTM9ClpQgb4Ixa6mqsnZLXTBjhklYi0xHlvMFIoFSd+///lzdvX0NSYJPismxIlI4Jch89chrCBYBTT8/H9/ZVUNbZiPxTlOuS+vX8+JJNrR0GmVZdkCf7oThzn9vt6vPgPdN1IEDspgi78r72Sh9XWYGgkO0ULNQ1MUwx5EDpMFGDdNmzDRPmXSaAWG+BoTzBiKdx0YcCKFtbWjFfplowtTvUIHnYDb5VUi2uT3kRAnD3eMiZhaBGvV8e+TKYrCkhXsLMl5PPeWjJzkbqfPR34c3UxUMqk8xCRcy06nD/aRGq5+TekU9mAmqXysRRVTd7D0JFDPRrx16MLZ2UTA6xd3WwdyL8tyFWoV6T4OlIklhS7RKUjCIaDUCJhxJYjYUtjJXMWD/a3X3oHK22YzcdbrhuIqdeqMqbO5B8fA034HuwBc8vD78dn993/xHGf5NHXePCtk9DoENvMLCnQLD8kwH/DyVats4aIlUOSu2ttvvYdnRivjLoY0OvW5iDopNaJok6kbNJCHKoqZy5ebNxXRyH/8y9ds3vRCvBfEAlCOIYR7sMAgttd9LCF7UNHV8NCqmzutsEk6uuS0bLv7nvtZBNXa1q3bXBHt4PQUJpcBb3IZI8uM6VOdSfthOKbymU0hzaARz+Wm3lZrwz8hKSuFLpILzw0ywsnpUmO40V0SM524LqI21fJ8FVVG0k2aA3eDSc4ZhHw0ivcSyERwCiXkjctVNpZg2JWLV0B1q3LkAI+HruizffB2z9tjomrh71p3o8r9f1+NV7ilJbDEKZw5DhOeKHLLyEsjdtgfbN4FqdKtyPS7l5skJJikYou1+lNASU3YUPLfl8GBdUqnAdm45BXwPb1yHY6lFNYCloGPPPlNO/L5XiCPIQprKUb+Z2z2yoW2eO0yjiVkwzwcccA1EcQUlZ9G4IHIIA6CfyqsjSo8tsXJ9eN97oeuOMjU4BuJvwUpGqPMn4qrcsowHSYuHIHliIj7/J7EKI5SBrF+iIdPtLuuvnbifNLsSw/da7mMpuePHjY5AOdBSWzFr0G0tOgY3Mo08kNDE6Qk6tQA04Eocffff4/b4l9nOkrC2EaJOaKqnUM92kQBmAAsIzaOpMC6h0QH8+H1iJERzmh6FVbHdsbxc9w33by2Xv3kTQyDmfoC2/hxsCnFRTipLGh1DQLkIse9GcaBEsQhc8+dK/A9WW3PP/tbXvmQ/eu/Ei4AntnBPSVP/uqmKmvCkrUb7rcedi28BynCgUyPKkj1cLkdBMX30tfXckyFK4auS79+iOGXNvZr19yJGnWN/eAHP+XQJUZMzQA0yGC6aO0oBHHofoU74Aq0oKYQ1LLp7Fl8gugefbtJk2aS4P4SrKECHRnNIY+FghoAFaA4II3TpbCfsPxQugUAACAASURBVORMx21RroXl12podDD0GTebsNUUWDZttmfLDpzi6KKZipZAMxsPB17vp7r+pj3/t7/bAZ7JPg5XjwKEZZz0xX0hzrBcJCWskZudPGKcQIbJwakGeab0aw8dq7jRSupuBl4IpVhpCtLkFQUlTxNr+hgsiFG4Lpk2z2oIvnjxuT/YdEyHZgIXNGKFOoCqUR2lmsBmCpow/wsXr0LpIxAB+EhmSfp8ZyFMEUxaht3oNSC7yWC/KRRqHRiCIgWfNtPwZYM9t/B1emWfy/sSZbVL3HwYI/L46Oa/63j/rdiJZnK/KWZOjdIvsaPtozb0AdvJ7W4ITw7dx0HsVNRF+8l5kHoTT3BHVn4GXx9GVzyEV3lcI6yaCHujC7rdP155y66ehUqbhrET/iBSNWp5L/58HM3LP954y5vj+PsfrPVk5uaAg8VDk0qzA7zAZ//6EiMc7QbFV8uJRcgOZ02fYSfA9j76aCtLbV+XOCAakWg2oBYOK3OjMMU7AqxI6RUTGbv/+TtfssljwV4o+BolQ/h3N+swWilnGUmaREw8/hcIQsR1/nz/YU7EajtJN5eMH/WTdBknTpRCjWFphPyzlweyD4xJQaBLMecO4nudxiJUN0RLx00MyC+iBssDViD4lm4uja4ymG2q0zDrdfJLEN2SuhMxNxTF40cyiqAZ8TEFdWg5o4KjjlGb2nCWNxdZkjbwuhZNn487XJ1lQTJPjIHeBH77DgKciyxPHiTbLRRxjHLszrNsKOcEb2fznz0x0ybPK7S0fHjaWdAA4ak63Q8XV2yItm4oQLFstAfZvPdQ/OpwUDtVbYM18Gr5nNOg6HSSgTYqxzgI/81s04vGY1JPUYWkglhmHGPfGRSfNTaebLgzlUjOGX/vQsUZwkMn7FiHTQy+HH0kRJwnAbuXnYOu0406kjLAE4cpUqXcuA1Q6VplRAQd0p/uXGOcDjSxNeSbq1/1/4UrauR21qYyNRc7lGvSg8NXBjSwrz/xZSsip/HTjXhOICy4a+nt+Js0sIQjPYdDWYKUIDDis2fPIoPtd9c0AYrSbBzsgmhlJafVuFrPAyKoQw51kk0L69sBXa0YzFkPlL6WPCTC8ScRznudrf5N8PS93KfH8fWGrQ37Qsb3XF8olB6mgkEc7nR9RySlFtuCsVr45SgHpY302rJFc+1f/unb9uKfnwPCumbf//53EVvdBs2qg46XZqKj2hrbUL1xTRQmqwItupaDqbjB5K0u9zn5hquYRAE1aPQXzUzS552ffmanT5+Gs5tn3//eD+3ddz+xl/+yka6dpSLduAq03OO08JIZmcQfbpfCz1Ak7umM3R58oEehu+aNT3Yy7wgKswq0qMoMQc6bO5KDVh20iv9JnpGZM2Y7if0RPJwbb3ZYdhrZfCgLc2KzSf7G9laiCH5mcpi2NOJUBylgOxDaq2++AxPc39q4Trh/0FgpKUewIWngUOrCoKa1shTUpOWCERSESjFUfJaaHVHqFDSt8IsmYEhJu7PopDVd+PNMRkOlS4MXrk53zdKVFh8YxTQxigLzhn3+2Sfu4EwFcpGZWho1QN2w7Dj1GctZr4lil8LrEJSh/EGJr/S6VJy3w2X+/ve+ZxPGjnMulMKSZGQlpzztBnR/tejfY5a0ctXtrvO9RqJ8OBBiD9ei/FoleZnnYHjUWVFJgU2ePsXe2rjRDsC397Cn4ph34c/ySAmFiixCg6iXem8etuoTJo2jcVGWuBfeSUfwUwCMLIjyEzIrt28hdxPISdh7yaQSu2P5CnYDpUA0Z+wuqJivvPKK+ayeFO8p5hvPWDDPzgHGfwrM0EtRvsHDzL3t3UjzMM0mnkcP5glwYiVr+xMfpXBOt2phY0mv5gq0L22oBCiB3Fi3Icr4529/iSBNEmvpUhX3xPHvFj+ffPSuA+2XLl/LsqrWRbyXlV3CsOVTcgnhWrIwWbRoua1avYYPejtdBw81J24gEm0phKRW01gBFIh1aRbqKQjvLVXgYSRVYxFZS4ZgIoqeOKwF/bmJtBR0sTXwS2XvR43WopvXLcYHXbQwdeASScTFC5Y5t072eE63U5iyHNtzyGZNnG4tLA0nZIy1rBQi1FHlnT0HZsyN0QedYA5qpHS+30kUeWVk+DWRDB2Dmc3UhZPB9wmzTSddBUqUH7i5bl5BA/qeXTzgQxToGJaEg3XcRMcQDdSj9kNiHcvB2Q5r4DpMlVSiqWJ4AgUx+fGadUN8tn2P7dx1hF7P7MnvPwSUAif0zDFbum6lG6lARc2HmyaK8dkPHLLsUCleIzXgeqSjt3GTMhFJ9HIdKGGYMb2RIt1DYaEX8LIK9Elz3SUFVwFy0Az/f4QPT/xyiRVUUH2ArHzBA4P5bH/8T9+1fOS7W3ETa2Kx940vf9m6OFjC6LYlk63gIXFGPYxhuVw78WZvX7zQ4fc3kXvrPhHjQks2eZWrk1BHKg9tPWD67LJoKtStyog/ja+h+/Qi0txEKHjl8Ke3fn6YZuO89VJ8xPMXBdTRLJXrp65HC1oxJrhfJSWXw6Ifv5+AlPrLTEO6np99+pE9CK3vIf6/1wMdH4r+BtgueK2AUfdR6DuRtGsCEo1TBVmRTfLqUAHRaxbtTr/fDTNGIo6zTKs7duxwX+vb3/oeh0eoffvrP0YyDG5M9Fkf0mFh0sHc6wNQuPR5e/R8URAlIU6FpTTixzWFsTO+MMOpCCOBNqJJ7YmIRv4cTqeNz43YDjHRKbBHyu0MFg7jocOqg9MhdxrhEpY3lp9e4KwAxqUp0zCWXEyMtHi9mdzX8g/59e+es7NIo0e5DzvEx6YpEDQkqE2sDS3sNVk1IjTR19UBpD9TB6k/b2fXpL1JFhl+UhV2ch8rNT2aRaEYOoqokk1vNIfTujvXQgPEJIwXFkxTEcr9PUhIw9EDe5xRf5AgVKUJUaR14Mm0bP7C260MtXMfz4OupUym5LKp6U5/pxSceRpuc2nAYfK0juLZ0QIwBQbTof0HHBwhyCdByUhTx0PphEbJIjNUi0IF41LjtIN76713ndfG8tUr8Nm5YYdOnGRhWoUVMspBlqRaoAwArUl0NcivbkfDZ5CIkC93POlHBPRKhKMJQPdAPh4cl7FxeBmvGl+KbB/P4dcee9x9FkG049s+3uJoeWpCfNbNyPb0MfLdS/K2ZKzvf/wJfL8RlF3yHfDKGLsxifF3sm4wOwk+4EUr0kim7fI2GJWhAEshdYW+dGuxjHOjbM9n4q727a+u5wKYNVZXoS6klWeLH8ImtYOYoX0H9tusmfNc0KTMg86Cj5ZhLnONLrV42mw6ozjw3Mt224L5/HrJRRBlZaU5WlbZmZPOx8GPEFj5wkZhUh5GdzprZhEdxqCdJ22kiQVSLKejHKqCOMG0yJToIBD1GPeH81QYwIeDCu0w7WCls/ChO1tSbjSvAQy0IpR3WzduIb5m0MYmMmYxihZkYjcax00Kn1MLrk3vv2k50HJWrlzpUpHPY2y+fd9OniqzGUuKLauA8NlM2BSICmhVHL6lwqbkimDoYd29YsPSDfVF2rXDV60Hk/V8zI06GNuaoCimgfMVMvKdxPC9kiWevCs6UfftwBp2G5agjc1DLHpjbCHLyqaeFpuA2nMWDnLie2vphLkqwhWPnRHWxlKkk2VgI5zoAhaRJzBvOQK05aEA1iHCGWEs76LIqDvVltrh0BRTeXXrc3GTB8VZbmzi+TqLSTpogoF46MLtvruhzPE9RxASZUCPSsBXYYjuv5OHeES7DdIr4mTGzp+10K2rMxejRgZcvchrRTWNgc0hAYjYELLGFMfYLaGYoiTakbWqHp4QzPB1DQKgTlaxmFWSyAgQwwUMwD7evd9KL8jcH6MfsGZJg6UFE7NH30uwl4ediWwkw/l3gUwp8p2eP3eGLVk4xz4gQ7KgcKz98J+/6xJ7dJx3ouBrwL+kmS66mwmolyVjF0VZkJ+wbhnrOCxWHiVuyqBTVNo4cI0euA6oXh9++CEZfy22YP5iUjVut2d+80cika6xNIuDiuhdGssHpJ9u3/kx8+ypmZAPxxhk3qO+TFf4cBQVE0JKYY6OY8nJz4goCjSUu1Ck3lGwWmKiUm3rRwdlIEjXSFYmB4XwWmHRldcbLRIL1nFYCstKM59fY/gs5V8sK4bnnn3RNmGNKlCtj+swrAWYFoGoSEOZWLULEN9Ykut23lOXuL8UXNEilZwSCB7cxdQsHFhudTegv6mrTkfOLVWFirli1eLZc8woLrHZU2Y6bjmtlIMf4am4fYEv16m6/AqwxzVrqq+FCljEYrbb4da+TH4KYghndDgFB3oPPj1KTbmNgOFcuM83+Pt6huUa56Xbqujy/piYBJHlZedByet2mHgcMEQM11hQbTXy8VCSuMfmTXRBCjt378KrZSeWx+nO2a8d3cBuBDOtOByOiojAvS94SnqGWyG/Yo2paRkLL9pDUygf78zsDCeqycjO4jAOx/7iIzuID3oaS08tr+fPnG0TYcP0MdV+vAmRF7mKPo8tneY5fwUiO1zEdQ8/QIx9pRNjxCYSoQSJXTeGHvJhKHMuI1nQB9hrKBQ0XWgnfuTG9kP0oR9q8ZMZV/zBpYU9r1+z0GZzOpUewYAe/G0dqcn5cG+H+eDPXzhLhyGjlxh8Gc7aUdyxhtjW+UNpSsPc/MbNZrvORl7eANmcwhpNdIF1YJw6eZSTm20wxHvl440SjxQNIP+lB+9kYxpju/ftAvK4yiYfCz9EJuGkmIxAPxrx5ZbDjjE0BPoSD4EHRZ92m1I/qjtXoXAmKDJa4leZ6vfTqX/4zofWgul9Ufp4qzp7jRSWBLtjKUb9eESEU9iPHyN+CTrcA3Bc89iAH2OMPXHuFJ1puc1eNs1yJzPGZaN2TKIL8R2guLENp1Xqkak8C78BeM8Bw+QS9oRb6+Vma5fBDQ+LqHhawmQwFio/7QDLSXXQM5GpNhPxpK38RbjY75OnFqIROJ+OFD/gXMarVfeudkR5sUX8MOSR89z1M5dJ/AZiAsOWXeR3f/hj23/0BPzfHVCDQjCg6mDiCHdFR0VY/gA93PTehGQt3GQ76aX6+WlZxNd1RkFQqjo5SIqRj2cg1e2hY7539SrLoVvpBPNrIUJeVrJyGkxGjODs0/iaHTwgWrLoc1eRF8WsU+G9sIPUFakL1bJQi0EpvkTf0oMuo/d2ljwhHG5ibYYiPlK4aCvFu5trOcjEUIvP9vOvvI8T3SCGR8wYiBU0eXnZIl5vX/GPhfnKJlS4byDXZMKEXBZlC4EHjpMyftN+jnFSDniiFxHus4aWWg6HemfB2c2B1ckDK26sDhCZZTVTfAPoptRJK6dQPySS0eivznAjY3IDUvcYILI1a+4m2OCKvfL8ByjxIrEHkf0Alryi2snSV82CSJWcYpEsMVWghxCLBQYP2aSSfAoyE+sXBToymjDgaA5jntdo7ouYyHTsTs8gPKlhKsl0r0PTYQQFrbsTiiuJKGksL/Mzs1ni+1OsES4BMezYuhejnvcQpbTyvCBllg+F7E7F4uFhSYN1o8NGxVlsiX4KoO6zft6vcGdR2iS/1lifCcOqHortAPdNBlF34goLctSOQd7HknAvmo1RvaZuiXWUVQmcxXHgDkQ+OKf3rz57yg5iwJ/JIjmRQyaA50dF3p/rLG61OnZZELzx5gZn/K9gZh3kepaFjeta6OBUA9kGDq5CqcVcN+IRwXY5uelAHWMcM6URdkd6Wo5TSwbzeZxhF/QOtauFPytAACPaq1haXXTP3TCnBsUS4hUPgAKEYHymg1lwqj5rpZFPLpmI4dk1HPTi4FanOfe+EphoIhv87flXbIBAkjCetXWYOeWzG2olHebAjt0O5vL50pJpnquVV6wOClkeeGkqypoTZy6Bs1F86Y7kwSF3NKjYLotQ+I8KtI2KGK6dPg8RxdYHzFcLAh/hnQLCwHPuW7vUHlq3lE0ssTacXm+8voEPp9OR9JOBH/LZ4p9GuZSAXLcBc5walGAs/O1zooL64CRm542jQNcw+rLl59TJhY9YQF5ZEoqlUsaM/XST7eo8ORHbblRaJlltD92zkqIPlQ/3vcOY7p9neZCIn0U83w+zDRKPeRADcFsDp9V23jMq1zs25Tyk6oTFCtHpr5Rsemin9pNXxi6MpM4cOWcJGPwjZXF2oA+sXeu2/sMDHYyRxHTBsMjhVJ7EkiKAUfEcKdyfn9hr0xcX26SZWRaeAKaczdiCElMPu7LQRNca4kbwAQ8MMf6sLcCqT+NF3QGuiJglXS5iyNqPnjzmusibYLki3+fjQdHPUiJVJHdu5tPIwJvgTLeifJDKL4dg1HnLbiMBJx1IB2EDGGsg43woPPUrxDBdZvzfv+ewrVn3ADQysw3YfFayvOrn/cqPI0BwhAzQ6YRlbCUGjRJQRLHUoS12jY+WJFywMD6vASYBH+6DSRy+AzwYaWzds9iyT+WGHqbrbaitoXhPcAwDxWsJ63cewkxBEeC0YXDD+1gmySMjigdbkEU0D2IvkIuWOer+5Cesh00SaOGYEviEkViusVbGXYPQ4WRUXwNcE8nSKTQ2jcnguv3+pQ1Wj4dEP52iUv10YI3Q/WrsHZKvNt2uY6fwdbkbYHV4iPwqQugRxRL1CLmQ64A51jkYTCnxXRjiNNB1NSCI6OV1DSiyje65m8WnoA6JfgTNOHiIc0EHkPMD4SAbgxe3ILEPNm+GRphAoUtyndpLz28Ai6fZQfatw0+xUDq0hJcPU6jl0BdP4xGPzLsPkYoWgkXFuY61IZjDLQoFcWAtIOw6M2schdPfTh2vZcEPJCjokS66l6lSU6E6RC21Orta3DidTkMW6Uy7Auy3v/4j+GsthQvDI+HNLMBUnIUv69qIESHGQpcOQwq0yyXlWdKfR9At9/HZiics1oaK1FVsRCeRgqKpUa53wmjjWLhlsV/I5h4pQSGYSAiwYFLFRGmnoQ9OeoRRDlItgXWwXj52BMZDC58PDCuWk73swMKV7yhYgwMgkbpQhZdKCAd4OEvSRrQIKtDBTHBuqczPqkoUg8AURXxPTX/V1Bfdy5KjS3I+kUBnzdn6mpokqiobgHjj7a9/ew29QSV7AGyZgZ562Vf0jGLJOgiMIxYYGNQQh7Q8wLUvcYaEavJ4xtNRGseDo9eDGhThVx1Eo6KGUzmo7+IRvWXjx3Ckk+3he+6xuQRSVKEy3c+u5Swh3j4/+vIazxG60TalT6gD5oQf4YNp7eTCKOlBXSYfnAfFmxeZFHgr0YIKm5Zt4hZrkeE9NeRxGwPw78P4PrtkPKyHEqSMcBy5aaNZXIiWepzFXxCJ33NYCg1x+p2CfpTMycH9Ynv2HebmVP7bCFg0UfR02KJ7afOdwiZ4MlHpxVMmgT/WEyywy+o4SLSsHGE0FWvkHmxLb8KkmEwcTRVY9Q58BkKZDoIJlA1GEOADZ3SUAo0CnNNeJySKMgr0qHBnCpLjbSrPje8pnFcYo7x6j+w/YUfhEYcOBFliCBtfstCm0y2uQxQSB4dWKR7b4LlGkdsXwYNw4QrUoAxSyWsv2biSbMspwgeBDjoxFXMmMELXwTEGteGopi6wlw7aZwizm74Iu3TwikX0BuMZO9ktQD8k6ULLIsUq1UNqVwDm8jvutMs4v0m9KeFFJBhiLVLVcxcvWMbYTAvgNeXgazJhKmpEsVPoTsMp+AHcRJoA4LcwbvfYFUQjbdAo39uyFYvJZoQ/yvbjAdHpwUM26gzw+bz4b+GhjrLGPaGuVje/niVJqcM42Dw8mJMQOESyra+hq8+ESlUCv3MGB5a28NdwRysm5CCGTr8ZM32XFwhUJqhD/r9Sc2qBO8Rnk4Z3gbp1FWfJqPXfMt3R56GuMp6JKBTsMpBlplsCc/+1Q3HUiNpMZxcVl8J7QXZMI7ENH95X39sCPa7PLTd9KMSyphS04Scu9Bf+ClJ1a2Lw5X6W2Vc02FwfcNHsuSX2xFcf4f1gQUCj0sXC8CZLqxrw8l4mASkTXYFWRifPhMvl4+ByuOgXDI9A+TnzOcVwGOlze2PDBgpcD4dvNJgvkmqM3JVqFEjHLUsD7Sc8YPqOuqolIUU6mjE8ERqjD0vCCHDnsXiAC9ZLJrUnJh6MNQZaWBi7Aiba9HQV6GA7drAKCAIYBpjOYe4cZFI+6mB0ySfEfylcII+/nxSVwr7lnH2MSEKaB/mDDMmzXGoCMBwVWEEkYqTI90LQhq6L0rsF42iy6Wbhq43UGPYlMk+qrqtyOwWxSvQzkkKukVV4bA8TkB+TxV2r77AJOXh7c/ipvgjkUGEXHKHJVhx8l7DNZNXB/XASAydVpXTw3C4ETY4DQJetg1tBs/7g903tqP54LgSFhVGPdJgr81AeIZLZT+S+TKbr1sR/DZy9DYGNGkx9MVHsioATs1AqKlj5zbc22+uvv4+gCzEPh200Go7gSJpAuP83cFaUmlBeKSKh6vrrftJ1c58311qL1GwCn7uAROKAsZKY6OPYLRUUFDmHz5fAokW1e/yhh235/EXWym7lCMZl+2Fn+fzwy8s9HXRm5zBIqeXB96Pz81FWHif5IOOb8wHQUMtpIT84PSzuBdBVqrAJ1dMN4aOse/5eKKd/MB9sJA9bId4YfsPNxNPAJUSmmYjTmIdljUD8nLG5lswbTc/KJJbpLHjRTUxN2rjYJIZQ5N9+7wMeNo/dufYeln8tblGonMIFMEr0xqcSj1WBkclmjEcEWp7HilNp0StQQVVcuYi5e4q7IGWXL7D04pbBezplbKqF4GMwhNl5EP65uvG1uJKpjvjCw9yVzv9DeW6INuTb0I3rng8OfWfhQh8gJ3CobciZzQSS5BBPh/ME3hPRvL8etstnSR6JozjHJySjlLphZ0imjkxhezsBE/L8SMspJJoI17dI0i+GhC+6YoREmk9x1B9FlG+8+XeGWuNFfGWh2WXCcDmK9PoG45S42ooLkvChn2KQjdOdH78XCtvB3QSMrUqn2Ea2nNgriSgqQwnOnboQZgSFxpfDQAvdQJghXaSrRGMIVVNZj/dzvZ1FIbaLpUkTFJ9RGDgSqChgU5/DoKg+3AOcw471IDMXvZZAsNVbwhV56vrxQCUx5s6dVgLsAU+VvYLGVNk5LmaHoHHt2tVLKE+VfxlKh3bBdcM3alt4iLLdwyzlXD9jqhaFU/BK0A+xIpT+4bV4pEtkfGbQdp2cXOPkqxHKfSEYrptDWl2L0l6ETTaBC/pEJlgf1q7PvfKG7cC7o4OHTJ2zM32ikMunRe9DXCn9vhoOvV9fLACSSMoIAQpLIOvya08+ytJ7msAKFyvWjH9xHQdCG5Niv1SKFACN0PLT0Mjcj3ze+U4wUXrd87RUVwzLqFNI/uONN+wsn1FYaIxjRA31+drxozCSWBTp5fjI4wK8Xj90Vkq5GcPrkcXC4Ggnvwa4sFgZJiWnhrNMRnQVwx4F90Tx/dNSxmJO5mHJVgssSdeHSEUHyLAERfzwoyvW1xxBCipTstRYij30uy3vbreqcjDYIGwWhNvzbGmSkq1oGHBeHAU6mOvfBx9ai0F9L5EInEMjnWEDjVRCEnsHKHiNHMJ6z+PG5bvPOA6GhZ41YdXZ1IOPCSNuwpXu8S8/ZuvuuZMGhANRhz0NEke1w+BDWFxrxSUukY/rpAmupUBfRblchT9GPH+eBw1OVFvBXjrYWsBulQoumEV0vkj+zKlH+bd9TATOyIl7RF10ChCPrGYb8RgRq+Pz/fsdnXUd+ZkTCbvmrdu//PhnWAvUAnMpPZ48QWf7CiSDtfEwe60WplZNsYHUPi3Wh2hwXNCvc7/StSQRBrVtDIe+6LJKKo+mo87jGU5J4nPY9KF98sFHBCRPs2889gSy9kTnof/qK383n/WLxnpCuOmrGZ2rkOYG4fzfDAlbUS+Cm9Ut6cNVpI+cyLhiX5wQ7nu7Ih1IoRmhw9Ycpy55lM5kGiKXdTjZBXrarOzEIQo0SjdGwBpwXCkF191HEChjXCwXNYt0jFqK7TUSHWTYU47M+BMUhIsWEwyATaAWhe8DmifArZUximS/a4EX4ijCz/39NavEUKUcqls+Ovg5bG1HuMjqNJPpuH0Zp6rwUGjpZ8uMqic+Ex4uXccITIpAuLvC6+RmJzqalnbOVpT3rBE/gIdKWXGyR70Mufzzz2C4NDEaU7BjSOoFLbE7F+NORrrK3p077bNPPiUloQAN/URGPhkPHWbpVmM5k1Js/BQUfxO5MBToMCxR5QMhHFaLNaVRj/rFODVhMKGxHZU89DX4j1wkURpMWKYpBQTqauwa5dCK4Ens5jPuZKFWgIpQI/R+lhYyJddYd+zUcUtBqBOVEm1Fc4stjY66h+sjS5d430gL4vsN1HbYWUyJWkhW2Yit6CmCQDVBKXdwWFaK3GT6THQoCH+WB4e74agWWrjIU8NhxNzwoZqieDAKgJIWz5lp7WBolQgI+imGUphNJ3FcD2UyD628voOBOTwUn2G6pyuXK5zIQwIVYcNugcNySRl/gq5uYbuS5aogSxggJVgci2YdUOrodEAp4kzFWZ2+vKZlZFULnBYAhTEMGGgfPPvf0qnUwrmXCs6fN6tAVoF3+ve6jzW2C9KRcMUDtJBP+jd9Bg99m91DGO6da5ZxvwL9eHpQodU7+X0jD2cf31cLTU1yEq2IQzzI56L/Vm6hsGmlwzhOMJ2aurqDGOPsxjckOAhnOjb/AZhnXcbQPUBjvZoE3o+XDigalzpE436Od4EUfUNtdNCB8MKBJWg0UmEKxSZANwTeCI0ccZBYcnwuOoJelsrgv7105f5e2KgJ/Fz86hCmD/lmdwN9CWIaRWlah4PiKYIEfLEFGAVi9BXnnc9D+xgfmjAV6HBxnClCw0qNAaIKVOiFDle6z26eZ0GDgjZ6YGO0USh1GGnqESwhpz9NgSnAGrW40b2DIGOEBf8MDr5v6lvjwgAAIABJREFUYM62EJOgARoWTbORRIRpTyXIQ9xiJZro/hNEoqpZTgbh87//rQ22tts38RoXha28nJ0TXXQUMEQv92MF5lwqjiFAHOF4UDeiSq1AYp6anuFgJuHodyxfjidIA1z7y3Cgz8NoanHWAUUYvKkh7YR98+xzL0KFTbM7737AToFHb9+72/lyZ8PQGCT8QwwrPY/SUwxwGKuJ0T0m3xenHaCj1+uYwHK8H3WormUKWLRoj+Og3fUB473wJwIGQAy+941v2ZoVd9g+AiQ+4gDzeePZ73su0vKH0WmchItci2FOHSC5TKq1JBItyrl1KbTSOYlrQlFPLfEHDy7PrNgdvYgUpNaLR57bSyfx6H3r7X+f/il/G97pzUr7HK9dpUqEYtxzGG+NSSWTsY+caO2M5VosKblEeLc4iGXwiKspulNKpjuOaRsRXK+8+jrfRxHu6eBc3tMnmAt/CUzp5dded/9eN4DcwoT3dUBel99EHKd5RU25K9K+QAvFcssrgI9LJ8Gz4DjJWg56Jc10QnpkxbOku5AHbzA4VBAeD9cuVNq2D3daVxsf8CB+I+B1IdwMJUwJ33/qcWdE/4ffPcummY4QHFoa/04Kzt5jB23WovG2cFUxYpUIfKvB4KjsoXiZiE3QD1c6PDSBwCguLjzoMaG51nKl1S5+juTzGKISaH5yr7vttttcYGdacjpFqh/GgjjMLXCis0glLrS3330XrL7fLR8u0Vl4AkfhNd+06UvnWD4czoZujHz4OrGAG2Fg3qMNdMv4EO/FNP93L/yVz+cmHG2ScyiakrWqc1Lxle2rCrWuv6LKXDK27FvV9XO9lPIyxIMZwfg7HaHONNR3A3RXx8hy1HkewQgfReck5ZhsYj0sj+NZFMbh9KXl3Hk8x4XbpuFe1sTiLQ5zHsl6h5gStMhR9JmYHIJURM9qQVmpBz9S+ZUUfT1kSndR0XYwidgGrmCHsmVHOcffGeGeusHX+PNr/8BSoJQHgpmFgTCUaaEPSMTL1hFcSDPCQ6UFrjDqfPD7BGCx9rY6HPoK7N77VmM4NN7tXWq1KCTNuRk+dDcdl/69RDU9PGzCIEVBVYEO4XW7kAB+dYZdEuuw3Gphj/AeEl8FIQzhkd4LpNjeBs+fayuMVklFsvWMZn/TJd9pnjPhzzFY28pV0i8Y1SYWo3FMSfniQ8MQCqc4B0cMuk4yKSYXCKzJTh2Fe9zHVIsJmB7WtvZ6RzMUxUzBvx0cHmOQ4deR9CF4o5vc0GCETVqe6VCUWlJU0GB2BKK56o0KCtRk4LIUxVfVQoyDRJFcmbA7hJere1ZBdx0sHbYmPdWLCXShOvTfe/tdLENVD8TWGbFlyxbYU19/3ApxfhtiL6N7Q9x2hl+W00COUgmJ/smhpeWiZvfD+3bb/s+2WwJNoXQRxxBGiUO8nP+O4ns2MHnKrlb+GyXTprrO9grPRiHwhpqwVqazKGAZddMnICns/fwQeH6K3XnnnU7NqgTvFhbcb5MNOm3GXLwxFgLBHrGdhLlqwi7gfo8nU/Xc5XN01o0ufNcVaF6d7ikZY+nCOY8QmisZKUVy3/dzv8TiUCkKrdgwY1mUbscbfeO7m2hsJ3NYfdMZvGkh7nP58CueA5iPdEDMPnHmCl10M1JctPuqcvI85UMZUeQBXZduPH1jdSqi1ukklpeBnOcG2GhqCx+DFLyLL/woqrBfPf1zG2iqwFGr3vFobyLT3LhxK8KKc/AD8+y2ebPg+pJyi++p80jWCQSmVQ9RXtSqFHTqelA12ny6bSfGJ2WMr32cyrkOlK9vvAkmXeJSON7Z+IGzJhVlbpSbR4sMPcBSOUahjZcMuQ2loZzukkhfiYBSEzcGPxDGRf6JO1zEk9Y4qYun16MiJK9e5cjVI5fd/O5HhDuKpwluze/781rzUSs+uv4uWw70sg3i+VaMpWS+0kVhkS90K4Vg2V1jbfm62aT+YouaKucs3OtgHbgbkU7SD4phH3RBzwg4nYeiVIc0tg7WAqEBjXB6ddK2MU5egFs9nhN3iNHmHFLXTMyili+ZTaeXy0Ya/+XtOylYCWCTE8D4A2zz9g8sIjveZtw+x1oU8QReGwrEFA7tzLcRBz821K9C9fmTDjhoPkGyiuRm1cZe+HuvZL0K2VUxFr+Ve8Glhoj6BTapQiXb0kAKZDgA7vo1qxzMFMJneZJDWEVFKeJnKcJxdPfaHUwStpeWxIEGnYzxWMouXadopjhZRsoUR7hmJJCNOKO1tQ0Ou5RaL5RwCC34BC+IqqVls2h3+nN1qWIVyMFPFCaZLsm/9wr3SBRdXD/fYyfOhy/+9R8IMRBN0bGKWQFk6JaewtL9wfOldNWyUP4PgmLGj0vn4WplPA/BYmClLYR+F8vh3DrYihjpurXietfGAaXFoMbzDtLf9UNKU01jHqYvJ8pgMlHHGQxc4wy5+L233nzPSdRDKFLNJBcJFumAExuJwEg+5b2oFWUoJrm38OJQGBDBCpvgXla6UQCKQjE4ClnuT5ioZBWAAext1UEn0UFfxFu87ATeEQEpDq4QB9gXSEPNlApGCOwhaiXFeADPaBJqLtWh+IWnDwnABRFoWUZHGy44Sc+Q/Kk5BKl0DicXLKVGTa9PqSni+soB7hq0OP2eJgXFf4VJuMJUIdWpvHtkfrZ39xE6S9E2vUG5kewlVjJxf/WJR0hyh+UF1q+CLNJBMIs3LSADOVSETytZJpzDlSfQhYFseusty4EL381EcwBP5dmoCSfxDPTAw67FuEwMD8EcouPp2dakLnGKdmaBvE5BW04gh9VyLEvbcZg1qYMNpXgXFYy3HdDs5uJh3s+1ePu9j5wdbg8K4zSirqbPKWaPc9nVoj6m4gFNmm4nwmEs8Q/PiWwLgpUMzmGWCgtNh10fn6sSZGJYdqrBksr25b++bJVXkbjjQ75i6Qq3H/H5y9MPejpYEoHXWy04jDDJirpaji0eQhVnmQvJb4aloLidKtC60OLy6g2qQLsECNli8m9CWHKM8oDNw9ntqcceoLMatAY62AJSc0uPl5Fm8Ge3gMufMN6ZC4Vw2mrc18MmSplUVkVs/pWb14PpSgwMD1XQPqgoshm8SmGScKEZIY2TzN6FQXxhkf3X//k10tQWQDhGI8bbAAqJOkw9aIo/ksNXMtmBPoyORGnAbuDmQeUTHAtWhMRX7Z5Ofr0Pl07s3M74cF34AFMBVK2PPvgEfFvxV0R2KaMMBsAYCtP9d660BbPmugOojpCDK9BnLqFku4YZuQgvK++dZ3OWFlhssi+wDAUEsUogSy0ZOSnAq1MbmaBEvh8+J+18zp2IegLTbKAFKTywUD/jk6wILyr8kuKvh6AFL99IpL9rVyxwXtWJeaTMsJEWjiY8LiktkYK02y61XLdFdy8zf0QOQpEjDXN8yNk+Tch+yV589tV/0OWf8Eq7uYn6KbbKHNSIJvqUMFn5e2spJPwwmOInLG8QCbX+TB4XyvgbDz993crbMYBhwuGzl5BAdKNLV/EH4YGUsEUuZvM5lFOQ3I4M9bCk8UYXCTd0RY3rr+Wd6Gjq9nWDd9HJaYkoJo+mHMFsncAcUpUKj1batSLAupigJG6R+lPrEJd/B+3uCDuIaFSN0eCgdXx2v3/uZZgN7AaAegS5DQN1qUBLsKINfDCHpbj9AcquRJyQCSQWwcQTiGfK/AWzGMeLEX3kocILJ6z3qt3sbOAgZnfDZ6bX29bKwtodZt4JYwB6n0Z8MQaEAYfSDapQj6FoHEM1tg9Bja8PsA5RUh2EBItZocKXiedGVnaaHT58yO1smGcdyyCYrtR4LaJqBmAbEBCE+i871gonpSJcGUNXBlOHvxcTnYExk7dAR4SK8aLUFu+/6QPu02Gi+9jDcvr8mXK7dIq0owGgLSLfxA0PAQtXirkk/BFMPIFAgW5K4acWniFg2LoWo9wvWmDLPEvsKoXqqnuOx4w/CUgyFPhNk5RsRPWeRzlot4K33sA3xU8cepoFWX2qWYmFRrjurpVI/u9yQQ7edEbqA/81ABSivUEo16ef6yI/FaVfh0KT7ARDv3z+gl3AJOk87nV57LXGUjyH2GfosM6BMVEFm6ub5kMw6TkaHbGj1NhQshw0W4cKtZbn15fXFIJJ2lskS2l6kP94N8u9dK5FA3YDn27fZ1u2fY6PNQcQFgDpuXh9DIg91WVddMYD2nepLjpzMd3UCnegueD9DzBhiGkiZz8ZRiUS8pFEQo644nk5+SwFD9DAfgCiUGyPfuWr7jnweXRVkiccisuchavtRnOvvfI2Bv28efkMaDOk0U0Po5aCuoFVoOWypQKtg0KmQ+oUvPQp8Gi2mbFghWOz0xl5x3HY010MwvPjwzyP10YQN8USTge5s11jmZeD85xOMUmaa/iQZCP5CF60eih1YqsTkjuW9itN6P137tjrkjYqK244LFQnpcaScrxl32BkjEKqqlG9Gp7poP6RMGV+RoNDzZo13cEdlyouYYt5O05dFEXCTnElomuU16iMfb+wJtWF4yGTxn7YSSr9be+uQwRmXnQhr7IEjORhCwBrUx7hHcsWweaIBvoQZSwaJdZJe5WLHInN6LK75lrBDDqcDCCYRGLZ8e4dZQkVxPccwDvEn+XCIMkKIyPhyD6xUG1BGTYYRRozL4LOR05kN/GCPll6BnvTI7AU6CDAuCWLnk/g7iMP3eMN7BSHlBvhphgvKBrP8T73nz9qM1bMtTgYJUpPiUAdFTEKJtnusX0EiD79/EtkEJK9xqGpUFT5ZHg0RnCXOXqd+HAcoK5AUyDVxQlbG0D0IuqkAkH6EW089dhDlgK/czKYuPx8K3DDi4BuWYdS8QxG7/JZ0aZ9bF4unX8qHV4UPF06Qg7DRpaCbvnH9xF3VdCGcGlBOlFhMeCcoV5KnjjZPAhqDPr43LWUE8YpilQrW3CtgSL4d73ghr5gynHwra83sbUnCSVn7iyHR7/9/jYyGjdxT/Ig8rl30k3q7VLxHN0ygHtchUhCiEHok6G4rWVmJvH7A3T/+S7WaMb0EpuUU2TlrdiP4s3RAOyiAq2CLDhO3b6Pk3urO4U6qMU5HbO6JMECXbxudZe6rn+HAtjeAmZOUWxGPKRg216WY/MWTgPzXMFy6rSdPHmSxkR0MDzWpdaTLwuTnxNchUqYMkrDEwf3dyzLY5aOFOiIsGQ7X9YA46Geg1SOd9EOB+0baKUeyctb957u6zCyLsFfj56mkNMg6NHmsArkc2xlAowfIzOmUEdPlMxaY38ERU/vSfCXiDxiTihcIZh9UhXNXRK7BsEssvmNAgqIECuKgzMDKlksdqXvvvmWM9P3BTocoIPuB8YUy4jTnvcXSFrTanvo4fXYBqRxTaRmZslKyLKgK2+0FlAUMI1UjGJMhzM5Cxffge3x83/4PTDBJFs4e66DWqsqyl0Iq5w3FZEmq1FZGaeiOFXI75WLBMYywUu0doql7Q7SoYTyXUChqP1GUXEh5v5AsNARgzhoG2E+/emF16h9MTZ1+jTsBS5hi+AD3RKIChpoNxCMMPthWS9rAqd2SmGo+1f1LAzjpGTlMMKmCaBBzMQ+ViZyM0gc70c9/RoumUrg+fpT33awjM/m5x9BSchmH25v93CQ/XXDRvAUeJaMhF2coA5z9s79Xl6w80aEciOkRcXa/Q2NCupAZENM5DoP8RxYFrG08ldxNPOVvyoXSjzegklTbBnAvMbo82dOWBrqqDNlpZzUXq/XrZ/ttAcfvN/moOYSnzOW01uMB43XCv5swEfgzXc285pCyUDkQ+PC6wHPBi+cTABmPcXiAmYrjTykDQhZriPKSIhIBKeKBZ/GOP20YpxY1EzMsqIZYNRj6AhJ9ZCxtgxwBHWJy6kbUewBHzqPAFIPBgQB4WNx7GCZk4CO8Psa8nVfhbFxmokHyHwk86EUv/qKZrppjN3prK7fPG8F09Jt0pwMmBwsc/h+ydAO+8GnZSmJk7ozfukSp5yL7juKw1cHhZ+f7RV4JsBPDQFPVUzTabD5rdv32lmWSZKoS0E5syjfHrhvFQ9oOpihlHFDDiLKyhrPzUMsUOlBS2PbX8B7xfbdLbMi/aIsoC/ENiDiePYvr5ofN56wd2fNqbGK4jzMCBek7DDl7aFDDgEyGQHWEntjRFMToQaB3Ih+/R2Wx/Lq8YfWs/Dh+rIg6kfW28hrKGYrXcni4waF5+jJMrdXUFcxGU7sdGJ9anh4IikmSWy043Eg1PcZ4hAZR8JJNxPC9YpqRkTQRw7JMRzC6voi8B4uhw0yyKEfD7YYBeVL4oeKqut0P8hr2UGoSQiFHtXSxpIQrPoGEEQ38FnG5Cm279g5PJ9fstZGnkIxLFj4yVHN8ZelZeOe9nKilT6n94tnNLhhdFQgmHQmXS0jKhc9k4lh8lTMsVgC93AtmzggJPNWtZfRjjo+Yc1y45MCUzCMLDGdz4YsEmh+JhdOtb89+wr8+Wsc6rEo2tAByM+CzMWkrDB75Il1NnNaATzmyzCIjqMZuMq/B+qAqtaHH7QvfPpAqHhJKci942FLFCbAwU+nGyPsgHvp5NEKlmH45QQSaMxbctalig3qp7+DLuo7FEwIQiVeHaS6U+CkhtQhoulDrBRNFukcpsL45QDnoCepBTlUnSUqDUIzzUA4B20M16IN1oRUtKJAhkMtk4l+hEKU+fu5+O6sWny7DXJdv4uBfntTj4vAamKn062iCxMnEDZUK9404bHBtv6hdfbww/djopTpmsB2ILxEhRcTptAL7h8exiTPZ+WLsE0J9aLiRQEV7SRfcOvmD7Hqncj00mvXKcpPPflVPnt8NmBViUKn+ysCf5BYuNjdUPdSYRGNwq45zj7m13DAA+noI6gXNTfqLCcvm/gqGGF0x/MWLiAe7LAdwjd/9pyFLCXLMWwqtRlzpuNV0mnXaqq4LnDi+Ww08YjRM8pPNU3tJJjLH9uX3VAIFONUDvoO9kJivCSzf9HurBhF5QmCHV7+25soomfY41jd+pzd8u+eS9g/phXMtL3QfJ7hgQ3kjar4CKfSh6CbbkTYs6O9Skmo0VycSsZNsFYtavoYOZM4NbVhHcNSaMXC+Uxiw1bLJnWEEb4a3Edd3kQiZdbedReJFlgD4mo1hP/uOUQWHaj1LkP32rvvFFFa65FML4O5oA+OsZVuqxXLwVjEB+dQwv3y6d+h8CJyPguTcDqU1auW2VTs/XRhX379L5xmw/bIV5/kBgu2n/3H/8JhLrUFGB3pbLlG8e5jRApk+RJJhltmXiom6GPcdjUAO8c+bgB/bjwJVhzeTgcbhG/gULePHT9SZkcOnmbjru7Ba1nq/h6+rwW5MfYIIbkNV2us9goqseAUBzWk5cdY+yCQUVS75TOGBiMoiCc1RswRpbn48X19eHB6WdyRmMfnh6S4O9zKjwIRNEJdC423VKSgwrUawaGOI4XfhW1oPVh4NJzrXMaklcvnwIuew40FHMVhpuXUrh1HsDukK4Ye6R+P38LsfB58llV0PhEwRnrpoH/7v3+2j7bspTNgIiB6S4ooFWAZe2irr0KnVYRiuYbYqoVGIMQVR5clW+Ao3a/oeK3VLEmhoM2aBtzVay0NNXw+RIgxRaULF+TGr4CVcx55uZwK62DrTJs6wyayYKmvqebhRcHGCBqdgOCAA1Ijnziy8gNXkZYZURQPSwD87BBwWHmPd3HwhXGtEuUvLixUSdBMI1oyNkI1LCDtRqzQSP5dAtAZeg07ePmiRbG9D45NtT88/yoxT8fdAzTEhKc3qQZA11vHrpt6Xdshb3MONPDRCN57bnYKCjMZWyF6QfAxAtQwATuDcKLdgmkwNN5LrCCfYQl61IGpq9ZzJIaIeNdeqTmdH/9/EjL7yydxiXx9k/Mi7uHfdHFI3uzGrIjbYOGyCfbQQ6stg8Npz8dHsagk7aUX6EYOgoH9QHnqzpm2UBCGxcEdz2JK5DpPZwE/2BkAhHKVRRyMCCh03TQcEvpIEKRrGwDffqSPqRCxUh2HqGNquX2T1+JAjBMdMLqOokNqinXYOZCFCrT+voqWDp0xBL4q26+b4heBPaggGu0XJPuPVBwdk9TdK1c5d8iNMDdqcYOciNAqBrz35Q1vAVmQ6o3Fp/ZegerWA5nOIknSWbvK1q9fD99ZbBqaJjpmHY60DdbcW4OFhNSLirVjh0MdENMjPjrBLp46B6Nqm+MST8D3YpY6USdO6nOBxsKqJUiRD7Wew35lnl4qlz4WNtQx0qWuOnVoHweH2CDO6B8YLW9sPlM+vGdRUKEiH8aqIoJiWwRjLZMczstV1+wSkvRBdfocwoCDXHNQV8Eb8meRx7fYbhRpFehgYCNNHzowktgzKUxYtN+XXvy7Y3Y8+eRT5nNp+y89Z69WWgkQxyvvbnEddAAjuhRC+qEbSsuy/1+gRbWjPZeXsXZoGoH5EcoblVudHtKJY/PoqlDPIN/05++dIttLI4jLMKPTzuWNdnC6LcasfZSTp4sbQLlyu8FgPt5CQORtOfzZbdCzJjnD7HYUOKPcuJKE79ixn9y6bVZBtldW9ljXXUxGn3//fXc6bG0XEm8B8D/5z//C0DyHzfA/Wf2NZgoBcVLQrpSuMXv+HNu6cwveI218sGmWNT7dmWorQ6yXAj1MIZM14i1lZDCj2HAvPNXDZ7kop1iiKNpLDzKCDTbbw0PED8V7GPMftg6+1wEsSOXtnIj3SEoGjmETx1irp8YyC+LBoWEjxDEt4HwHYOQKhIyDRhDDQFgDZYEPPRRnWzfssOGmYUuPSgM6icV7QfQ3f/yIW2zvAcxarsBvZYFakJNMR/Iw3iX5PICtzqj/Kjfof/70V8iCs81DIUuHjrX2ibWIlLmJ5dFLd4UiyX7zyz9BX9zJA486jUNLXFdBC0OMWr4YyEvG7QNWPsRIPeTX7yJ8pJAakC0m5qhBdNcJ8IR//N2vQQ26nYNwD0ubCvA/MuYY9bQY9AduUoEuR5G1iwdGnFPBEmJ1SF6dzOGuZVEESdRM9+C8s92D/9mnO+hwWPRijVqHeVZmBsIGJjCN2eF03e0d8Ov5t1Gwj2TlGEJwcCvmOoN0sXI57CUYQAdEJA/WXvIcz6M0LWTsLZw5F0cyHORe2cjY2utoeaJvOUEIP3RNBQXo+FXh1vQXQlGLCCfbLjsZSijJOlAj62/U2LWKyzCBSAlSojOfdSbvKwaaaLf46spDpHsU/CejILkoeo37wXLZi4ghk52ebX0t/VhPvgN2LfvVQFLDuzAroxhGDaDqjWYxucjuWrXa9m45Yi88+wavFwUgUNZoEBMAgistcaPZo7DHBooYhCmTbitxD2SwwRAIGmULHWz0GGiWjOB0i+Fg2IFMef6kfFeyFNy966ATV6gw3xJWOGUgU5WLsKJINUCb1O+pWLuMQS2J+fvqqsWsiWJKaYSVomc7Bt8b50ZIIY1SB837zqZDlJxbnW0IE+/yhUs54JBIy/Sew+qvG97AqwOFI5NSv3ZeghpJJImGUrhs+RJ7lKRuHcZyT5RuwIeJJxh4QAnawdBg1aFqmTgAi0kTbyTL8CvQRn/6k3+3FJbmyRAGMoBg9MyNQ3+xH/ZHNCyP5dyzcqAU9NErqiPL30Z2W9V1jXbk6Elc7DBt076DuhUl/jdft4UaEgOzyo+GoVapMDSpIdwbi1cupfkKsT34iN/k3nThJYjtxIBjBv9/99cgZAoAQ4QqsdSGMXxuDUwcUPZgcwgGKy4u5mA9YW++8RHMltt4Xzc/8XRBYh+NGEPM1a9sK8Gig0jPdEFkIORGsv9XoJWoIPibNyP+i/ppPhxRbORH4c8oNAI2uHr57XSs0+wmBkllJ46iyopzSQdyIpNMuZV2PwdTEIV/xrMhlhXjdJZs9TBIXsfe8DLdTi4Y9lQ07BOgkaWmYDQET7YCdomsI9tYqBwDj5UfbAWLsUzw65v1VSydYnHAW4Cnx1GbDV86luDWP/35ZfCmXDt24jTFh7yvccSd43H9Hg5VYcQE+WN2PoA7WHoOpzRFYoSl5qDwLTB23aSiIwWLk9njC053xg7vp0CPaBGqbovPSd0Qi5qw6GG7995VNoWv//nW3dZTR9QS47m49SvuWWw3BsptDFmPCRl0FYzL4RQlTSH+XOBeqF6jdOm9yLBVoAMGouy9Fz+2yrJaS41I5u/CIWbUDAbjLsNQ6mipjOrp+phIpgPVrF45z6bPhrnBCd0DtPMbEjAmFc22Bkj1LOXNLy7A7vjScvPA/5alahhydaQNtoHD+E9/3MDhC6NE/+M6Ck5QgncAOZWS9Xv4vV4OkTEsy+QJ0Qls4INvQ4iHh5UDIh/q10N3ryIVnIUQG5cYOXzRFSiiTHl2nXSF3YzN1fCPj9NBi+8uvrDurxKSmkfozOSBUVCYR0GIsXlI5y+SO1nNvTIBW9V6lknC5jwcFuri5OU7d+5sOh512L3cI7MYlRMoznSdvFexQgKBhGIxC2oCqpNwp4/rOZ1moISEjThFbtU127Ngv0cJiuBYcAVa472KtBwgnGuf5iNXqKmDdHThPIQpdIpjkhCvYOLe1tbEIXmJ3UATOKqELUAh3KOiTSVg3qTDI5aHMI6mopuHXGpcwRqCAnUAqZuOw/83JijGtm/diZfLGTBJTIXg4fZrAUgIbxC0uUmTs+2rhMxeLq2C9/sKlEwYMBToEdzsaBwdoyo6ji6adUow6fFZ0O3uv/duqKBhtvmdXbwXzImA6IZkziVOrBSJTGV9CO0+//QgWHAd97mXI+00AIJ4KMDq/l0ALM2Tfuoz0f93WYyikslylu5S3bO8ceSVogKu96hRNQZ8l9wDG8MUmYk3ywj0wRiggwBwkwyooqLOTYH/fKjsONOrh5zATvv7hnc4pIK530Tt475DRp2AIGQFxe/++9fjNZ4N9x+PDyZvLUpVf/qAk8QoUcq6qIxd8A8dAAAgAElEQVTDcpNjspOitxKc+8U/Po8BVaNNQZQSBxc6C7gimUWhUp3CaMLCELCpEevBCK0CJCGIfzcAhLd91z6YHRVuryPb3Wp0Ff3gyVxBR70NQwglkoKvqH+Ma9nUqRkskZu6W+wIOgTZqurAkupaCe/Co51wSeQDXQc+x2TYTBGxoc58KzcbryF2OFqkizDx/B//7CBhn0Ob/ssTQ07gMDll//bLZ+zY2Ss8qF5jHC1sXEaaUxNSjGQC67oM/p86aK6FCxXlgiWikhlk7IvhTSdQdFM4WYvopIdZuCTT1RVCVxFmIz+Aw0eOUISverFrOu9CjLoXLVnGC4xHdFLL+LmbwkXRpytKRMU1pbjI+bzqBUv6faMeMyGkq+/hZyCGxyNfesg+2/YJgbIXHLYpLnA8bmmfHzwEXnvFGoAGasFEx+azHEjOsGZA+CqSpKdxg6SNTyGL7wzFzx+3KszQQ6COcToLj5YHs+TEKtAjjIWlR8/bMSAYXw9jmMzeNAyL4woy4R87hMpxuq3FV7Ybw++Oqy1YbTYQZUMOYWKonaklZ7AIrDVD2XEsCpB3D7K5Fue2g45K6dn9UPcCfeiWByJt3+Zj5NUdJjQSiIUHLB7ToXBO7kuMh2Xnr4JhU1qoCrlp4fbk4/fSQY+HR9tsdRxitdWkupSVg0sXAuVEWG0XacXLSiyrKIsPXK5rRP8E4mdy/KL97N9/x+IDHw0JI9wDysgnHFK+YnL7gy8+BO92xZql+DhX29WL10i/kGScCYNRrxAD+X/+1pPAWBgFEW4bibpSXtsSCrUh4xcfmc0XTARfDoxWqyQkQOEMMnjPo9NWsxQKU2DmrBIgLUQ32JVeZnGjpaQSY0Z5KCT8qKfAq2hogdiGiXo2D2szW3UffK5TMKMPZAJqonhrW9+B2jIOHno5D5gOgrGFmAoxzvpDm/KBQz/E1/3b25vs/c2fYOqFklAsJRafDub4okALh1Yn7eKyKPzhQBzJyQlg3nSgdIdSuVWTPtQGrU4JH6LsOTaIWE48Hy7IlCKVh9+MWBUJFOtE8MZ4HkKp71Tc1K1PK5oCZxzc8cVX2X0k4A/eSwZiGxAG9waIYUycrz2JFeUQ3ix/fvbvFCKsAvichwOYncGghWsqyTswFMFJNBJrBCuP3n8/9r4J9qdnXuN7w4ZgcT1KpxhARysqaSBJ9dfOkG5Ns+EhVDiISu+8nLmX9UPQhrBmYf63UlJcOIfSh+TMx0Hp1JG8P18O5TYgJ/2ZEk3keuhL8xbJVJPKgZXHonYqOocousNTqGLDgQbENZcHhqLqhhj316y7HwXfafspU1888WgKBRhFAOLDbkhkhAgmt9XIwe+BzppII6CYLBnhyxogmn1KN4wg3avKRPWn2dD928H9JY+RLnYDf33hz47lkQVtMwbsWZObmChzZlInkM+rBt2oa3I4d5sSn6AfppC0rVTveiKuounCjxwrpXEo9zYz3Mta2DrtBg2Iprd2rpngrkJyDMsI6rhw9SITP5+7cznUpBPooC7dyzoA9RnKTCpnfAY7oxrHGc9AbCM17Zw5c5zH/D/+8b75/OK7i+gvFGqaY5tYQF2AHSH9fQgfvIM3OD3cctCLOruTQN2CCrROsBFGFrE9lFQWT4ZYEBenGBrS/eCxxw7sc5LvKQRyOmUYM+yEwgJwSEYrot7/wA0XSvjYeJJBxD9MRBlYhLxSI8cwyyKJGlKJxUlgbMoHl9TpXaW0DKwbYxh/r1CsxsEh/Agfia1btyIlT4CiMpGuPMrJNBcuXowt4D77w4t/wTSnDqwnyRYtuN0lGlSc5bCAt1kyv8SuQZe6jtvUuElo73EHi4D8P8iNIaaJJNTqvIcp0KcJ1j1xoEx7Y/AwfQZ8TkAmAx6KefSgLVw+3ebOmohEmxDVyzdtz6bdNnPKXGLrYZV0XLHE/FDLLiSfEKMbhepSyuhbh7H2ZLwFk9fij7haSiNqyhN1tnPTfrB3Aikjk5y7XDtCiE42/5KltoHBD/PvFs4eZ7ehFly1hi4d34PrcMK1IGuobcecBcmrdLI86OPmjIUPPculDQ/SsUT5xZH+0mY/+9dn8EY57wKCtSMYBceTwi4QTFysHGX+xYGZf/Wbj4MLn4IfesCC4Q6OdMEDZZxfPGMK6s1JVldVwSgZzfS0wnwpBi0oxfYTtCCNUys3cjIp3SrW1WB4jXSJNfx5JUvAIcbAeJY1ixYqymwlNpiM5aj0xADQgjKC7k6HuUyhxNZQoZB6Tc5+JdOm4+2b69zHxA0+cOig7Tt8ECgin6Vjqvt3wxT6qSjDeoHSxrKNj4GCFQjed5TUmKdZCHU2cp/BoNCSyBVomhPXRfLTC3WwPGPnEkx0WgoqyGhgMC2vxWCQMq2q8oYbY73+CxpplRwv21FwWKbKAXYzktlLsaoFZxLspBSKlmho4byfAszJhuj6NiBFb4MGOMzX6eTe7/djAiMdRZz5mWCoQaORtmf7IZ4J+cRw4GE5qgKt7yHrAL/gbu5/KGukq8vEKy9lnL3/5qfI+TlswxItEBm+h9ehv3+zodWO7z9nXYhSWC64gukOFnHagWXU/auISCihQqLO2EXFfXF46ff0Q0u+VtgNonIEanHI+w7l6/vocOV73QbVdj7S/1gK+RDU2DG8dx2Gohxu37nLDuBwuYSg6CGK3j/e+sAu4eAohWgIS18ZXw2z+/Bnt+AOFZa8d61fayuhtKaxMxr16QXSRCAFK0yHYzC0QB2KnTRjSlbXErMTsVosMGs43frTv/ilVWPGH6IOlvv7XsKu09h3oJVlusdxkamxD1uHLqBXFWnZ0VyGKiv2SwYUOAXlym2zVhF4FXXcTwiCYFI1o74eYALuZ59EH4VaGApmfIRdY2ktp0pn/skzINvZPg4OhUW7uDB2d/4U41gMuWL4+x3g4moAYmioUoBj8oFiXn31VaTei5M8Lbw4f+JxmtncM9wCkKNjRzQQoFh1lWGNgGxKZVviqzZBKkPewYjoOjI7pyOIZ5Prow+VcW7KhHy7G3PrcXhCtJOX5wdmlAM+pxFJUk/dDGfwrdh34KBzrmsl4UNE8gULSMaeOxf1zxkKxQBFPRSq0CkrmTrJ0Z7ECdW2U3JvLS7DWD6IZ1sLRrYFubIYAnNmzrKr8BzVST/22KN0wj22edsWe/mtN62GwpZCZ52XOc46CIIVfzaK1N1QRAg3W3nQMKFJwBA9GCm2Lx3ZgHjKrPH9pQbjniyj45TaKgiLUl6ekwfrNO4ZBfCLHrLld8+HoZBJACancqePbX/nM6vlplu8dLElZME9juhC8h3vjG2UMh2pz4L/9dKOD/JZY/ntfBPkaldxqtHOHym3q6WVljaG0Y6lRUV1HV0sDJFGOiyiwrTAmlKUgXJqjs1fNNNBT60Q5rvAyXaTGqz0ixz8jPvotlp8O2zJ3bdjosToSYoMwUQU/EH7w29eQdH2EWo/MUvAmilUWmApHNaXk7gPG9fZhKk+/JWH7ETpCdtM5ynP4FE8SRYDS6VwKPuyd5Dx1WmgpQXIdXOwR62uJExXSRs8PLWwE2bOmuck/jo0YpkEqpiUjoHziTooI/VFJJksAn+uJGlnGFZEmPxQwN0rWByrk9YCRRuRUIpFAL8/Bj6pFJVtrT0OOqthgx7LQf7Cy6+So7meMNBpCEHexkf4OmyJ8SzOJtq8xfOtFv5pBwU2NCMTQ/oXrOzoJe5br4LQeXJ8UaBVjlSgBUk4gQd9SBwqPhVZ1apRipFSvFubveo/LY5c5/LF8+IWbjwfYjKIJzws7FS0VH1N7WsoWppEJ7KPKZlcbLWM14cOHePboxzk7/Z40JbiVOdyBrmO/W18v2bEJSgCR3iehvxRwgaKs84eIBHrK+iiMTGspbgXVyKaKsyZSMxYHwKvUqKboPWhO2DlD85r0F2vkkVZTrGKcpDACJRJL+8fBhPPqBaBgjWc9/cX6lEn3Ppiiehi0BTnpV0AmLl2ABJj+NAuhinWjpavkOd99dJF1AV2K1KastsIpYtOwQRLUXY7d+2BLqrDnwQX6s9nn+6hMwVK4vuPgzrbhtlRHX7O+j5dFPcQrnsE08cCcNmHv7KeUGjlMNLUQIGNouOV7D6BRkYuc21kbIr/LDn6MGpJnmCXR7kN/vV5xG53LF0KV5pnihqXiBhJ7oVRwIdtwIOayrTcl9aijkm7DW56GFNXKBTERp6r9nbYINdrXTaiSE/t/F45WLSHb9Aj4RlMquzxuc4jup4gA+cFKl6+C7ZQArx3Ces97WR/PEwyTi4sLcyamB5T04gCY6KcjOudGlmfl575sgeIz3ZBtanlZo9JRp3FNraumiRp1GuBFA7dtyPg0iPcvL66wjJJcqkafHsFbvLBB/HNArlx0hnlIum+VYAeJYli1rQp/H1vGkdrS7O7+JJxNiKoaORUOga1Zd+ho+700/gqP11FQYlELntHpR/wLcCbzyEU2crvZ+K5vB6sLce9+Y0fbiEi66xdRoEjXrhu9kLSI6I5UQsmjKWTJgbq2nl758PNSDKvMAaTVxiLuxajsTbvMO5tElzihBSWSYe2W/7kHBvgdPZFnBDODaHPQpJ3ahB80Qs80BcQQ6BQlI8Nz6RmGH8c8nwYL+cuLQZXy4JK1GZT8yaBIVfZH/77HZs+Nc/mLJqCuUovMvNwyx4b70J1B8GulO+I7IAirRghxR0BEwSk2tWTddZVx6jXFchhCT2Lk1fmUcdQOx0+ctKlSQfy0KQmhtlsQnlLphXCP2VBQyHPJ2+tlpSarUTLf+UbX7VL9dfswIVDdj9si2DGKidFhZ4U4zfG/vjCy/YnxBsxTB+9sD8kwAlRmgedn8INtIi6/5H77HZ442VlZfbGyxvMB5qWp2PUnnzwS9YG//wMVqi3zZvtJLjC+NQmCXfVqKw8QXk+3LF6rVsK1daT8Uayhx6EJm7uE3ymMuvJIUMyFrVaypg4xnTgMnDNWsQu8VoEwoUP5gFPhuPexD2kCjm5eCId1KDtgJapJdYHH2yyJctZ1LBs3vjRJ3i9POSEPeeJJ5Ld6feBYR59/EtWisptN7TOsXPnQcessd/9z/PadLs9yBfeNu7Z8VpLIf1HDyCWSAD3dCx+zWHAC+qUnSkTD3HbFwX6Fn7rnokvGCH6VXCGlmZaOCrdWgwO3d8qPJoQVWAWzpvCNcu1vXv30XTEWT2Fo3WgmcmLOLZgJgzR9QgRFW9ZHHz5RAeyO4FjwKEHG4m4Kxn4h9NthwX02fwZM8mBzAVmzLGtHx61rQgrZi9hccg7ameSOHnqjLWhJDUpSrXA4r7S86fXK/2B3ougIue3zOsUA8GJhCgsjpGiZSeQhhaI7v1qF8XnF0WhHgHSjAcjvhdIQontvVjgdnFQa2ksE31NHaew0WwFTmhQo8E82obEvQHZtSMRAI+tpkvW7kZRd3VYEA8zqY4CvWE6gZmbr61Zv8JW3LkYNWCiOxNVU0QFVB2SXUQQk7rodK6zpltv42uP0B3LvGsLJmxKLpkG5VIHB+iEM21zlD2l1/AZ6LPQlCDTrUqaIvmIy9mvG5dNGSIFAnkGAXFcr6hBt4FpE8n1F69dAu5VPUQ/wGJd6eG+TE3Covtkh/sFM0ZCJP1w0XG8ZhEaEunkI2l0BoahErLjSCTtXFazKtJ44JR6lEH2k//5rR0VORsqWx6evs1k3F2Aw9yC85MjrtN16QONBERXzFEPhHzdcKLGpCGbHOVFhHMzBtI1uDeuqBtMkGLoJhMYW4S/ScPfBLB+B5SbbDoYFegGtqZVmJVco3iWnjqBmqqL8TTWfWAKf9RC7xpj+xlUQoegtcyAa7zs9iV0Xscdn1axTz/9xe9c+ksAXYmoU2tWrLK5U6e7tOhc+KrV9ZUIQTz497aQjrCPrp74IeJ1fPngW1gWTKS7mjV/OtFSzVZ28RgLFdRx2JMGQKHxodsR67uluds52tVcxdKyG7AH/wQlXwgAGqabCQP7K5lDNzQrx4UBBJPUkhKTYcd2nrXTR0oZuxNs2sw8y8wPQn2EmADOpwuy1fJAo7HDLjHEZ+SMDkgjlqrbGq50WVpsPljxBTx1q+zr3/wO2HuPbdr4kW1690M3xkkUMjYvw0XE5/JrMYYsPhQPKdaCgZd8OICu3qywnaWf21zw8URwLn88Fgb5wJKD0m0T0NCvf/UsDBCN5poKvMyUQU70ASiO8Rguff9H33ULL127DS++ZjdgkEzhAFq7ZKU1QKO8gVmMKHCpbOsL2DUE0T0oDaKDwqulnVRmE0gfF1Y7yOFewrV5nVDM61UsqCITXZctT4Q0BA5xcRF0N0QfsaFXDuIUDlwVcBVPGUYJPtCS2UWxobQqQ8Sh5Yp4pj3cg3OXLLdX3ngbtdduuu5U62FRGsH7+emPfmjLVi+zBq7303/5s8XQueaTyv7Cn152GLBSwju591R0hGfeivJyo71MrSiKCbKZBCuUUEudsJwFe5lCBhh3Vbj0cN/qRAV5qCN3iejCsl2514kuqrkXRvHSVRmVKWg/+sEPbd/e/c4GQYnwPYz3vgggwlCdCgqpY5/BiOf2IXotg0AcCp6QbDgMV7UQUlR8SPpOiQshiDTNpo8vsTHRmDLtOYfUvsY6tV+gkNWykKqsgSoGxc4XqEp7lCF1mRQMdc96zc6Vj+fPFb4vFod63beYLl67B9EFKWoKP9ZnpiUiU48/474gzrUrlnPowHhhgr1JJ9gJ40P5hDJl6wWTbQVGGJQJ2ZU65zut/ZImlUz2QJOLJ7jmQAplpQZdvHyd8ACvHXIAQo9gDqTJswqh4yKOAhaQVYyitoK43+UHrh8OsuH7DHPPDVNob/Ke22FA9aNI7qCORUBnm0iwRge00GDsJiRk0X4zAQ53JKI2XU+X4oP8XmZtqn1i/WSwZC4iP1DjkC8L9XPnr2Dxe9V27dntDJOiUck2ci/280wnksM4yLVyehKplDV58blpgS5PEU1dmnJ7seKdUJDHvgfYCin+GJ6DMcBpMhDz6ajf4mnnAv2FBIWPKV5hUMPGFqLOY6kyCAZ7/PBhXLYqXfabfJHlQdEvk3aKkzjR8kJdvQbckRP0zLFjEOBhQFAY48CcZaotKHGAB22AjigTZZDoRkpPePD+B9xmNBzyeSJdch2c2G0ogZxROyf36TNn3a/FJTPcjdEE5aX+RjWOV3NZ9mXbhtf/bsUk9pZMmUHS7jOkp2C8wpKxh9dWyHJsEvzHWHDeycAtUu3lF4218upK4JROeMIjdh1ermTEp/GJEC53J0yEeQtmYLv5GVl2+y0O57sQRDK+4J3InBh1cAbDvKj8YhXjEkISGBryANYoM4JQJZTxcub8ApsyR1FA3rEqJgSMqz/S9lIsGusqUEgtYNnnIcY9CbI6XFRuLKHOAw7iUF8rhifyVcxG68u77PTh6za3ZLk9+8xL5LqNt3/60b+5BAsZCD33zB/tU2AdUfk6YU2koXabXFxgU1E+xQI3RfFw5U+e5Hjk5U2kd1dftCHUnpPnzOL9sFgCtkF+QTdTZv/9X79Cns6DwqJSXhTq8HwRSwwNd9vM26bYI48/5Jzj2nEO20KyTNnBU/bAsnts3fLV1g1OefLYUTt2/Ai+BRNgYcx1VMYB2Dxa9NWxSJN/hoxjOpA6d/CARMDuOA89soJlZggFugpmRzQHuZSFBeNygcMysG9tpSuf60yvqrluMt3R2J3FdCCBQSoHvJLehVc7ZRzXoRhMWkbfb2/8EK78H+AsZ1sbS55kaGA/+PbXseecwJTYZIc5NDbhtfDYN79Nks95+4gpTHJ6FSM5pwne0ZSnh9zZGHDACKYQPqi0EHXBEiGryxqAASXznwGeIccCcVittxO75Qt8C7+9RWPTdt8VaLedZIkOdv+fP/mJvffW20yCFc5zuIlMxEgW5Cq8EoRUIbjy0OmHIkOWbmyQYuxPIyALg+gY4AMKlwfRDRO75ePFPL+YiYblw8XTZHMm5dpmEnOqOWB7OVzqKFQBSNVHgarckuCLjk6dsUtsd6o3byr5rc7yVlG+Vfxu+R07Sp6UnghBoiiQeTzjgjiLWOIOcch6WIaK3qZiL7l/ObsHef9UU7THF5ZQuEegUWKRwD0QxT0wbkIWnwmQBsZmkyEHJLJr6gcj+PiTPRiEweiRQk/mZrAvlqxcYEuXLcT8aJwrgGKSKFVHKeh6vWEsP1uYRoYRDTXh6VJHQ3ADeKKG3VUksMg0QhmSOBwvnisD4gi12SiNW5p0P43aDCas0kOHnLdNFYvtKoydWmlKFeAxkcZQHtMq0DFYCyvs+i8vvezMmBLhbLeyK5KJv5SF/nTCg1IWUicFeem+0UTlUnyYCuXv4Wx08QiKpTnpG2by5D6LhXSh5CGf//nZCk9CWoZVEm/1CZ7AfnQlKYypk8AuE/hLegj2kO12Dr3+EFgd/B5I4WTP4ZXQj/JLrmlPff0JsJxYYqHew44TFzmKo2gjF5FtD3ISyS9DgaIXL5xnkUF3zM2cSSenhUQoHfkUliBXYGCIH6rFxHWSCzRulyK9jOTr6qHUjaIOLZ8uMZSiueWD9yjYtfadb3wPXutmO0KuXhz41jVGe0X6hCoQki30fIJcly6+jRMp0T1kSlcoB9fUuB3F1vztdz8g3/AsmOV4W3L7fKCOaPvg0814LOBpwbgdyYnq4XV2EO91DDmsXO2C8E7gHPemi0giDmczKHwEfGyKTZnNax31+kbQ77DFLrIzx8/Y7m3wGpfOovjgQ8KyMpz0i1DmOJnhOw4qsl2PTmXKM8FQmJNH2pE9F4CMCnG6OgCOvYoun3RszLxjYTP8+he/sk+2fMYN1caFJzGai5qUGg/2XmRTEIFkENoqD4JqmBfRnMYtoz22+/gBW7ASExa3jYcFwvtooTP45X//Br/tA04+7s+2WakbgVxXqba+/OR9DoOWn66u+8dvfWgnMLr5+ff+zWZPmuaM5zWBHSPtQmnKCxfNd9BSFPhkJMueYcQBSu0WvbIFMYLUfaIxdXN9mzEGukByh9KZhenKj/uRhx903ixKvRjrTKDaGCPPOjVeJ93v5EnFLNww3gHPzuf9jUO5+Pnnu2HrnGOKyAY+KnIOJ6WnLvP7BwmrbUXokGwPYm9bXFJsn2KmM8jn/gne0InAZJOQ2G4habucpaFbQDIdqkBL5u7odtzyATpwoMZJphvF4SB4Q8EAWqYOsPjR39W94LojAc0UInlKSzquIu0dnenobolhXFetxbu8xpFOw0ebPW2yi4o7CnzVwefFgGY+jPPJ6fHugLjEdMu3pNgBO4hZ5QfsABUtEAhEKk8JdULouKP5NzkEqxZnj4ead92unG2g0WE6oBBU0uQ08Xl2alnFcyyFqpgat9gZOqBuMTnc63OHjHcquFWgb8E3t3BU0TCdXwvvJo6GKJ/9gyyEfekKZUGbTFp7OM9rI3TEqZgYTcSh8iaF7ue/fJpoqgIOUSZEnORq6XD1+cWzuO/obITVMIp3DjsiDsRx4wuIvyPsFvaSostqsHrwAz4IIZTiNphTa/AYz2Oppudb7npabmt3JMijlyZM0v8beAwJ9rt+pdLOM6X00w1no26cj/r4On4tYo3dB0vk4tkyUsBzrIgd1occmAp41eEhH6JoCfKoZy10yNp7zFuwGLrweDuCx9Apdinbd4Cro14uJltQy94y6MKAz/jrw3yBaSI4Q1CZE/kwdcgddJiJWa9zmPtgDM+vn8JxoRBGAHmksrz0eeLRsZ4YJUWw+TxSdp4xiPLAKJefk8b4kEjqMsWbreX+fSfsIKkiA71cOKnrOEn0AEckhti3wDnjiR7aRcG4fvYSW/1ZGHLnoLqD5kZRLqQjX8SCJgI5Zz+dtJgP0slHQnnJw3BEI3ULXMXpM6a6B/l9Ci6TBRglXeSZiw5/nUBX3M+NKz/hlVgTfr53h10CgplP8KZwoaOnz4OxoZ5yuYacUzJyp7AmRofDCR5v0ziN8/FFjgQS6KdoOF8JXvOrqLhkfxoOtpiFQc19GLW04Y+xadsH2JOC71Gg/XmdjRxgx4+dRp58w/GA/ZhD/WFeDKt7w1XMP2TQlt0xk4uT7wzVZdEofDEOfrkYz0f27WUp6EMBRaSRinSZzy2aBat39JXQWlkdYsZwsPTzfX3Ik/vkNBLZEmhz7XhMT7bsHDwDeGDqWbK8/Je/YUhUh0y3DEphkluSyJ+gZOpkot1zMf+e4harn+3+1L723aeML2mvb37bbpNnCOYsukH0gA72DBMQ+pK9tmET1yOBIkCRkVEQzJQQMh7/839+4pzxfNwc6WufIma6XnrFfvT4d2wYpd8BfKh1sLhAV3wyRBWaAnYmNaH8NrQh78ALQw+0rm0bHbRsYlvAHUfpQErx4d2xZ5/rkFcsXYYLYby9xvZafhgTMDgSm6KGDloevzrcxdQRPqrkkyUsw5JY3An+8qcItCA1VleeRgBq+bUbwAHhmLpXMLbG2hrgjV6+5rZduy1z3AQcG2/YJaTn0wnfLUcSL+aQVvdSmzquL03ErY5XGLQStvWrhBhqfqXK87q7iWJHkebz9HbdXmtWt0wXLKB9DRvGWx2160BdwRM/RA5t+Iogb56CZP/B9ffaZsxyesG9Ozis2rGinTA533HRz5VdBPYZZnlKgab4jCAc8mNJKC+OCPj8ms8DKdIQ0GwSz9SK2fPtxL7TaBF68J4us0Qy9m5wEHaJ3sd9K38uxX25Q0luYvy4xYX2wjL/PxXkFv7sJQt4YRvv3xE8K5gOqI1pt5epJ0GQGw1ePHBjAsX1MirhmVNLHANnPAkiRSVT3bP09DO/s6XLVwFbnnRwW0pyJn7MpUSMlVKYSMPOSeR7dbt7WoKj+MR0JjCx9YNsJwdvM/VjUH42TKISsy1DeTyFe188/x4OBy0ub703cfdrqGE15JtWXK4ingDEnZgAACAASURBVO4sgioOAZZxs3BYnDcTMRxkBiXyLFuCra+0GtQj5SbmEixwkMM8DR3HNOTXl+C+XyAswImP2GHlY9QmRaR0EaXs08RnT4T2OcA98NmePbBtgIGAGbuZXPrZObjbQsZs3BeyBmAmcrVItMIg4CotCeXWF4r1hGTgPp9t+w9PJSfE/+XqLMD0rq6tf8bd3T0zk4lNZOKeQIIXK+7WFii0UL0t9UKBAqUthSLFSUIIcXfPRCY27u7u+v3WmaTffS734RYJmff9yz57r73kImqvbMbOIRkXoZaKYuEkWWuUjVePoki0mH/96xPGAUYwaeDogpxwgYtKCTQ/fO77ZhheckFOrjm0fT8LOrx6MblRJ9sL7pSdnW1zuG6Heie1oY+4stzUFracSlB24PRiDYBycAaWoucs5zAldYrZgWjmAhtnxU4F0l1UlJYQoz7F3HHr9QgmwK3hGio3LAYV16Gj2Zbk3koB6IeJUATPWUITGa8ro3CJTWqeiycIEAKbgfSZ00w+XffO/dlmB8nYoxTtCYxly5YvMvNJZfl47afmMGN7mNJJOKTERDh85ATFpsfitAN8Jn0/YV/qoF18+inQC8y0LGhTdKt6QDQqCjsNp4B2gMk21mHeH438OxTZcAxiEU572MTwjBHHED7JSpC/8+a/Q0wyFm22fH3EeDhE8j0ikPAuooAiYuEwKwGWOYV3bTmc50M8PMuvWc04hd3o7l0Wlw2Cwzqfw86JzuvAkX3mX/95z7RTcN//8j9m5U3XmiRCUeV5IYmsPsEHH3xh/v6PT8CRkYDTJXswkvYPNJnpWWnmqecfY3Tje/BkDbJo2fftHtOL2f/37rifz+ZugxXKOTDUfQlri6J7S6azFcwSiXBoCuOupLVK4VACRzsb+wge4Gq44g7ALHsPHTMl0O0eeeQxRA8R5k9/fBmDoFzLC3WjcARADxM0ls6hU1pcSAJLjcW7l1JYJaISi0aMiDCsV/uAHrJRUfbSZenFlxJRDAgFdTrgWncxHzoh5vTJKeko19qwNjhtRigoDozojXSXulla4lilHAXaepDqyLS2mDKth5fMAlPmNvqu47S68cxGFWgVeFuWrxRo23VeKfg6WHUN9cd4cRMrgoOd33uQxd2MiUnm5z95HkOuA2bbrh3sNWAvwEFPzkiwheYSz6rwbhVoSY/HoEs6IpBy8xqxBVqWvI4U6CH4uFlIj+8AfjpKwIQj1gHFWA/k8B41Q3cctbmK7E9cwX3B3HXtxMC4KvW2H/DKH1c76KsFetylb3wkt/7pFBonoAg9S3HsoSI5QN24TgG866tJ0Umjm/70/fdg0MxAwTfB+quHcO91j9qYSKNZjH715Tpw3CLeu9UsKEPNwX2oURsqmU46gC5IGqfBkqKxta0XQQzukTHJdvLac3C/zQbswtBqFO9sFec7777TTJw8HkgtwYzu4/hUgNkYy+l8OPy55/OpYYXWOdCP+hANjPTk4w+ySGww+3Zuw8B/ObDMAHBIuVlEMLN421XURsGtMzDJkoju4NFDdNZiVgHjQUsNg4miRbMH13QI3XojU9t5YLQmILlSdnny6WgXlZZrL7qs0orESuFj2j/tQQ7EOQzUGR1PyAg1WF5bNoyiouyzsTOXLpsjtP3nEZI0cjIJoI6gQKdiDiMlVFx0Eh2No/nbmx+Yo4fO0LWzQOODDRK8mrV4Ii/X3aYbCltLdRMj8Ga+LFE4jPcxcF/bUI1psVPNtj+WpeFiXMVicbATZt2I+i89NRYvVyh+LY388yhEDOC8dIYrV91svt64nRG4jhGYEAG2uXphZrBAkKBh0dwZ8CYRNNB0tqAYa+VUDiaHrqC4gguH9zTFQMspjaOBAHPxdGbXQdHJRLRQV1NqrqHIl5MbePpSBeZL38IbJlyWzet1qJau5TSuAotaDz2viu4vFqvUKrDMQzjJDdFhetKZ9bDksI5eQpUorh7Bo2b5qrkmg6RlB/BbUcR0we2LrTxADG4G6bqGULylxyLciQtgCmFMADbS59SiEbCDfwbGiWlVgHO8ObI313z87iaieeaZu+5+yAaRKpG4GOioBRaMCoMWrZMImuwGD/+QUN52KIt+KkocrL1QypoRr/z5zT+bbvDJtdvWmnsfv89kZKbyglFcqB5BjpHmq61bzMv4coi6N9Ar1rscw4AbHrrVzFgwhWUUlEMEI4NIvM/iYdFd2WZWz1zAMioZX+oiphxCaIEIlOYSjmosgRdTAbGhGGFFk8HmRTiBTanm5e6E+SAMuh3Orx7go1DtuhBn/OGPf7aHzT//+Z7tTFTMVaRjsAxYQEpLkjUAGrM7kRooelKmtsOnjmVM1QJTySC9vIzfbtrK58enA8+NCqhrMmsPiQhCqg6+TDEMRCgVGUGAL4fRvz//0hSyvHJiJyKrUvllaLEkZeEgiz9R7CxsYfO+VKyhY7GXEL1sPD5qvLCpOA8p7Zy/lopNnfS4EnG8QKvAXqWrqu383zi1/IndeSFHe5vNP99+3eLZ733wvqkHihjSYjKaCY6CXEhx6e+BxoZPjisjsQyeHF0p0ERcuQCRqCt24ToPDXWZeXhx3LZitdm/7SDZmTAFUMEeoIFxAPNsY9LhVtpMQv2hnZAmABVfFTR9tqvF2n7uK5/3f2PQKs6WhYILpDOmRU4oLScgyLn1hhtMP5hvKZPt9x9+gOIXZF79/e9ojggvBn7shLnRRDfbgSR77oKl5hLJSP/694fmIgUzJXWSDVyWellMjsPsgpwpWtHg6Z6wLjo5nOqBOeLgjYcwARaQ2NPM7kXUQcVbyQQ/k+btlttuxu9nIg3SOINCk52aJNWHfJZ55+hy8xGc9HOI+4M7x1PrZuHjEwq0Ih/zXBg+sezEgmlyPJFzy3daGg6xW2Stqn1KQRGQCIehL4woUUcFz3igBHYCVehEYyHhVDV4fyVhJAp0OA/D4yKfd0wZkDR38opXYzkGoWGMYi3FST8UPcUGutM8Ki5siG5bQbwO2SffHCsVTYRxrxDcr6im0mrL42JCueg4sHF6hYdEgws3mnf+9ZkpzqvmwUUCzYkxRDbbnQ9dQ9rHDDOAK5UztJ1cxBwnDp9hc9vMBcL/mDFhzG6tDadYFd1kgOWlKgIrFI/iQMbnONr6bsZTdRR6ic9jCOSGVNc/JMbsx5zoGNhvBy+x6DwTcK2LiwlhJATnBHeV6mjH9t3G2wkJtZeWT8UA82xG6VBqOBUV5zXMyBPDr71mYRYP0VJYJvLvFWPegxNu0GzDYvAS41UfW9tbbr7erLhmufGCGVCOMc+7n2EehfCliYMmD+K6LqpsKuUloIWajNhl+u8f62bmrZhh0iaJHkgnzEvnKGN1fD100jtJ+gp8NMSLlwJDJCPcE4hDhkl0PnQ/uPQiSeaUVUjngLsJdE80xRdbzZcf7SSXT906OLJGVKk7ebEWzJxtZjNxjPKC7dx30FzksFGH0U6n0Ui37w6W7MQLLhL99betQuZNWG/eCfPgk/eYBctnwqdlwQv+HeSCYopD8aVfv4FLXK0tAB3tjfhxh5sn8PgIjcfeUjJwCo0TnX3+8TxTfaHMROFb0FGPNSjLOnlJ14ND5+MypwIVSzebSJJxGIvmFOhzEWTpyb/FdjQKmRBcwucrpxvezbJuxqwsFpGPm9079phPMbFv4DCUl4Ek3ZLkagkoXvyjDz5gwyDWr12DsXkJB2owPycZvmotplTk84EPv/HW3xELLbTPQnBwOJNUIYdXr0meNoFuE5sACsS0jEwzOWmq+XzDZvPJbjxPhAFSmNXl6vOLMiZsWdFX6oa1FOQr2hdUzm1SgAm7tcIe3n75NSu+S4VZ3ajtoGWVI3Ubn11/fbUbvdpBqx23/4yX2pWC5IgvzI2rwDSxLWihSdqyZzemQcAgwBh6UStKaywG7Ym8UNdGEkxHUlWcPYBeJFf24T4x8nfhR3LNornm6fsfMSVMu0d2Ak0eQmBBcXOlmKiDc1fAAUVSeLvwfvkVX+2M/2+BViG+uuS8ikcLErGGSQhlYJyaeKLBpNKbgSeOIxPzCNzoB5Cb1xQXmO3fbDBzYe3oVJD5VRusjAS8yz0I9jiG/cIX69ZbGwAtVnVIpBE6vHA+sWm4Umq30QoLpxKqmyzDtbtwBXbs5TB252DQsz8i2hsTkEIcxuikZwFXrOA6TqJB0KShRCh5hTc2A3Pg1X4JpXQ+B4NEKQqJyMSFMhjx0XTUjinsM5qwpzjH0lv8FlHz5O+RhgJ56ZIllnkhrnIg0F3O+TPm488+pvYtBpq7Fg0A8Gcpnb8CTPQ8CSFgl5NAnSqgOd2ybw9LWpSvdNm9NHl4ATIBojnQMlZ2DxwybkAhA/wMfw4LH2Tp8qd3OHnmzbFyvJPzMbPJr6wyJXS1Tmz7U1KiTRyLtbCQcDwRppj9e86af7/7ORQznj+KlAMdmwuj/QPfu9n6ZQySrp1IZxLlF2XeeOVts3//SbAy5Z5BIJYvLD9wkAs7QBcZjvQ7JjKKUdwDt6kYMyk13pq4yx+5AoFDF0rBiZOmW3xy887DJPRKpFFnlxkZ0FHqKfSSkUxiC6uNt17oRPT9LdiP1te10lF4myZCCLqpKrLQHAGcd4XALs+IGRmJJhUqD1cf3wMumHek2Y1p+nbUiBqZp6HZf+p7T0BNyiGbsdUcQnxRzwvTxgvYCTA+pPZDqjGWLvJKljqyh4y40GQ/M3vxVOCDOP6ZvjJ8SuTTg8ikHZGmdtGlyOErVHJoh0GTFOCC1SoJD7ItpZgPO8qsiCJGZzOGlNx1OMSU5rabD/6+ETyMvDu8N8TLFDPiBsaw7+OZLQ8LX1gcazZuMnlFFdAS55j9B46bLbASlNhhlzt0jWGxIYhknKCY1ZgbvrPM3H739WCXiq8Ch0e5WA9s84ufv2oO7j/F6R+FI1w1wpdp5p4HbuGgRPUE/ONJEEI3VKc963eZ5oJakxmbxoMMn5VCNm3WHDqgCZgiVVqvDC0Im2DcJMJTXYG3hl4APxZsdjGisFkONTnoiRPbAyVT3hWFxeVQrFLMvz/8lNy3XOs5LcFAKnYBYxRnL+7z9bgWzmfTXstLlHf5EgV9L1NYq82Au4kFj2THJ7ARkB9zfRXLVFg9j5BX14XwZfOeHVa1OWVyJotF/FiuvdWsJWLox6+/Zobp0BzoHNUVq0hLqDMIn3y8C1aSOc8P11FLKA8Fp7L40nfRS6V/pgKtnYcK+/8t0LboX6HZiTP8/yEOLQ2Vs2eJlnT0yLRpItK5jvL+rgYHFcWzldR3f0bdGro0UUg9GLlVoMeEbVKgPXGyGyJdRXQtMQRGYO2sWr7EPH7PA6bscjkOeFvMsYPY+VLY24AhXYAXlTMoep0K7QCHlzBka7c6Tuj4r5BCBdkmXV8R4GjSU2EWq8TypjkkgoDqAjDa1yI2lKYmUuwD7tsEYKn9W7aZSNSmnjQyfbzDXcAKszCriiZn9BsmnWYOy4t5hUCT2B0gmT9+6jxwgb+5/4G7LZPn+NHD0C/Btinsu3cdNM0wevo1weJl08P7KGqtp5JeFGLMxCoao5a5GVPSzXdu+w4skTTL7ND1rCf9ux6Rl/x7FPohT40ofETS06P53yCaRT/g3FAzWYtpDoVNHBybv9lkwsGXV69YBSNNzUCs3UGEwLrRu/3uu++wUO83ixcstGlF9dyjk0S9ia4oY34xOGKgHKo5WweddRdsj16sfEWFHlaSh54wxYdpC8W77wzkqedpkIYgDUaUcG6HHSf/ONbQ2M5mtN2U4RpWghtZP8u/hJRwsDq6XHCh+Og0ZKN7zMZ1OxkeJXtWPLry0tzNcz99kqUfBZuCGB1AnDidyw7Mgtas2cw4SweprokHUwYnQWBU2n5q4RQK39qdBzCQTf9iTr04NphBOK/FQtJ2BehXDE02qh8VaS10snOK+TzJZtmKlTbhuwO10CAdTTcdgDwBsijWMUAkY8oBAxutrGvjv7kEf5LIH04mf7qMpQtnmgSk44sQdsyUVzGQzmUuajbYuQjpil93o+jOZrM7Ad/fi3nnkYCXk8TRQWSUQUzCt+biWgYEh04fnYITY6XSLRLIhVu8crbxxpjIk6nAhQXEEJ9N6SzY340/9IoP4qGOwlozDg8AP26yyIqch7bb1q+XVaEz8VejA4SNNrmbHz76J1OcDycYcyMH0mrk9nYNSd3XzsowfizIxCf96f/8xnaM997zsJVOf/Dhh/hG70aUAv2JJjBr6QJoiEUonbqgzU02z/zwEQ5ecEwmFhdHWAm017/51Rtm65ZdVuXWN9Rpnnr6fl6mSeNqUV6EPiCJMSCO9gqKB53ZpWMX4dJi+8jT1kFXJn5oBNdf/hSiZyZQnKdPTDE3rcTmlaIh7F8vu5SEjnQ96zhEJEzKSEocDxzl93GTz0pDmynC8W4NUVwqIErdzgJPl2hpBCcwvbyxLKFEeWuALrZzy2GKdaHJmgODZvoUDrhRtu7IyHnOpGQM5cARJc+ZAr+N56aKg15NRyCMFW8w6i/B0KugDwofFHvCRQsz4cVg0MKhHeiKhXA4g8urwA7x8ghnF6Qxwu6A8mxhJD86QqX+OPKMaLKSSOK/NDUOYEEkw3Tb/5eKp5gtydFFawxm4rjz9tvtsqxKqUa8J9rhdHFY6PBQJ+vBjkEQAPaQNCe8dxR2mXyNmzFpOTls5rPM+umPfkJyyS7zzt8+slS2ES22Ofw1NckWVR474t9rlLZUb0RoiqQa4l5e5T8rtCOIwjTAAanFWwQ487AOI/m7U4wVsiBqWCpGV63shOSbITgxjqk7hsn5NI3PEPqBBdPm080X4Y2RRDzXJLMXJo2iygQ/KN1bwcANwJSncy5w7zHJorAugk7rRbxXUd4FG7aaA9OjEcZSZFQybpZbeb9obvALamqvN10sfwV1yrpBZFVv9hZ+eAGtvG4l8F8GxbmBpXSbdVKsoIuuATHoA8rLYDGbmhrN8xTCMxFsQz3cuRgT5A8NxPUlGZZ7mer8eC6jEUnJaU5SfXmrqJ5pehLMJoaRQgC6YYsUEUaryDG9Bx3UB4XVToW9Mkxa0WfffAOL6BANG+wZzmoFM1vWjyZdDhZbIwQxcQ8DgN1iMZNz2HruT2NNdEbVtR0YqjdgOl1KZ9CJ3j0Q4YOc5Dg1fCMYtbeZAztP4lDFrKwgUQpKbEIoHcp9dKP9JoiXLBpOczzb2POkjqz5egsLoONQgDAMsUDcMJ4ImZZudAaZtySt4hiOUvFktDQJvDsGXfpsDEe8GO3KSgutgkyLBRXar9ZtREBDd/vUs+bLtetMJcB9Ly9BBTTAUDAbNzDVJEIZg8EYK8rr+C4tGJ20W9m6jObjcWOLxS0tFJL7aqxMr1m02Ho45NL1rd+6g6BcLEMx2OlndA3mVI7DRSsxKYZDq9TsQpLe2AuBX6kbMA+kIHOyMfQ88HTDY4x6E6fEm3mL8UxAVegEP9WRAq0FkDK09AIoNkpdvwcvoj9daRTy3EgeJC8FeKqQy+ibl2WYl9nJUYIBHMbavM3zj71sCi8T8w7dLofxLAT/54fvvdEsQuI9kbHenw33o48+ZT2vf/+bP5iZmTiEZZ80r7z1Bh1zuwlk4RtGN1JERzsEVj4Rw6Rnn30I9gz0Ldsy0UM7x5mXcc/6+D9f8PINUtT8zOM/uIeiG2HH9kG6ZC8Oh+GOflN9uZhgW643tJD9+46ZQ9CLHMDpaphifJHhp6SkmLKiAjD6ZvPo3bciWFhqAoldOZt9HLn3LJt28zWS2zrCibNm8Fn37oDbvhi7WYJUWRzNhZVzDjOlX7/0R8ZSJpMr2ZKjzPdudMgyLlp1wwqCPW9kiejJdr7ZHEciLR71TdevBBZDpotMWLixMEjFbb3993coDJmkdDxgOatHjx5HEt9ivv/cj8zm/YfNbrBvRzmk0Rm2cRirC1a24QBCFLmv2dHeusGNhyULj9SLpcBfT3zFm9hTjCGYsj4T7F566BTlX2GXagKfhejw30o59l+aGpde2KiglAC6t0FOO6nnlixayEQABZGDrJkJT2lG8p5pZ4rTSSljHuGfKtDOmHppOnPl+o6gQtPU5gg2fedtt5vrVl7PzuhdvFNOsaugS8ciV2Q4dfpXqYOKmJNsXNNAAMEHY5L3SzqlA5n3wA8dgxvMK2tTyjJVh5S1dmUJ6MKzrcAEBS548PMV39TVi3cHKecx0GFD6XzdEdYUnM41aRHJUO8CaIwW2gln06aNdLkTofH6W+sFTXod3XCVaTb2Hzpq1aJKaJqPEX4qkKYmawlHhCNPw9tmw6a95pNPN5gkpg1XoI5zF85xfWGGaX+goGcZItEQeGBwtezaZbB6Ii3FMw/2RW5+MXucThbV1AoWvpnTk6Br4hNOB+4PlBQAVdCByTsQm1tvEtl3bNxm3idUOYS6Ek9gtUKNI8LDLDwibDqRmtPYiGUoVgkK+dDh1kxTKI68ePvar3jBpooGO9dU9PYHH7BfoC4xUXtR3/r5zDYaQmrTK3/oufFhUpNHtMOOS6+MSf5cV9MBGZsOGoihnYVFeIQfWFGsjQUXte6T9741l8+W2ITrMV4WVwp05sx0kg9uomsYNBNRL8UyDkQhDuilMG7fddi89++P7Cgrz4spKMwkMFCBvoRX64Ej2VbPHhIcZk2ZQvl3iRSTCUnRjBWwP+T1Sjeni6YbWMuWPZyLGs8Xffsf71qvYe8AXKbOgYny7wZ6WQryAsSxjAgEeywuqTYVTAS6aW7YQ4YS7gpzxSycPdVMnZAADcjdsjz6+Dwb8R7etf8E40s4UuMovGNRxGHOnp6eYLukSwD8G3buA+ZgscmiQ2nHneDBPozuAxjZO8JHnT13CidlGvWYgo08Wk54PpziY8Kp6c5UoJ04KNxkJclqQwu0VGKo2OVaNZkjN3eU66gC7QA/eYwCPdYfaHatv2BOHiozl/PaeEnpsDH8jo/0NbeumE0xJlUY161f/fq3Nu0lIjQKb+xp5pnnnzNrN20wn6z/0oQir20GRqhnGabsxZAwT/ODpx/AMWui7TYHcTOL85poPtn4rXnt1besx++iZbO4r9eDE0olxoQCVt+L490o5vnu4KDNJED34wsxBCZdwXXohTJ0Ivsc96jeUqmEqbWjWJucEm9WLVtgruVP2co28CDXYy5zuaDYXGC0FQNDU8QkaJiz5i0wh4/j+JeUSqeWaL571/0Wc/fgJZHxVRZdSBDj5SU6qgpsCCSF7ZYHxiCeLPIuJppp1YqlvNRwtrmOoqa5sDu4iNT7r2+8ZXn1IQQfPPLIE5ZD/bvf/tbMxKM4nwlqH0WjR9eCF6RPKdbcM0cZKADjOV9ZAsrhYJwipcxEKJJ0OJ1drRhsJdskGHFsu6AO0qeO219qYWjVoUxP4zYXHH5g6Vf15MAM2jtqSlCB1K+Uz7EaKuGwYjQUYvY0CsVUaeHi3lp1HwXahkTwfDlx7dQvObKsE0YvEye9Sw/edz8FJti8jpipq43fG2EVWsNxIyyK8jjvWQnUqNmEP/O95IcyTHftwcQiJaE+VxgQQA/soEEaCKWkqKArysqLAqgxXl7Qci5sxK89JTXRKi47cBr0oxNVHFwG4qojeMI4olJ9+tHvgSqOmCcffYxIp07zw2cehpE13fpsq/i24d8tkYemxA08i5u+3QBTZ4FZgUdLH8+vDhAdnhERiRwEQ+aXv/oD2LwfNsVoKMqK0FjAkeZAdeDad9KdB5DSo0Bg2QZPY2kawjtdguq1CsFKD1OCJ2yeadgFJCeysIc4oGlAz5Q41ANMLLIu9aIBiKCmlQGJbPjqa/ZUOaaHaSuEz6IYr3gan0CmHtnMxlL/9J6r1hXC9JBlqP5a9rqtdNYwk5HnQ2VGc7GVEFplf/ZwWIqkKKMXq8y8AoEJKtOEo0PeYXveq2NtbB7raoE5KNBl4Hst7Q0YSnuaRDbnk7FDrGBB+MkH35rGWiKE8IsYZNxRgV6MO9qq65fwhTpMHB86gj8T8PIIxdxHlN6TJ8+Zjz/+lAesw1y/aqVJJXJdI5Z8V2WSdJAIc704KraO4KGBjANyMYtCvqmtKmtIm22o0a+e+Bl1H5Mzp3PCEosDtnW5oNx8tWEXxbjCxqzL0H2cDjMHOTDLMi5mo3ArMFR/f6wQoS1NAyO+ASpdCPh3LcyNqIREU07Y7METF8z+gye4KL4WI581OQ3wfxEPs4OpA1f9mLxDb8a2HDAsmapYqhQ3s9eRzsfH0SwGdkgjWkoFWiKCfh5+mfeo/Gpp4CA2h1ic0L0c2Nj6ArkkMFpF82CwOhz316aASzpOP80N88KQihO0J9TUlY+ZE8fKcZ3LZfTF4hJ7wsgAR/jgS0waBXkPS877YHlUUiT+/OdXzFIM2yOhuu09egB81cPkkP3YLfUSBdoRtsiTT91DB0rijS3QxkR6J5ujLDle+vUfsD6sAUa408xeMIlx3yAUgZNJgXboAwNH1OI16kaBrsNSFaculGiOPEQXeYDzcQqrZQcwYJWgRHuxTJO74YpFc4ALYJYw9lmvbiwc33j7HZv79sD9t5u5sHK84X96442cCxPEdtYUa30nGdVE0bUo5UXPTSnGR9UY6BSyfLIPLwwIeT7rpfLhwI1jUfXIg/eZOVmzbDfTylirF7KQ5e72nXtt0onsbn9E5zxz5kyzE070flRtR1FTdlCYlQLez8QgZ7sRYDwZ/IxyQA0CM4wqn1P8cAqtZM3yiOmCvxxP4MMEEjF2cciLb6sXWz4e6qBsNJSNZxmn11l2xFUu8RUF3wAXwouCNogk2oXJURCTLYIcOuJP6xCyBZppQpCDOjRZLOg7O8CegDwAVCF/DAqAQgEo8AvnLcIjhH3BTpKzuXbCW/EntVCClJE6YBTEIOn14BXlruXF6znls8pmOAoMWYo8dc8ylBeTxJnPJxtSYdCKPCmheQAAIABJREFUwnLh5ykbspWFnsb6UNg0si/ookNUeG8SAjhPJuU+9AzppB+tR4J/Cqqq/KDvvfsek4XdZy4w4kwgrFYONxVnf2Cn7dt3mI8+/Jj7ONPccQuumCfw5MAMS14eHVyPqdNmmvPsKQRxpmICVUQDVUQNqMdP3gbDcm/OIjiRQtiDyaiQFKVIrE1lt9rAok4WxX7UD0G4M2elWbMpXXNZFGsykMRbfHh5DilVSEV6GMHLOuwJ2mvrTSeTTROL6TEmHTcovAkE1CpOTw50ifjMtKs+8Xzqrx2BQy+yL+nm3vVy73OBcA7ARKpiqamKMCgmx5XQk/+9SNZw6yr/k20Fr4x1UMzqgTiqIG/LBrKppdbG/CTxgydOmGyyicJav2YP7AIeOGtAjVwXoH7VdYvNXHBdD7an0WDJiWCKYtb6QiEZgLjdBcakDjkfA/YhTuJEMJUmXvLzQBxdnKYbNqHgAhMMpwvUZr+bk1RySW8eIHcepBlwGsNZQESAtSoIII6LPB01WF5xMRJlcSkxyzl4zpSw4e4CI/XU6EUH4MwSxUUPOH89ygOnB9uN3y/IFzctDp5brl1ipqbFwTSptNgnlGb088Nm+54jvFCQ+BlLelrrWcYtZQEwi8Jx2aYqZMKLzMnLN+9/9KmlDvZAoxtGKOCNPenipVl0fxg74Sct60sFtIomJohGDn7qXLSs5CMyqSoCia6EzzMpOdr40WIhhOU0FRcadZrWPfj+ujlHmL2bLiLz7TWT0pazqAvD0e8ovNbLCBByERt0cbixxFh9o7nlxlu5rpfNX19/05Qi7JiDos8Tc59yxq2z8H9HRRnjcw2Q/nLP/TeZ+++/kbFONrF4MJAoXktX8+Mf/YxuqM4898IPiJ5Cysp9HeL6DLBc8kLmP8CL5ssnHWCp2AzVrpOORQyOMjC9XFJ5usFsu6A49iD7HaNbzJw80dx6I3SvXdvs4vCnL/7YfMSB/fkXm0jViTH33XUHbm7sDbgumnRYgJNfiNqQUZd6Cb7JAcXnO336rFV/yqVM8fYeLIEDOURb21uwdWw3jz1+A/TNeearzz4z+by4txCV9Pzzz1sFWDYdtOCwPqaf3bv38uKgQASGmU2B/u6995pauMB/fOMNcxCnPme5xvESqZA5aBlMBy0oS9t7mk/bPesAFQQSC5VKcNAg9MVHn3jY7Nu9B3ZAoR17ZeQuI65xG6H/72FhvSxUoJVJaPeFUhjqf/l/HM4OtNQ6NAUhqPuSPF5FugcYpJVmQ8XnqlGRTTZhInQEgx4BZpMDmgqGnrVg3AJF/Wpn6nFzZp8hMyi73B7njIuCJhWwMGAVXn+81m3iOPi2lHLycNGSqwVsXTBdKNOJ+MTeNvoLfBe4w08UMDrmPmqBou96urB34PcRLbeJSWmQ31uddAjmZ1IWBxFPdRLufgETr9ilTz38hLWZPZq9nxDp5dxLkmRYwnsBjciK4dP/fApzrARv63vMSZ75M2eyzS3fuWl8iXlFKaivpM/r66+AaQ4s4MTzF3KZtKPGcWemjtnQeg8ePYIR2hErA3OTFSlYUhwc7HDYY6ksCVPTEkneIaqLA8qbpkKHq6xBPZneVKBb4ewnR8VZk6X3YQnJtlSTVW11pZlCQK2w5nJ0F2oONe0FAlnpXk+CcCBTsFgUrhuJ4AqlfqlIl7BfOMHz1so1GubXqVDbCUvPi2id/L0W1HYK21Tw8pgoN/V1GBdhWi2Lu4Y6xADAAsmJJDDHTjB7Ibzv33uGoqKwVBmTEMcTE0jSwVI67GRAdBcThpJrMieGG6OhK8VWnhgePPB6wSXNVgS6zOm1kdXD09I+YI4cP21qOOlHedLydALKkERbOB6kAC5UCDS8RDas0+A9h5L75s3SQA+HllsVUAIH4BBX4nt8CJVjFwsaeVbXMkL3y0ycX+fIBW/jwREHWVh3NMksyVGoyq5ZAPUnFapcBzjqAcb+eHOxCNy6AfvIjkEe7HY8HFCiwcN86uG7rR1hHDhVMEuwFvDADVu3mz0H6E5ZELYhAIlICjdz5k83QdDnXFELauTUOKjR0Y5KEsxI1GDVaMKYpcsnCULjFwyWKLp/X1GxoNrJJGZQ3hVghp6kYRw9WGhe/ePHmBIN4x2w1NJ6RlgonDt32LIb1PHLMKqXe+gB06INC8dG0j7CYpUiHm1OIZOuwPBK6aejVIXB4TZeiDnme0/dZV2z5Pft7R7EmO1qfvziL1koNZunn3vSpsQMcii6EGs/wgszzP2id8Po39tcgvZYkV+JICXVhoXmslzdi7rLNygcFWo497bDYo0JHMg34vcrjvks1IUBTEiff/75uK8HfO25dFCZCDF6gQpkpxoN9fI8xup7wYVFx5s5C8ksbI59pFv4s9+Qmksy5Xw6bTdgpi7unwfTy6effchhMMUas3/12afc5yjzP7/4pTkE3lwIT/vY8WwLlwwKtuCP5cuXWx/fGXTaz774E/PhV2vwovnMtDD6ioomZsWwVu3iFkqCrumD4mkDKjTp8OLII0I7iJqmUvPE9x61I+5f//qa5THbIkJXNCSe9JUCLeWY/UO2ppZrqOFWxlTu1o1Phv4q0j1w1yfDQphB6LLcAxVsMMLp0I4Hi5gOKkS6fpbqxvPnwH2CLWcx7j4Ki9Rv8ohpJk3dkWW5AzTOUZgDglM0yfnqXQC266IzFrQQiILTStH13ayEfZhuM8oeSj39aCKABsRYsMrbKweHUrul/HXmWXalmOu/71bSDgUznkKmLroWptUIp2w0hT4cfUEi0GM37/e/33jHhHkHm1fwf5GB0smcE0BpmB8xGXdx4GvCUbBxIVzlLd9uNiFc5zhSRhroWLUHiOG5buG/ExW4AyhGz5o3RTc1daJV50lqrXzEfbyfavbuuPsuprJGApcvmXPoBxqYRDyAc5JJPkrH3sGH8IwJFOgo4FUJfbQEVXGVyf4ANawf4VZ8NL4vdN5h4M/eNH+b1q2zxm/uXPgIYFHR+C5BVZX7XgiNQ2QY14zpKY7AAIlNYliErln/jSll+kvGv34e4bNb9+wxp8DOXZk8BKv99/Hg+usPS9FUruHGolfG+jm5GsGNmxlR63CbUtaW0lqSMD738Qo2O7bsJ3kY1yc3P+s8JgPztIlxyLfnQYeJQjkIK4NTeQI3M5AXx4sHYYDT3wnYQjxheenazoFTug+2RwtFuaIK61E239Wiv3DSHzyWTbBoKR6xfVYVFYbQQi92NEUkjOKcCFUsHew4HGxJG3wVaie5SeWVmgsszzzc/E0xKQ1HTpyiMLPIoOgN0T27QH9x4vcLZoT24YUa7WtD3pli0pNDSejeb44cvGRuRrQSFDUBp6xws2kbqdnIy+P5Lo1VJZz8Dua2m68lxXcWvyc+GRSZDorESy+/bM4VXTZjTBJpYPHTsPuUP68jY6eI+5Kv98q8hVNYL4bwKXXR1sKTTlZthBN4cgx4e2pMOAcc1Dp6Z0hTKtFQiEANHcLpAMvM63/42HTWueHDMUDAaobJwnvZA9pcKsZCurN5uYUYFtEpMs5rERVEx+MqOh9S0RMoM/t5+QaEb9ntP4rJtCjz7NMPEo6QYo3sfbnHTsbPvMUybQD46trVS/icTBFAU0pMHgPeEP4cgA9EDXBGOaKJMHLuwokUk1Bk78FDZj+jazTPC8Qd7ru7yT6r5JlR67myYE4WMncPAkr3WvtOKTDLwAOvA/aaj9VrBRjidlSQN7D4i+JhVkJ2EAuSRp7HwyyaxYNNgTsrL+ExOvZNW7aD//ZYOeySZTPMSy/91BY8jZ07NkNn2rmThSHdlnLq6IblN37q9BleoFwUZ4lmJX7ABUx1LrivZQKHOdF1frZpkymsrqWLxmKWZ3QEqp4vHdMgjYWYDvpzXPgETMDL486zFxEZDIugjAVkqvnNS78yH374PpahB6wUux1ev5SDsqoVt12X35HPMyb4ROEAFA9nJicp0fQyywuiB4tWZzj04fiohKLCVOHWjOPEwlKLaRl9iUKortqZ6VDjtQq0oChr1cnt9QWX7WIC6QenFbThQPesLt0RXN2XRaq7eMTc8x44uvq5wXSfg/Yg4edDufOFneHHM9nGdOIJPKC9kZaSYngodEALUkEbtRQbJ+BId36NWAyjTCgD1BG9ZyHQELs5aITRqz+U45yYHa4AsWtJrPZx9DQ/euyH1oN778HdwFY15iGELYJCpRoc90IZwX8Ea9jdB2ziUnx8vM2j1HeuwYHOCQe6RuTZOoyn4M8iR0HBQFKRFtPhSuykjMjq+jogjjIzdRZGSEAXX8Gk6KcIpuCuGD8h3iRNT7aL/gjEL7ruYzqQKc4uXGPxxAfkxcxBLT60M7uwYCYCWQ4UswhvYPqvLqyyC0UdjirQV+2UG6AuK9otBBqswmbLQCZq6erDoOqtBrbpYAn7+j/+hlVGACEcyqMcV5hqsa1n2YW6aTvozaWvjdkTl5OnBdpSPb9xJV9ID1ASvFSQCbN96wH+eScnVaAt0GN8oSmZaZi0T2epxynBdj2cGx/CSRgK9hIEBqn+oIuCrO7RieI9TPyRMyOPEqPbwHyrUB06IjUu5aVoRClYwd/v2HuQ04RPituaYov8WCzJ08GX31fZIxKnLCP3y5lOox8ql7akzbzM8motwY6xhQ5Duhw/Nv9pbIldeKhkrXgapkEz0l6JRwJQXQXQdS2dPxnYIM7kIPd1ZBlwzU33AEu4mVfxRt695xBqonD28UNmOr8mA7XjtSvmWwMTT05EF5Yk32zbYT5ev85U9zSZzMWz4WSnIjXGMlFJ3XQW4n0rcFKWpOp2tP1WG9MnIjnQgUxRnDjo3BjvZ6QmmwT8IqRL1PfEQRZVnPIBSaxocTJnD4O95vWDRXdb/2EncK20qbjzkSriwduZkpyGei/FikU2b9vKzYfmRvG+TKhpGWIQNwpiF4eFQn6dUZ8F0zU8A5Nj4aIsuqR2Di5UjYQEbEJiLFGGaEcq0H1MH65jLI2a2FGwdI0OijKXiIVvp3CuXraKl5uOgiKn4nGZwl2AAvTrjXvNdGiTshYVXCaPDU/G6NkweDQSCgJoBxvWvctCbu9PV+bNSy7Rh/DO+OQkeO0NNiC4Ccx40YLFFKpm4INSS5Eqxk+hj8Nfz6EPSrBf/uL7ZtGKBaa+GAN6rvExaEy7wYNlb+qHN7QYQw2MmT6wRGp5WZdiVSu/jw1frze3f/d26yjWCx78z88+p8OBe0yB7hfWAjYoLrTwZtmLigZ1tcsRBXSEgpRIIvzgqLDhdvOPv79lX/LX//qqOYmro36tJL3yMR7R38BoUJGmebVMCnXSVu7NATgOcqAr4AAdZgGvWC1hvHpm5Dui56cf+EgwRy+exIJGXOi8FWYrv27hyZaJwbPpSMcs9odUbeqcxbJWZ6lFu5baahw6OnF44zsJRnGFeicsvxU5vhzXkpHmdzCZ6PuGc9A7gkMrbk4Ley3SgijYuo5D3C+JoPTrxLTxkJc5RbUHEyK98+F4HHfgiz6qJHklcdMsTSfJ+ySpMBW5JeaXT//cNAKp/gwXv2Se/5/9/AV+HQcg70QCk3sxXt7epJlI8PbZp2tZQiIWWb6UZuwsaSzbcYVEEcrnC+Y7X4PX9TDXughbUlHpusGLY+hetZ0tAHqoZNoOoOHLwL64iOu5YfMmu1OYwgQXS6ZnBIQAXWsFCGu3oAO4jbriKQc+yNb6TnpORpmkepmgw1DLaldwjMlOsXYBnn72O+uQ9GABW01DUQAU2s1B6cF9ypoz2xw7cRLXxio66HQzHWHWiXOE0nLAiCbcpiLL4a89nO6jCrOLFRHxjHxT9BcK9CCc3gHsJDvg3BaxgW+1p3BcFAYrVYg1DhBRTwbdkABtK8UcJXl7Jq5liejtY+ky3cwkRo9AoAx//pTPxggXZ4Dfd5Avpah3AfRj8EwdeCAqEFUMYRgvXwY9aKKaFBB73qVOHsXPt5t38OCLXwykwUumD+ymKHZu9HzknMnQvyLprMvLClEbwdSgqwgOjmU5EMO2Nsb4MWb0cLF2EKuzFTFDXW2r5T0mcXqpIx8ljDKIJdszTzzAoVQNBS+BbhNwH03NOgrMF2s4ZZUyQ9e0ANpfclwwctUZBJRORNSBKxtb4qk4Vr335WdmAx1A4uQJJiKWhxQ+aicFz43xS34NGgvHXavgmNJ9uxJx08syaFTdM3+tqFZ3rg/ZAGYmDnAxdD/EvvJKcT/4d2MEs3Z3sLUfCTd9jdgWtrvT8Z8hpGCTae2G+gRNz4Ni3UPHl0SR1ijVBG7oIooR9oV7Dx80lXRhrsAg3RQb+Xg44jfrwBLzqe/dQ6z9CjpSKJOMbax4UE7iLNdQBwxDn98HN1gMGEQzl4nEKsgpgAhOMeBFSE1IMksXLOOcAVTi8/fze/OvgFa6zN+wXRzgwJwCz/wwRkrq0pLZZajzaEEKHgYk0srSVUyCNHjtwqo1dt96+22waPzMu++9Q7hsNtDIDRaKiINGuJeD+z0kwWUU50YYRxEIHTShrcB98IXnHrO+LBqjq1lwV5FDeJZF5DAH3FQoh7Usjk7RzXdw2LjRKf/k5z8xR8Ejv/jiC/OXP//JdkVHT50224/yAkG/GsautFFYOy+dDiiZh1L+LGRlu2hqq4QsXixOXXD88w1m5hntMvfcfYd5+snvAZXlmC3bNjNi8/KyLBpDMekM80mYusyOHOlo1UlTCzXIWqMgB23xqdxKN5evhXY802dMtnhxFdOsPF3G08GRs9PRCSN3YpLw5f6PQp0cEqtK/t9WEUn4A1i1ZbbqTbzipudDU6GDUIG1jc21CEKC7D2Q6EwjvUQ3gUCA3lBMa9lDiOvtSuOl/07+3mF0gjrYKlhyiQsu86MOumQlgXhTnAK9+W+xQOjAJ0MUPX8obF64zbW0NViGiTvvQwTYeKxfOAygXpMSlmC2kK7+9Zr9YLVx5pkfPEYnPAEWUb09CHy4V6LDOZDaffDAMT63xIijprq6moOB31/hCTzPMXwPR+pDMNBOEy53St/RUlUhw05MGaIpXiTfzwtcOBxPnQN4yidiwiWI4MT5UyZuSorJhAmiJaeOSctwoXh7MD2NXknk1p2Sxa/eZYnTZDmhJW2AUr5Lang/zlu8Wd+7mqYkCh/yIhg4XexMEsGfxYqRIZt+phqQAA607LNnTC3vajfXXv5HYnpI+ahAYP0cXwl06ModvqZAy9VqhI6kiYe5AkVXK/hVN0u3IC5mKfLfHKKehimothPgS8jecPa8TJJLkkwaOGMsLX8GEeIqNG6MajKkduCLdgGej9IB6/R1EyeYl7meU7OHt1nOVH34tMZT4Gs5WVzppmUrWlxSaf714SdgkcW89CrSUJZ4yLTA8AWDHqIrnTN9krn7thsRKJwFL66zGv4klpleiA8awWA/xfZ05969dIekKDCWe5Bb1k8ahWa9cLidHhR7L49hs3zxTEavACTF8/Eo4PSHNrYZ2015c4zyXTspKOlQ4eZlTjTpSWEYt7jDDQ0ALhgxWXB389gsv0ORdsOfwZt0Xie6czd41r10yZ4KKB03YLB+IMrRc+cgG5UvLAWaBsd6S7gqdJa3KYFTeSK8az/h05gtSeY5iuf00KA3nTMvYYuPaa0dNgd3Z5sLjH6F8NVjyddrowjIfCiAZaFUmwUlRWYy1pWRHGK7DuwzTaJM8SDpEBTkhGE3XX63ufvum1iS3WgxXGGaJKGZBkbSWuxJx1h+DmBC48z4HegebLKPnDXVYM5lcEgjGXGTY1iqQFMKp7Py4KXxpMBX4A0ShPhoLWkm23afNtdctwTr1zIWPRXsKaADwhPVYSqHQdmPik8qrwot7OzCCxVVKxStS5fPmzlAInfecRsdXBjGNrkmBwHDRew2BQkfZeLxgz/vx2i+csUSUjzGeEkDaSYircqyh+5848aN1iflNjzHj0Ld+/jLL20e4nfvvcc6hH0DjasY46XXXyWklENxLza7uwlVyFdwKBOcIwbyKm7ixNtcFZlZ0ekIi9ZYrg7LE4hDXsy+wWqGO80SKGG/+OULdrHaDS3sEIVg4+btpG5oQSm/DuHANCo8zzLWkSBEux9neHI6IOWrIhaHLEiFQ6cxfqfRzVaUlcJUYYdAURdDT9l4mnglcNEzpc9gE1ZsGCkFX0td/rRLMwFmV1ga/hQoecO0o44V5CjrVDEy5LQoqXwAGHhkQjR6ACYufl8Vfy/wZQ+Wj8FMMwrdaEP4o/AEcaJdaaza6br1dbTHcOV7eOGxLEhPlsHt0GRjwLKdOOwry0ssQ8ubQyU2KMJMUOOHUf/Lv33LeLHX0s5qCVPoY4/dQ/fbDEzRZq1rg9lpNODrozSnciiz/37/IzNl2nT4zLn2GRHLi5LGRCypdzPPSp6d2Hx4Nl2YwqdMxaOGw+oMCS5yCMwvLiKAIsz86EXuE4fPviMHzFpcK6cgTEumaOt7a2/gCeEhOCTMTjZ9VxK5NfXYVG4B7Tr9eKcVoxXjH2aO7Wfy51lRWK2CsadOnMJBDDmByTIOCFDP96ZNW4DCyCtNiDe7oNlJgDTK9FmJiVoD91vdvlgpgiilTNWS0rK/1he/NmZTE4A0ZELTSMx9Iw9qD5xbRyhVF88Vc4GbeGkZ0cTrpIvQ9nPajHSTgW9qIiNBHJhTWkyYiQC/otU2vZDCXVi2yO1JBPswRpEx+enCM+yFMlFaUsWipwKYZDo0sXRTBW+wiNSCGXQ8LdDicvDi+OQLErtZetFXkCZSZce7YH6OP1DKfEbjTLrWDjoBdcDqxGTx10B3lQvHdh+dWz2QTTg0n2gMfcpKUQ+BeVtjbLqIMaKmAgLcOOl8zH13rGYpkwbp35uF4qD5Yv12llTH6O4pilz0IG6aWB8TE8NggoCnYfQkjmU4mBinhtly+ABCloPGn6iaAGSqQywI+8XSYFzTtOFOQVKB1qnrCn6mIq0cshFt60WLonA6q0hTCTI58OIU7klH5i6vWF6yLoxuGqqGTWIINo2VA3hLFyG2OEXhbUcc0gj+DGNjbiYn8wT7EJ7CIyCVa+oIzHKMKKoBqZXkja1oI15kB352/wCLQnjUT3z/fh5YihGjnTcLyR6uSxW4fzd+DsqXhBNj+lrg12LelI/46PTRU0wTscAajMpAN158twQKdi82o8Owe5IJ/y3Eme4tDI88mXxi6LT300kKV/TiWvUzeehl9OWv08DlxLJYjDDlAuY6W4GMtHi+87u38msxfsd8R5SxUqCLKlgiYeDdSgU/gKhELA8tFMN4GXuaa8yjyN67eNBlrzomQQNTjiPPahDLmqPHTphTOTnsTCablXhh7wYHz+Hv1Rm++MKPjR9dmJZGZwhweOP9z0wNy1A3Dnr5Nugzi0+tojkEJKAF0iiduTpgdyqTM5NkaBy7jhESymHj/PZ3v+TgAPunSOkZOH0uhwSfw7y0NcAzjSz5eplMYIZQVgQ5iFkhHroT3XiPOiieBzeaGSWGC7ddSZZlfu4F4Lsi++zKk7iR5klwhwsHhDBxpUArScSVe6ypoR8sVg5746Rt0DR+ThjYqvjTrXRsnciHI7CAHbkinx+m8DTAOknBQkGTVyVWD1qYifXkQ1cpvm8QxVWugHmYqmmvogBXMaRcKd6apsU4EF7byyQn/rYKS0UVeywphREOydN7hK7QH8ggArXxRJbLY2Jxff6tObzjLCSASSwTOSDQXsycnk4SUwSTQjdMIgo81DtHpu6LuaXm5796yToRiiWTnp5uli2ZZ2LBcBtpKlTDcpiUlODz6KOPk2UJ04JDOZ5n8MDhQ1zTIXPk5HGzCJHaMz962hodKc7uP59/CpPkJNDOBDN38XwCe/uBKtmTAP+McBCHhkVi8kSILFOLaG+cjpbwoPRyF4rqCItELYyb8LvexjNcRuCCA9c/mmZFCsSp2JH2op1Q4dbi9yhBuYcJNw6nocggzLiCAIkiWFftMDoG6J5dRYHkfdQUYKmk3xa/DmuI5Rb3sxzsuQsz7bqqJmSrBJA29JjTp/KAP8DStGwQlEaBTkyNQX6ZyNIu3iTzBSYnoAJEeGGJRaLKUXB84aR2smGtAa/SQ9TN5jWascnN1cscY5zs5gbddNMt6OKhgDHWiUfoxYLRmiXhKV0JHjiIYKMZ1sfRE+fAEAOgk63GBjUcpeIpG1CaiBPVDNIURvH4sFHtPMQt0HXKeLnawKFaWrgwFGcnRky9HDqVtChpZwEiPX1GegxesBlsacPoylh+0Gnukjru+FmYCXiScAMkw165cJZZPmcKTBL8rPs7UA1iV0k34QdvMoVIpndIdzmblwP3OJrQSDoXlFU6XsXDlGGRFoQaQ6UZ9mKxpdNbeJ8yBT20OGKEHcIvIoGl0ySSUYLoaLkSQAUU00E3rCYJz+wP5d9nmq3fHKArqyUNONzyeAVFheHnLSWeOntJ0ycBA5XXlSORL6YbVHGmT2JUlChBHV7fQCtxYUnQ6Z7EqQ/fXYZ4T1eWM7xqVTXlKKGAOfT5wDC7G+nsBt3NwR0HTTub7EiKYhVdnS8/L5EDMIi9wogSc+gs5VKXxsJmG3S2b1nkzVmwiCVnjn149YeKjyeFPQGO7QxkszXsO+LiccQjrOFcTrZ58snHbMBwQ32NufaaZdCcXOHAnrTLFhmni44k/utZ7FZ76DjlnTIVrD2IkbgXZ7M78V9QMcm9dMHCKuJBy5BJrJ5J0zIZ8X3N5u3bCAC4bDHwJx59yMQxIvfy8nrj2PjulxvM9oPY1pL7JwhF8Mwg3w1ODuO1YAY6U4qgM9fFhQNJ1zIsjus+wlIzyBMO+q9JhBH80snhBVRC4nUF/tS58PW1c2lGsVsOTFPPtGGpXDI9pwlSLqASXdzENaYoDGhpRNe+YN48hs5eU15Rat8LnfhtvJ8DTJ6iH6pAy8RJL7I17aI4q0hbTFtydVp0+QAWAAAgAElEQVRuHUThdI3af9QBX4mFEo1DoN55NQ2tdJ5+4LghvEsNdOpe2ANIeCH1nqyBA+gmQ2FWKNHodDaeHtwTvStawutd6gOv1sHiRUOmz6aFfByHp+xYa9EuCK6I5IAe5HDuo1nTZBPEsyOfZS+cG9/43T/YXQWZG69bjgHWZWuclkDkWScUuQlwnENDiaZjOsjDaP+553/CzqkDI69UFM4x4MUhZkEWgdJg9pqwlUO4F4sDReUN0PmKXunPZ5XXtzjOzbyzYaoZxOZ58x4qgLiSWtEKb3v34X3YzrqaibMzyRIknYZDyJVDyZMpQ2EMWtqJ/jbEXm1Mf09dGGWSUQqvumtNI7I1ffWV18HPy00KE0A0TYUPzYzSxbVQVx1Q5up+Aia0n7MGajR78oxuBg7R+64uWkIbLYJVqB02Fb/JPpCR+0qB7gfnUoHuRr9fwhhy7nQxyyywLU578R3FPkhDYZeQFAmjIM5CHBlcUFHFPDhNnenYRPT28Q+hC2WhxVgtOpQDPyOGU+MElp1aSM5ZsMSOIseOHjST0d5rc6mHyJ+X6F/vvW9PzjvuvZ+Ts8SaqqRmTIMIHwYeuR+q1pccGj1WxHLnDcvt6VteWcaFbuUE8mI8Y7uOB8DXX2/jpvRAB7yJJOMCgPoTPNAi//dYUnkki4xFKAvTMfIXOd+DBdYuKF5b4UMPcTgEAhv0UxwSwObuQJATxwnf0VrHfxtvLuTnmskYkU+kA6ynqL3xzt9MJwZM0RMTbJHuRxQzCFYmXFF8aMuZpUi7g0/LVY030XZFbix1xnjx5QntpjRkFnTTWHCAFtqXaJDutbi4xWz++oQpOF8Hu2QykMFMLA9LYTPssMu0AB5Cdx6merrIZsbDKUAcOblnwFJbrOpRoZtXfRi0nBzEkjImIcg896PHgUOSufSKTtLCyJONeqXtSNTRD3UMmMrLNaa7qd8UnS9Csu1HR+UBJ7mQz1RsN/sBvJjqroRJqmONhWoZDttCasFjLMvEAcvDZ9x+V7EVKEexFAhBEhqX5ZXSxwEVwNg8LZMgWNgFo3Tvv/jpi1Zp+MWnn1lMrpBlTygiKMn7/bkvhzClES86k7GxCCphHQXw+WceMmk8k1kk9LhwGJ44wUKK7juJFzqagiDap7DAw2zbVaQfxtdjwYyJ+ETnm8DEieYgKSxvf7SGEGBku5hYiRssyNF20Nw/G3UliAP4y5noNy3nPJnEvP2xXQfCfPYHj5jvrFrBJNIM1Adkw3dRjl2FYD2CdgUR1jChFpeW20VoKy9uXQ1ZfUjc5a6md2CUP905VIeYhiQU0+JT6k41PSoAgjcGWVD2Y+ZgbT+Z1MY9ncG4KdCCNvSHnh1R7wTpBMDxVcCAeMHWZ5t7pYLWy4QrLvQEDKm6YO90QauLBeaQTF5JJuL6qtDoXTtAWoh+bTAT85ic7Ph+Kv4B7DoUCK5OfZAPIeGLfm9P6oEEPy1I1hWyEAvborSoyAplPOj45eyYkTzZdFf3mJyjZ2wSSwTitJlTUS5T3PWMie8eh5AsCr/3L1DynT6Twz09bZ5/7gXrhb5+3Vrgzinmphuvo1NmguYAUqG0ymMWg7pW6kQvXboEZBFivd6HeLb6oY8O837qGgX7i7YHlk7XfIzpE7apyciabvq1tGMSkALIl6LqT4Mo/5VBapuriqdS3WkAXDCvEqXYlcZDcWmMxmbtF2tMEcwybzp45R96Mm0EkwzlT/OQTjrMCdKHdLiW1xA8wUHhDZ4u9zuFKahIWwodf2r34LC55G0gDm4sBbQa4UYfHWsdm9N2Xsqc04WA3XWcFgDmXGwVUHcMWlJgNcSwFNPLkIHcMYkC5sUHdmQTEs5prLGpDYigDMhELmfyGhhibHPghr/91tt0N2nm7gcfs+Pr2exTjHLLwT5rLO7kRYE9n3PWOlclJSaT+n3WAv133/ew2Utm4oeffIH3QQddVhusjlRz27UL+RxRNv6nn076HAkOnSw8g4JikJR2WHhD5Pf5dHMNYMp/wb1M1Kcbb70V6uAlxq04uJY+MDpSwMwwGF+z3uxB4UgqmpWU6ruEwha4i4XaBOKH4ojEcsf/QJL4paRI+6Ay4kllu4z94Defm1Ff0rLhWoPi2rFY/gg6rXUADvJQOOoBRcUogYAib1yAjiydhgejt4PEawzK52EyFMpBAomKExUhSFm72biB0Wj3BTIlfbiG74N3/hqcM5sCjdSUguWjOB7JfflZXmDiZy9lWyxL31U8Wn6qfcltpA6p5f7B7ubhR+/EUGa+5Zfibmt9vuuADJroYLX8q8inkBTDbOhxMsVEnsnZi3bBRk81YGmq7ksUK3VtPXSEKYQNy5muH0yyj249hOlKNLJWvJ310miZ2M8LI7Wouu52mD2huKCpU1WxE81Bntn33nU7sV1TiB+iE+YF1eZ8+85dQDiDWKryHTgkjrHYE24XxzPTw+9fjq1oApPQ3157xapQ//3eP1koVaJWmws/HXyexiNrzhwYPTnWbEvsiBsx01lB5mKXqHTYuVYhVvrly2+zKASzx3hd90UvtOKIpO8cFQWKj/nfAk0BdCGwNTQCdzOXAWiD881TT9wl5JJJgZeY/5OfeBlbfT1LbkxogxTgDnizWhz1cj16oC82sPtpwtyrBkZTMy+0rmevlpo8A7EYFKkwWs9pgfBaIVOgu5BGW2YG5kRieSjZRS+0Oi97kHDoetAIxOC1ruLcxCitjiySyVamTbrmmmyk2pUlQT3hGRH8Wpl8yV1Py1z5kEzGaL8eK+KvPv3SJucoVsyZAjxicxVRobLYDQTa7Ob9lnp2VNFoQIMqlDGRBENjJdrLIRXO3kD1w5npsRuPZA/glGC47clBCSbv9CXStr8xc2h4Vi9dRjoTGDefT3CF0lQE032Df8udiFb2oVtIxzv6o/c/tAU2C8HRANOnakwv7CUdarOg1OWxGIxmwtP0pcAQNUG3fOcGS6Pp4yBygImmKWpaepZVm2ZfOGN82GUos7KAKXTavLnGHVc+hTkrZFkTo6cSlDg49ezqWdVQ0859UpEWh1u0yUCWEk4sybes32J200BBYrHGW5Qm2FaIm/guDQ31FgbSXmME5o4H9SWOia8GvnYzjaIXhbyNd0yzkMOW4n+A8ePyjxxapvndUNVUoOuquzDgOQ89TYsSXvIrJivBKPviE/CswEg8HTnxlNQEM4tCOcJvXIj7XDQnVWgweCHg/mU2mZJiKvW7k22uEgxOwVN2oTsOZAFwFAGBBBxP/eApvCbyORVLEVFAmeEiaCNfWVGCUZOPVWV5sVV3ZNl3mGXOLra6tYhKXMBTv0uBngxUkZQaxXaUDpdRtwtyeTVKt7LyRovxVfKAHQP7ufE7t1gjFbGcJgDk/+yFX+BVHG6ayTZcRdTNTOhh2vifxkGvrKHbNCCBlzAngsXiYhgck1MirZNcAC+FFoHR5JGJEijcHa4NgoePze7sQyYALDWQ0dkTs5YePELkV6CNuJRXghNEO3QDGpDTnRMjrm16+G2GgE98ecgnRYaaSVC2vFmcyuK0qWWEuLECnNtOcUhMM/NmLaX7fZGuIIJOJ9iOR6Vstz0o1hNnTiKsoJFNfNW4D7dk44zjypK0puwUaLE4XDF0uh659z0P3mIDMB0YN71c5HtNbh2wVB/d7XESbToqe8HJ+XC9jkSZEeDL56sEX5QdqFwKnZDyNhBrL0tOFT25Ajrz/WQEE0NxFTXOnwWhuLx6KEOAQcSPFtdVdqcucOiFjTZzeArznAwWWE8EVRdFN5FJIgV5r6hP8fxe/nRi5dV15vM1a5kQLvMzAjm8yTek2HnRSU4G7pD6MxZxxGWCQHvhIscgcqgCSpHM+6abbraFOjc333b0M1j+pjJJiPky7B1qXILjzEPP/twcOZPLmRt0hSrHMkceKWDKop6qQINs2IPVYrxgu0o0cXMhUXxuhnnumQdMRBjjLoteUTW62f4LcmvS+M94L2N9ObmJ0ytcdIwDTPAh0Kct1F3Y9nbAIumieNgOiiJQy/Op5Z/NNYR1IfHOAB20DhB5oqtT1oJK99fCMkrZZukqQYmKZ1UtGCfXSPatosRpSyiRig7IdOww23l3BbnF0YXK4U60uGCKhEzrx2TmxJR0CCZN9hn8vnkUolh0BXL4yg7THwfKaJKXHLmPHUwMw1BgtehyZPQP5R0PIRS4DWisGb1DJNi3I8yX2pYaG6unZO2kIAQsOGluIeZulADeLg6o5YixnnoMHJkk+y1AUkGwsuq5f/pu4nlL/NZNQVy+ZDlNQLj17jh7Nht6Xgx1p8FS4GS0JqglHsaPpfqyz2hlZxUKtDmd++6HircWzcfokAvkhFTooettc7P42hV4Zew22TQH6cCXHhT+q3scP5biWiQOUCsVxCHOsyxspRZ0YerpZhLywdbVl87fBRuEQ3sOmK8+XgfDxZODYArClSgW29cC+50kkOCwzUctAH5xZaqZDA1VxTm/tNhSALVPksDOYWvRmzh0cqpwAupE6cT/oI6FWlVZmzm67yx0M74Zij2beEwHHxmtKKxQW6AzUhIpzog0WG75wREe5GTQWFTOha2DU+0Dab0AJZc4gaVkea1AQbNyxQpbNHoZxwqKlMLRbJJY8l24lG8SIJYvxGawCZpPPd2PDwvBAsZjXYiJGVNNdHIqkTOYkENr+WrNVhYmdWbJjDRzE5LzdIzyPXxYvkBgFx2rmMXMNTh6nQS/rmbc0QspEF6y1vRJ01hK7cYRax3YmIFhQAZaXLhZzCa+h0Lz8RdrEdB02hw3ReOEw1LBtIzvG2Wuhw89NwvGCJ3DkKUNgkVKsciI2A6Wvm77RtgdaP/Bo8EsbJ7fAOnYktfK9lTc0TG5koHtWVm6jJG4IVocypFvFJgmDIXYvPRUOOW+1tzb1TnQvPaXj83pY6XmxWd/B/zgZ5778QsWdpo5Yx7fa8SqpNw4OFJQRx06eQiARJi8hBX4TdOeyyhn3JsYpBmhjLroBUtmmMefvheIBP4sHbY3QqQ2NvNKa2ligbdl7WbT10RXhBf1vOlziemK4eGDLcDnb6Eo6+UYARfNo9PRRCB7z8sUvyqCDiQoGeCZqWS8DweDbATKCMD/IAkIpJ8RVuklIdC2OmCOaERXwZjFEiWdZ0GJ3hJLnSefTrsJiRRkPqNVax2caKXbdNGlSYDirHQbCoX8ppcuyMJbPMls27Sen4H7G4VCI65+bgg8WB0qCgsW/zcF399AKGUxYXRHPBNlHMY9QDxfkULyDSnsYv9Ifq6iJ8tVLdUUbKsUbG3vhUPrjwGup94FagDWmUHmPkym5s2bwvWVopAxmGekluvZgCKQqjleoOmI9a5pl9eNgb2vrw4tlngsubUrGKDb1tJPlC/5CytlSAVYNre90D9lt6B7qndS3bMKtbpW+WjYAq2FPC99PN2kussGumM1A3r2NVW5oW4V7VLmQBGkzdQi/AijeGi686Mgidvuy8+Wp7MrtL0k8F5pnJSccwE5+yXeWwfgIj+K/ygwngfspXgKvXD6dhgJ49OSDNXc8eNItgu2eoqhMG9P8GJn3oMOGpdIlpc+NCEhCNZy8RZf9+k2lr7G3HPLfJMFWyOXZ1pQlP5ooWGYPn26ueuuu+wULrn9QlJZcs5dtNBNKzCQZPjJyYmmlOlWVgyCgDJQ7s3Jmm1S2JN9++0aMxWL0UUL5wBZaN9loDGSk8kST46YKrbuei95HvdDxcxmeR2PjajCO0YVg8YtD4TOqWR3TTWagmSWpO8rbFzdsXZsOjxCOOC9+P65JLiEMMEnorCsxktGh3xVeYWNc9PCUiuDHCC6WrrnGiYaFWjVEu3T5JXisKPkdQ5m2m4oTl3QQnqwlKytaDOFOVXm5IELAOJKVMAPgBvtBYUsA7GIurAYupRZ06aYTAIq57GNdOTUNT0tkNV7Mc6vNxcRCPjwwTS6NbLwq8Sftx3YYtWqa8yKlUutCXheYYHd4HeD4bg7+ZhMFkctOGNJgJAM9HCB32PNV5soZB54XSzFKjPDFja99P94+yOksLmoeJyt98L0WVMRDPRaBdZWoqoCKLrPvviiqeGiXMS+UosUydj1wmawNQ5gvFr3zXakpqVWOdYHrziJiWAOKr1z5y+anbv2s1iIsBtcqeDkczuZSPiVS2bD0V1qjWqaiM4a4Xv4AS/0ICBopuvT+PfJuq9MO57aATEBSLsovqi9RukcaCKtoFsvlic3UoVC+ntdC2HU7AZRD/JPwOyjYXPMBK+SD9kQ3evvf4FENiCDInQr13HAfII0+TjLzFkzZ8EMgYHC2BaFZWtDd4s5nnPGmrN4U9wGFQIL40CbfaV+iCGhAt1Gl71oGUkmT34XhkMy9CZ8PXioBqEldeG1sWntVnN4zzETgsrQj85vHiG0oSyFRlChScQjMyGR9115katIGleXOsTTpmWl/r4GCKQQil05cfWCmELYH4xjgl226EphpcJSUJxroZcpmD7JRyKDgykNrmg493GYA68N6bn8nZWMUYoI4Tg0Oy8EDMKh1Ulq2lOnpJzKJUtQBXIdDx/cwyKuxnJWOyjiagjUfUYiFS8ECokh8cUHzNuN53jJ/FmYeh03LlLAJUwgZWW7+Qp6HKcdNE8KOt2trp2FobQEB8Yb4TAR19+FTk1uacJ4/f3cKYBu5uabluFRs5CxV+O8g53o5O0sn4kOnj13L8ZmFWb+ejwJXJFtbYgfImkGuihF4zimeLeR/LPTQDl7oYxKFq7OWJCbzQjkYBTnV8q5YeANm/pCoZBpvzrqQIpxGIwj+ZVoOaZUFqV0KLDWLhr5HpnTJ1NkUJ9SmoLBiHWGK8JJlpsT+PsGMGMPPuOdq69HTQqdjXcqj/f4AxqYSoQc3mgKPAM9UFM2WmOweMZ0HdISfeh6d4Htyk/ehcPag3e4SV7gFB55VnRygNpOF0jPiwPBH1gp+9ApEmAOw2oyxl8cbaYsRbClYDkq4c5tt91mYdDnn33evjvXkmRSTVq33ieJtI6RhLKQOlFP8yCesS+COb33i2BnxEXRaX/9FfFWk2B/EBrA4tRPFrcgBuJbi6IpEykxrkKYYFv4fHnQA3cfP2wS8KOWE50TjB/Zr+p5UsPQyeTaw7UMxugfAibahC4w5PGQYDUgzjRHQeDQccjBczGOc+PGV5AE1Eed0OJUC1QtcCM4CI+wrymF7nhZHvVlJUS0CWgCJNte+KcxjcJKhe7owcO0tc/UgnleOFoEAbuIcW6cWTEi5RsP3Qy2pqNAIhGMHXMoqJMwHWmqrYDX6m2WkBhdcv60OSuGBSbp7qLIoJSSZNcLAyVJV6tZqC2hk07iop9CTXMZdzg3/t3iucstF3TNFx+Twp1qbn7sQXMMDOell/5ijW5e+u1vOBlL+PIsHjitDuw7aU3Sh8BKo3gQtdCJI6JrjH+/E6nvLbfimUxHXANxvAFWwiSUZYsXL2YyqLIFIZBRqQTz+eyL5eaTL9fbh1oPj0YjuVBpqZjH+KGXRD4AAWy3V8DV/P4T99NtkyxdStEHwhih6w2nkJaTupxL+KX8Iyr4ee99+SFWn8SmB1MciZAfw0TJlTFQD6XGVkd7I6EyUfRExxtmwaiEJZAQawzlxwGQDF6Yik+IlrSbvjhi9m47D+d3Otezi+UX5kFg8eq4tJCZQShuXHqy+WjNZ6aklsQZcDPRhMbozJQgrRdbyQ3q+5yhAg4zpkUnhZonf/yomcqizIEX3IdDg0fQFF4sMX986TWTn1NiZk/NwiQGkxyifuYhnogHs/SjW9byo5FFVzxTj172PYR9TkhLt5FKotg5sRw8h3HNORKUZ89dyPf0N39DSp7CFLSE+KDLMDHyWbRKBCIaXvqESVaiexHOczwhrxNI2pGNQBoBt1EY9DtwurXDcW9gVFaSeSP8b3GCXeDRigObSNimP/coigzE2QQyqDiI2uQDLCb8sJfmo5JCL7P1yVMnWhWeJ/7GcXgXyyXPn2mgmb1JNQX9nx99ZuqwHBjlevRi+jXEQWDTvnXjxIUeYp8i1afk+1w35cjpQPHxczFz6J6vvwEcFZhDLI9+fq2ee0m/O2EWycPaEYqclocq0OrQ1QTIxMkuAa2UG644n1f+5JdoUo5CGxXEoV9rPUL4Q4tZeYb0QQ0VZq3Fnn1Pr1iChsJaUNMkCp0mAHXWPqgAVeRbuY6JHILqfBUOHAp7qFOeOSzovfC1mBCXCL2yzZzatdc4Qv9LB8tdALwl0/oLGNLvZ9HaSnc3xMPqBlV1EFhDh4a6UGHPwrbFYVeX6UChDqKBkRRbqtoaILBolsiCrQrI6vOClujB0jKa/cYYsE0nKmMFUDegSi3BlljTkexodfj8+Lnn8d05ZPZiTKV76stndaPG6DDr57qJXXIEd8JwDmLJ7curKu2S1JlJUgnzflBs5xAu60cDKIWyuvN+rt20qdNpKM/x+8EwAXsXGUJK5EKIB2dyL1pc2hNmiy+TtCYgT8alXuCnKL6DG++WaH/eHIgOND/NPHeCRMT68GTicefUC6DBGaBmvfPam2YV+ok0qH/aZ3jJuJ9uWWZuGUwH58HNTwKtXKBxbYK6KjMohy15v8c7H8cmOshOHtA2ZL2VJU34uJ41tSVIRkfcxuENzJNkBDRnfianf7st0PP4TZfPnsNCRNv2T6zd4B04TsnPoYwxqA6KUxRFRiOVFDa6YToBU1g8iHamDq+dG9ePmio8MNq4cCO7K4tMWUm+FVscP3DU/M+v/gheHUa45L+sy9exY4zvdGLemMa3gnPr5NOLrgQDUXtq6up4QAjOnAfHGjzzGFhPAmKYm3FVO30aXjDLrPvhzbZxUSWC6SJypJWpYQNLCB0EsiwXROIB5t3Pz2njgks44EtxveHaRWQaLkPWKlwOPi/j2hhYn1IuRniRHbkpWgC5YLV5NOeU2bB/m0nMZOIIYAOIH3w/RdguWuUVAv6qF8qXBY0TlVkFWj4d+ucaG53YKvjDAFmYmQU252iyD5SaujKWuQNBdIinrdw2EThgYvpUxv56OkDsU3Hg23f8ED8LeEFmbDwcriwwNMqN8zgV3jpuTanDYMx1wDz9wiNmCbCNircb6hkvKGbVxQ3mn298ZC6cKTAx5EL6awl6+jhLWeT9TEuTEJcEMpZLui3nrn6mJsUKXU0QcaOgO1KgL1GEh1mKRTLeKRxWwiTR5OScp9HOn9gv2dU6gd9dRKlYW0UnBq6sKKKqynxYHel2eajudeq0LCv9Fe6usb6Sg36A+1WG9WkhHPo+FG0ykZJhfTIHdT/3Wc5r0bxEYkYIz9XWPRNvYFcFQkBBXLECKh8v0Wm6rUKSyRetJF/zmuvNiy/93mzCA8IZCXwfmK8K9FUqqgNwoAIqxEpSEIM6YPk9R+MV4618TUIsVq1ezO4F0yAOb0VTtaCc1IJa/iESwLjDj+0CqhCfWb4PVt7Lv9F7osWhRCiCCLxhORVhGiQ3P9m+qiAPMW3quQkOJMeT5ekgk5s+gw5+NR56vhIY5/2BrRqBNjqZWIRlWk9ymBMqJqJ/ajckybe3L902qSjq8AVZ+dLhhwSEmTN4oKib9QU2CcSJLoHr+MQjj9jO92JujpmKFuG1f+I3Dd8snGlXi0dhz6l0m/oZEntYEyXwdvl3KLpKnWczxVtsEy33JBZqRAUazwQUrKkI3YMfh2I/Xa3YEk425AJ9Bs9ZHe/19598kmtxhuzMYmt+lXeJIFbEbN1cK33+TAIgahSmTOct+Xokuy9ZCzS3NNi9xmye3cVAqNU0esVK3WbnVorYbA7LY/HuvYF8Ll84zy6l3NyL06H8suWE9wg7siM8I7nw0ZOmZFhHOjcpM5lIPDkIvPmu9XxnR14s0eg66aS1tHWwnuKoHLFa0BTawv5kP1aqMyYhZJE7IIXeH2aUJqxM6uiB40egkEI7ph7X04A0wOd32Jr/B9SoZJ9xUkl1owJdBLVq94ajIBb8EEB0e3ITshpP1zuZ8M1mnN6SKLRzKdBLMFKPoLBq3KsEPynkFJCgRFxX0XhkQSgQXFWiHGpWNZvqVHCdEPBMYWnGAxcviPtDMC9cGEd66yswKzqNH/Eca3yzdctuIpqesyehHnRp/L+ExhKF53RqaoZ11dLNy+UlvcTLX8myTFijqD7aBE8i22vl8iXAJWfMzh2bzP333QWUkmE9rcXH7qOwRuNjUVnTCCZezhKEgkNhu5yPH4m4pbw8WoyNQU2bw6LwGlzrYugaQumeRb/yAK+qhMrVUNtgf67UfIFgawkQ6fefPmpKWqqNL6wOL5zuhoEWZCbqCbbuQfehxZoUh+7yVGBUHkHppdxCBmcbE+VMZ5oGxWhG1GwYLGdJab7AgvAmG9wr32U52e1mEbEcalckVMf3cHUrxMx+lMI+RuFR16kooBE6M5nQqzMYVcSREq6lPiOX8Dv3rMYc/xYrb5W1ohuMHQc8SS5ll5rtyN6balvgFgcQCHAMGEqqQWfCF9LN7OlZiEfIaUPUoANZHdyRQwd4IbxsMVRx9AR60RZ+07adZt+hI/hgrDa78C+QgZHM85NwEfNEySiCf0FeHdMK3hZ0cn4sa1YDEzz37JPAXR6wLvZQTIZpAKIQg/yJER0OOt3yTKKdwsLirLRZz1obD3QurmXS44nrG8F90KIwgJG6m4WY3PTEjHCR+Q+jqrrKyPBIxC/4DVM4opNTzDMv/My8+e6HRBMdxg8FxoQsC2RwJNqadXqRneOVIm0jisTCGea5DGCkxo8m1JsuOhMjKvYyLA9lrN/FAa89iOTmg+Jcc7gJA+6zkuzxA0jeJZIX6xmylGf5aPB7V8F5P3PmnDUZky+EUuWd4Rp7UzSVfO7AsyrsWUVbjZT8a2JZ4unwqKD4qDALe5ZtqBSOoqKqe1bKkQNYQnikijOiLhb7fnSkof4sEe9+BscAACAASURBVPl6pw5l41NzjiQdT8zFsqxUO1rPNekkMXCJkwhY3Xpgl3n7yy+Ms5hENGzyXfejA/XHbEmKPKnlxBzRgaogDBVsZXhWVFRxEIBhAzM1tCDt5q9deT4jgUPCgB49gAii6MDDIRzofsmwStdJC19h8IcIGs7BXycAKm8Ty3wHFtUyg5IIpBCnQyUuegKXSSE8KWOiyeafS3GbRgJRLpCqONayfViwYB4pRZjw44XRz58pQDRLFy+yPPQk2CqCRI8dO2auw9woBDrx2x+8Z0a1gwEtGFZhBtqScZuImIF09IJwRcPUIlafUxasIjj0crjKMycCJksfu4dqKLKCTWW2NMo9deE9DeBdEv7cx0QWCnyyacc2u9dx2Fb8yphGoDZa6h5OoXbMeC6cLDS7Nx7B+Y2lBh20nP57hzvN4uULwHj9YEiUkoI7xcxEJePLjY9HxTcxLYO2TJttHiIA+4qKMmszGs4Soo8vr0WQgHupJB3BpFw4OTjS+fWKf5eJEk8l3WM7uG4HBuBBfPn33nsPe82lZtbcuebxRx/Cde5GNu9TzIMPPoRWn9RmOusQ8B/JXKUaUqx6EenW4uD3YuwtnOrO229lG1zERYfWBEY+Cf8QXzwzriW5uwAmgKLgo8hKE8xx6mweY62PiYiDGhgej1KvmUVUh8VCPTHajyZHcPXiWWYhznUV+RfpXpNNzKTJfHamADptjcoaZ6s4MHx5uIZ4uHadPGLc8LP2wzbVxRcKFAwKN0ZL+TgoRFfmNV7g2y7glUPEFsmcRjAHqx6bsuJDJzp/8lJz/kSp+ftra8xgp4+5+bq7WdTG2Re3HCqjlIOi66zduJbRCMK7VS3iScBL7UW3pk5N3cEg2KkMeUZQDI7gpJc2OYFFYaa5/sZldtxyAHbxdmO77hxiumCOnDp6kSzKb4ALeDZ4sbUcbGOZIZ8EFQg90Iqtn0EepKibDag6QykGvRQk8UeE58v+9J133wcTvGQmTJqKejSLgkc4MEtI+ZHIdaSGziL7ZC6y/S7rTuZC57mEz7UQvxdhqulEnVWUtpIQ8nfSKkpYRBEKwONz30P3QW/MNYWotyIZv62CDSaJDoc4pqbSEgx3mFaUtqL0akeKWCgFpF9ZkhSw5KQJwB3TzdcbNllubzuLtjmLcfID2/03dM4eXrYhioWy41Rw7O8hZFCsHSZAmximAq1JCFZAAHL/cOLCEhIjcTAjmYfFs6xAB+C3VsHE6OSF1WEinFfSexXocTeAcQ9qjfHC9TWyCwoR5NFEKO7p7Bx+kSNiHCYEpYIiqRZkILGLPCH032lJqP/VhKrnXiyRJhoa4ZzKD5RApQYHumBgiEjoiIppCokKMu6+LM+h4SVwYPqzsAt0o+DA2R7tdzS5F4rMKfYcbkxhixYtgnrnj8jE08xAeTtAWMEY7/7X5AtuP3IIDjxUWwlXOLwigKT0XtbCqLAUTqtABgqE7ugJ9KZlZyldcDh7LHWfOmicePZk0+nDuyzfj5n4vgdT6DnmiYiC9QFEBhjCvW+l68TTWXQSmCKlxbUwh+psQyYHOekklOlYXlptHnrofp7RZOvVLYOuFYuXci1P2gNh4kRYWRAcpNQ8f+GsdTYsQNG8FAgig/SnMQ7MKBwtL6IGFUYs2CSPutdAI1CATiAQl0b6fMQmLtbxTxFpfhTjfmyPBdWO71wGLeShA8qiEDTUYsaAMNolfCnWCS2V+ARRzDVh5WN5PG/xFLOc2rRj726emSqWhKWvjsnUqI3FVC9mLnJLO7jrlDm57wJtOPaanE693HxH91FoatcBR+AbzbiwEH5pGtv1QF4A0WWSE+HucnLIBtE+uRSaUUQTIoXL79WBl6eZsdwDZY0Xp42iIIZwv3LBi9hyzISO4kHbj5dxZQWGTVCfdOLKSvBTFmI///k/zL33zTUPc9GPYG85fw6eqtt2ofzbxyncwQsabZd9dbXN3Cxs5ZHbxsTwsEIt6uD3HKYYTqcDnsjoOUKiyaIFs/EZ3mWNf2YwGn2+9lsrUCnFHKoHEcIA7Io2aD9usgHVMgOIJxiF4CQk37cjjnFlzJ1Lxh79jhVtiBsZzkMpG00lCauD3XbgoClmYToC1hmMY1YoKsExNziRDj3Q7Ni423xS8sd46N28wDOhco3y9650eJ6M4c7KiwMDTI2dbDxHw81j97xkwr0TWOLE0sRRLJG/O/GSRDHSN5IBKBVhJ0bsUhQ6Mi6rgxZ7o5/DypeRrBt/BHXu/QNIyYFsrofbHU82YTpJ53E8hMNEEwX7YszUMWbOHC/Ata7fHKOTqqeASqAiAYkKpuKRJBRw4/6EssxcBP6tpa473Zr4s+1c7zw20ytwjqviADl8/IQ5ey7XnL5QYX7xq5/YPvT3f3rFplwMMDVIbecOtCI/FnkceEABvPnmZXRFfSZr1gzc9RJJ4HgSet//o+k8wPMsz7P9yNpb1rJsybK898bbxtgGM8wKIyEJpCRpVpu/zWiapvRv85e0TWnJhqwWCBAIYRjM8MDYeO+95b1lLUvWlmXpP89HiXP4gNhC+r7vfd/7ue/rvkYH35+gXJY6s2ZPCk/+2/fDz375Sxg9KxHk4C/BoaTi1AVOKvfltcY6binwfDrysWDZ4o4VQG67tm2NS5xyuvuhFP+f//I3QB41Mb4qk9d/+32fQPL/NjFhjUQoMM/QoPg7IXowcHDyGhUqxAQMpTd8DsnsaPKhoA6g6Fmo+zM1VSDmSufam5NjQRSCM0God5nXuwg029CH118uI6Mijj+36RDKqyNE99CBI/wUHB4Z/dPw45YpUM9i0V9Ras2j0zu1GDRazuHLngbc1EdKh7tMppDq2ssIl2rCFKBD+cKmsuQVcVDAvDCNpgi5+Wh4y60XakMPdgyzb7qZQpMQVny4nsblQOT7Thg/FunyiFikm+B3D9HulufrxTdfC6eABVLBeI2WEgYp5/BWbqdns9CkB4jF2fcrtzsWL3YHafxZfM/AP/5dIdOO9+pw7icLqO+tL02Ty3WuArM2+gHd+ZB/uxdISGQR7xI4rtTkgHcAl+3Dv/5j4vpGRAl9HTQ4FaClKG4VudkEuHC8zsFZD+ff5rGaxmM9cIYwnZO6LPZJMEBGcogbbtzItdOALYVDYz/QzCEgsoIKdiNMTQYZFPDZJ/BM5nEPJgCpuYgtYA/QzaJaOqPXXK/wbvBmO+kO9n17t0Dp/XgXkVrVHNpew8A+IIOaNy7MmTebZJkPQsLKM0/3SOe4xgtoBoOuJcpo2R9XhuP74bN2owjiofEkrhhVjn/DPJZ8p0Mrm+GbZ8wNpXBaN2M8LR4tziQJfjS2gF4Qna9yeDNcgUg3ol2AztIQTWtMPEmitUhKo1DLsVZ84BPGA9RK8a/C7FvesF1fC6fLfyE+WAfuescds8KSu+6Ec5qCV+wRIqYmotbiguDAJ4Hd4lxVdS1+GDNnzAbzbo2n8w26HbvG22+bj+vUCC5ISpjIEuCDZW+FexYtJBp9VDjKMsZswndXodtHHNKKPeQFPLK7Oanj1pzvERNZWATdvfhmElmQcjLyDeBiX+N9dTHml7EpPojM2A22vdaH4HhHKW6n6KozS/qG8TMnhrxSnM364JIGbzbZ0E/ecyoLuFT8nRM5Wr0NxYjTeP/A23QyFNeUvqE0d3T41+/+nMgd7FSTByCyqYwdVguH2hII+E0cQPsO7aHrgxFD16RZ+Q0gJH1tnSZUbhlMativfsAjR1WET3/uIa57VcRPpyES6AFvzUkvCFXnGsLSV1eFI/tOh65mhDbcdJoc6dvstfVaX8E5zJv/Og97PhTLCaSnqPxzNM0C0lIWvRhOqQ+fxeifv/8kns8bWKDdRYc5gn9fHSOuUugGjSYrxYlQg/IW5NH34b/96GP3MdZjEwqH9Oc/w+FuCwtSPLuP4v9dj7jj77/1V2HhbbeEf/nB98FEj/B+zX7MQGw0NPKuhb0MWmDzBHbLgwglc+a0CeEuaJ7P/ea3sZv61COfDYdPnI0hxPvB/mQxmMRTDP+6kI5pD5aXzXS2XVQJfcKEMizMFmi9GOx+pUaLdyazEMzDt7yAaUksuhBIqwgZr9RKl8DNFC3pdZ1S/ShOHvxSC/3Gvao/KZG9y7YYp8afex/p0X6Be4i6w+6HVPgMkqsZi5ugf6YwZmMGEKdWuzQd3TKBvbzn5erm0dnJYrB1U8KfCdOkFJ8LE7gHsohVtt3ORFXIOFKEG95wIINmIJV07oNZU+YAYZWFI/jg/P6Nt3HpOxFZKFLzhkHfk8tuJNbiT9wZjp07CUd6Z8RMhyFWuibkheBFhkKr8XgsATVMayJ0QJFSEVPWCPYYlahNXZYaHm3xusG9bKOQzuGh1F04ZRq5he5LhHI0dCtm99RFJdOb3g+/nUMtLtMMQOBzS4d22fuLP+RQUL+RyP17BLrbm3Ct7bCF3b70pS8jKy8LNRwsJ1nK2flXUnhPs1j0s/TwaAYKGQIJYgFTlTVFlkgek8Isuux9pBRt43nLH8mOzYOJWqi3tnREacFp/D4Htpxv8CvvPeY8Ak2Z1pQsVs1rymFa2bF2V3jj5depIe34jGDzwLQzFIW0Mn89txM+PPfjnmaKp7/1q7hyCVPr55eG6tMIQXo43XiAFHrMv31WmDhlFIqto7FozJ8+B7u9jLANClAzBUolj9zLQredFAhfpB2DOWJiXhVshlO5WRzrpMrpuCUdRdepGKPFwiOZG64ODPk0WEwFmE8tp5odwFm2qXJBp0Ac19Api4deHu5+HsxUbqrBI0fzxorCbkxwDhDvfhVpuFieakTZHWK9QgmFPDAj4Wznc0OW47RVy+l5x7xZkXt72kUEFKF3wEvXbd5FcooPHgb/MCi07Mpke5tAt1dAIR2GijItCZoSJ3x/WB7ytadQ8JEQwGWtjoYxddguavZ0AA+B518ncJITd/S00WHUlOEolJzQGJHx8s0xFgv4JB0rwDTSvjVFSYDLrVhAFaLmLH1wQivKGhp+86M/hrOHWLpkDAl1ZEg2Mk610nUPhSanrfAxktBTeC0WmhvatdKRWKAtBNHoxVglHmg3xwsXzQiPPPogSTYHovH81MkTI3UrixeX0Ye8x12nuHHeCccPniKBHDUa1/gS0tShQ7mOUKCuYNR0nkR0TYo8SJUGjxyJCQ5dpdiiEfUjMEQSL1323rth6VvvxM27137E8FFRuHIEytGlapZ74LxXia8vgSHy4P1LYlLPjm3rUHhBgeQhWfPRRnzAF8Tl2cdrN9HhXAtPPvn9GKn2yhuvwFRg8cSyaNiwcUwi4M0cSHUkQ5sEQgQo98NlqIH5EUMfSy7mWWTjmVzbRSwFm3i6N5ARZwdax3vs4JBo5PO656GHySnsCiuZ1m5obETHHal2MVuSLb2hrxTVduAt8Xe9K7I5wN0vZGOzaWJ0mqo8qksMImWBGW1AOaxclmeyvIosDn7Gn7PoTNsWG7ao2t0lAQXqS3wNrvQ12CXiz9mkYzdwb3WxIE1jLO9EECNzw/tfWEFPj2rw9N7Q15L4s1s4kKvrr4RxEyieHIA64MmMsfIlwgByAq4gZLYLOmwen+Posgqc59iN8OznQDV9H8z3Q+TxZ+AyK7YxbURLBl3t0nISOQiQkvOM6TLXzRQ1Dsm+qSeySPTIlunSWzM5iIQ6KHL96S7tymuvcg9zvQqlnPJ1bdSMAfhx5AOXuC8p05zMmC1gCfnneXTTJX1LQic7KyXYXpsb3HM6I9r09WCbKobcUIN5PxCQjti7WLLWAp+9DRHgFIHHZexNPvXJRxDZZIXJ0DobsUTYvpNsyi2bYSG1ROtQY6xcdgrnNXKwxAQc7tl+sH7c/bkUvwi9MB1IqwQXSicXoTWnGF0GPbi1uWjmOvq8CL9pbeCU4F/Kh86HhZZ2IxMTsp3c4yu5L+vDzJsqyNX8TPifZ5+N0vSE908/HSEOAf0mMK7KQ+fDy//7OspAk435QQYKcJrdBvd3MAbl+1HsFPBhTRk5Hoe3IaGHE/CaNBSsQIfCwz2D+k/MuYwu5EO6pA3rt0Ue7FjEITdNmxHFKMXwDMsoiszeNNAUQB6ITj8QMCR/b2ZpM5KFjTegKqAxeHW4MDnHWF0DtUvJsHaVl3kwt+89HEePAYSL3rzglthB7NmzH4HMCT7EusizbuLr/T6+TwuGD4SFfygj9gJ09/1RF12pvsTyJp206QME2m6NzI7LFI/WNjpQMLkMqIDSdPJ4+EoHmL2WHBYtmAfP+gxd3cHwyEP3QvdjwcFNb2dbrwoRCtxrS1fiO3swnFLeWYx4YExZGH3TEIxZGJcy2AbzAGUiD+dZiDBHOlQfl1gJ/E43vRkopQXqY356eXj3DxvD0heOALOQQpyMi5x2qvlpyLxzwsFjxPkwdmbSzSrI6WHhFw1XuFF6DcDpyGjD2rsIgYWB8uDDd4d582eR6QeVktptgKebdkVJeWklYeNHO8MbL74dGq/AZaUzuAT5P5lvJjOmGLK+6sRYaLh+ii6UUNsVdlrE+LmR6+3Dzw27f/9eFF3l8cGxqNsluV2/Tod4hsiyKoqzohE59vGwPHM87Ib/WwEboS8P0Qm4y0vuvA364+Cwgmy3C7CDbodtUc1/twrVVxJFo2/BAAoGBYoCY9iDAqixsE4uXT4dZeCTCPQVK79AJ3gNt8WBHDo9HAztvAYVYmLXplkkcc9dAg+cNGtmuPfhT4Wnfv5suMiCKWZmGkABdGaBVr7r+O1UIlzglOZCM5fC4sFgCKk5gRYdC7lsBgtGr7kHR3l84CkubPmlPvq94m+KvZRPRR3ep2LNcvf7KDeFxdFEE+V/oyOeS7keJiLNyAZh1SssYvfsSF3ADiSTBbSL7HPQYMuRcfctzMaj5iLdfX6chPrCXWaMw/SqIlSxFL906GQYj7BkeEl5dGIbCn7bw7S6B5HZuu07YhethUOPFsC8AlPK+5fIM0YWzX27crXpKJdCKQtrFXddHByF3CuFsLuaoPG6QL7BQeguYwydtgrUG0l4nlOgXajl8Hr9O5k7JZACouqVIj18MB07VbHq7KWYxjJ/+mzShQh/1VWQz7sQ+pvTl+6H2WAFZjOexBfcImhowjPP/JIDaQgNSjL+8B+y70HQxaQv9XY8njwJHBzX6c6Vh9vpujyW5TKQn7sP2tvHODLG9BkOwTV4zLc2mboNnsz+JbOEdHee0Tze5wiCplO4r/XW0EdEy2CvYRvPicXbBamduc+GBduAgz6dMH8GsC85djQcZfqexOuai6L5TSxynaLx4vivHg1OTKi4hgf01vUYjr++ChyKzSgyZIkunXSOdz90e/Tf2LJ+LcUBQj4b+UXE1g9mOxuPNoQsjaSB11RfgGLDsoE3U4XEcymm3DsZL7QYvcZyxwTdCjDTm+fPJll5cm8Mj6MaN1uWxj7gbi+Q6Hvm5JkwHYbIENSKnmh5eDycJWpJ9zZB9f3wFi3G1XBhPQAOwlf0Q70fj42L4H3VFOezUKfO8jC7kDLbrQ7ssgbszqVHGidjEUV6GsU/n9FvHo51WkXqRZtE92FKyzqyDjdvORgZHa3GPnG7z8Lcu6r6LNjoWPiT4yDXb4BjidfHzCkU7nzYF2S5cUHqwQu74CD/8a2VYRc+tQ1gT51EYmX3zwyT5pCYnU03RLKJXNnsXAyVsumaKZwZ4G9aQ5qc7ANOS8AWmAOmD9zrg1fDy79cGZLamFJS+nEYXgCeGRRSMKyxQCsj75apwevUwtLCrDWmo1X0QtFqlAJdghr0s48+FEZj2arUVCP6mbOmxQ6XJ4bMuNKwDp758794kbm6Jwwn0GAGoiSXl1UsLnZjqD8aqfy8eTdHld4KDuLlK1azVIXixOKmg7HTDiKVh8WCIbMgj4fTbriDZbT+weLC48ZPRcpucyIxvAMKFpJooIge2BPaCwiiDqDTus7O4N57FuAFPBKGz55oftMH6Ek/ZRfPY/g+zfh5n6/SfKmez97UGjI1UZVdvHQaiieRR2RnLsHz5TQ83kuILeTpKx+240tjo64vTF/Gy37gjU3ci+e5f/772V+AN54OP/zJTxlT+Tx5RXay3qfa8yazAGthd+OOwgItlqmBkGENOSx+7ZxsVrwfFNr4YLZF7jOgD18j8yCZ//lLhk0fDXr+hClbpG22/KEKNsRbxaRb4WerWHNZ6HWT/WOh1RNcnLcR1oqm7wXAUCnsTTRaorehYepHx86UCqwWndyYeoRIChH85KZhWoYPOk9FmDhkHOSALqTzWKDyui/TfFXzPS7QZV7lueuUDcTUe4NiZzzUeBbNC7D99Dq8v3x5NC3LAZeWOprPUlEWSQHPh1zkdqTgwoJFFFQtYcXvswpL6aRbIy1SBkEx3bW25VIAC+nMNeUfRqHU82/dChSeNON3zF+MxwXwDw2a1L5rHEiXYcm4AC6EUTaW4u9k62uSb78fm1SpnqVM8S+98nrYAlfaxW8BbLMRwwajLJzFsnsgC25k/4isvC55fC8d+/bi19NEY9Hrt50Ynv7hf7FYrIXZFLA8HRbmLJgbmvDYOXPlAs8hWDl4fiJc+zwOJZtAvWo8AJqBAxVOZTO9ewh4iOZCLezGg76LQ7iM+24Ei+166lUxaEQaEFKy0/TSyh+imgQX4ya4ioLsrVfeC9vWHwyJHbgzMd570QugED3wyN3c811hBxLIctgTt82eHwopdLNZsNn99KCc6yII1SDLTsYM8ewclGkXWbqdO1/F924Op6HXmIV2lSWS4+DU6UAWbP5NGB6Cm9VU/KGzaCVrWYxswvVOjGr8pDGRojQIbDETfOkQEEYXB0ojXZBihH17DrJhng//dBDSyKYoG1cJVIy01yBSsdhreHN8TFe8ctXHsbPV+0D1Yl/9Itw+04E8cP/tdHmFscim8OBdxEDFTfFZXv/2XQdj9qFBoBrLHz56kI5zMpp+lnc8RIPYivcBahiLyVHl4X0kvXCTokw7c/YK5P3BYfna9ST5XuakRQ7Oom3K3BFE3wxm8cpmNx2rwr5yY8Xhb9Dpg/vz2diVicObJJOg/0ILG8UWmC3/vTTs3XA5FGWUxLSQSXNx3mKbXAk+7La+mY28MImLJLFOMU7FGc10MC4lHYknk6H4qUfvj5641XwPx7XpFGhzIP1sStLLCFzdFn75X78KGUReTYah8+XHPsN/3E7yzSG62PfiRPPo5z7PIXgZJsURsMozdNH7wGtJeGFZogBAd0DFCfpFd9M5pfPZJXCAdTPuGyY6EoFPBjFqZ+HI66lcebySa8pSiCml9ZrvgQ6czXhxSTa8duChsaV0qNI+O7mvrkRecF/EHBUVI2JC/NoNW3n/UhmRt+sIx8MrrnsDfF5ryluR1lqcj9Mpjce7WqjnPB2fW3i7+3SKgaGpg3F328e4/thXvhpuufve8NQvngnLlnMwcujJQLjGYZ9ON9RjwgrMjkTueYuoMJr4u1l9kebJBGTnpbpOMyl5yk100vKWk/jzHg7PRDMfPaBkQlOUhSRioWZBbOcdwy4oljd4XRry9PKg/fI/HcQUs4E8O3KdZRCZcp1Kd6zvRjcTjxzgMnDnHCarZg4TMXLO62htqhvhJMJWG2ubwoplayjKefDgSSo6cT4GsSqh1gSpG/EXiBmLb66fZkwUsGgdoHSbB2Dk8IpoSOXPVxykqtBpoIXrng30lQgwWw6kYgixU0YR3eaVKxfRQRTAFcinIYL7zOuug/XhtXCxX8/rljUzEIgkmwO0gElq1bLl4QgLy1vnLMS87KFw/lSvD/RbxJeZtFLK106AVTWIz0PKpsu9F158iQMpl+zJGSxuB4XVmOv/7Be/ihN3JaK1qbPxCsIGWXuDsUymE4DfJDxY91q5V2VvrN20gWKNnSoQmArpOm0LYJXcPHtOXHj24b7efexAWL1tU7jBPmkYjnwuSA3clQvttN8F9GSzksEhLn/aiUqhWR8OumxYQ2mcSv1YkDIW4zWOgI3rngWjJ+H1w/CgKTw3+EYX2eD+zy9eCmePscW8rgowOeK5U2aOD/d/8i66kVPhCP4IY9lsji0finxxNwZCw8Kd0EIGYaDUSiCryzjjnTT+irEzjCSXLtQxBtNFcBFUG4mFyiRIEmflDbVQoF2I5UpBIYk4nRP97JlLmMycpfPQt6CJ4gOdjgek6SpSdE6ZSxjLy5FswVhG/GosBHK/Vp38zNkzQgFy3io41xqAnWXJYrH8CPP0fQeO8/1YoOQWRfqZXU4ymG8pmOFkcgVvJfMwG16ypu6jKCDbduwPf3xzWYxxun0JKS4YQMnS8IHI46YfxCg2ffJYbixuduhHikzE5C9dqgYPr6Sj6kcRzorJ2q2MfNsO7QjHL1aCGw8OpaS0hEwUfMRvpaXz4JEDaOS9LmSKCcQKk5LBJFUcXcVvObE0LHtpU3jjdztI2eYe4FS/aeEMlpCn48OUTcHVuayXVYBhaeRwiyJReKAZYiABHNAV7rpvEVSeuTEh5DoLJ0e7abNuigseo5nyU0rCHg6lX/34N/DSG8Kn7r4fBksayq6DYO9sm+kwTcap4EbOLy4FTmgEt+0MGzdvg65JJwxmWgNuZ+qJeJ2+zj5kDYo16MTG4dswFvfANpa4tRQ7D72WZlgH3Bf2zq107d0djsPKmV24cH3K0qGuFSNY4aDmtVRdqoqWm/Nms8BhOfi7l1+NHOtmYB9CvaJa7ypdi8XPh/4G73UsqRmJdCYGfpbCOLJ4tFCkVZAN5FAfAiupGzpaP5a9V0we4QC/9zOfxuv7WHj93Q9YbK6JmL5J7Q102BZjMWOLqligHZb2oC76LMyaQdlF+bBf5fuZNKLhfeQt8590yWnGU8NloK8zds0qWl2KRYZI77VXnSd1y0g61xL+ktvuki4LqbQmRC4apdFFsQTipwSaDDtsjZ5cDMpu8LlM8gCg6pkoNAAAIABJREFUS5feZuBvMYv6Hexcdu04zM9E5Ugf3Yg6MUF7AF6DOHI3k5dLNy0hPFx6Ze80KxThBBqTFA6m/vDJhRHNoezPotj3cer0ifjZJ1DgXZga3OHS9BrNglF4heC5N2BL5SAhV+lqx95GUU/n8MgFIrJI5yP6Eisu43teYgp/B9vRDmCeLz72OMEgzRhkjYUwQOoOJmdTmcglKSxf/j7MrGmRVdbGfbnyww9hr0wPs+fMx+r1NM9wJQrX/aRq70aqnolNxJRQRdBEF5387CkzorjpDLYC7tCSeE8qEjOpMZXsxpTXS4bIoWDr0NfAc+3+bdfR/eEqjWkWitIMhD8uDvUqKUCMl8GSVBqrdGUnKrF/lY6mzHcxTeoz3YbALYnPewi+Jx00nkdIdDfcIuG1w0/22BWINR8+cCL89ucvEhKKYOIGXEM6N3G3+bfNCYuW3AwJHGx3394wgUSE6aMnhyq8FlL5oVlwAe8goXkgGGLL5TO8CIB/utfCguIIJ1ynq7EYir9UQ7WTuK8U1LvtupFYsCqyTBvhxu/A5vF45TmUgVVgwHjm4sXgnZAK9rdv75EwfMjY3puRsfXWW24GPyuL3sLyPGWBVCGzrody5g0QRSbgjIVFcDwp8Br4C7dsBJRvBCpJ4rXJHskEkmnk9JYzOwo/jjnAGAN5SIVftP574l++z4J0WhiCe91Lv389eoOkQhds5kRMAwNUZbgYZkc3o3gNkUEuQbRnLePEHorn7Tk5jxQUuCQsXFaRoHCcTMOJoWJcRejJQfKZb6SXmCbdDxWwd/zkIWccTUnD3IeL3NaIKq0lK+zbUBWe//k7wB3dUTRUipPfdqxOveDxM/AJ5vNSYh8hjj+xA4RSNJLvV5obPvO5B6GXlTHpQA1oZyLA4Ggch8wYYIx2lk8Fmd6gl8KzTz0bqo5fDPcsXEwoayWLNSSzjK3b8VnWFjObDiiLJe0xumf9McSUgdV4oJMIUKCDpnPxAXH5WE+XHrmoXLM7sGk9euhg+OD996M/yEgK9qxZE6NJlqGfSQkZofmq3GACGKBItbXrVZEOfS6PDhr1Z/NVKFgTCSyGr86kIuavSdMh9g6XkILLCumyywMGaIWyprrLTstOqYyioDL0BtixDJqJE8bjzzCRgo1JPQdFBw+Q1L+L0Dwv8HssHPxClG6VLKefe+kVxDgbe2EjOh+ZA/7yQPwzZqyXc7LdBr8s0GKPRSzOPdS0P1XyHZdhFGrVnU6pHqKx6HGteot0b3q4aS7ZFAgLtIeZLAgDa/17p0i7cPc5Ys1CGcIbWdyzWRw8bfw8I66EDDKguepYWQCzSk62BvulFPVS4IWtq7dSDI5HT48+yOaxpaPIAzVSqmVbdfBafb1R2BL1jr5mx2+KDPdZDweA/s4paht4PS5b3S+4mK+F/eXPkobWQfEaivPl6LHDKXgshxG79eOAyEA5mgQOrl+Hy38PIYVIFvY0CrXvq4SOXH59IRDccaLPNqLyzOK/6c+9N2/KTJqG5HACUzY7Zhdxr9NRz795XkwwUWF8kqXwqNFjw/0PPhR5+e4bDHH9cN1aAltpiljsjiKRaOGcm9mBXWGiqI8BCFugYzZQOEeh96hjz6LftbxmDZOM1pLJk8V9dp5EFK0yOnj2SmCe9IeAUEcqUQVingwoifnALtkcOMJa1q4WD2kanSyuq81ntJ7wWQGH1z2wTMtefu5G4NNYoB1Dr7N4WPPhxvDm79+DWkUHdj2bG0gKSzdv7C7iWUawfNuCDPh4mDt5Wrhz9qKYBnIIhV4jy6l58+ZG5ywXZgsWzI9Fxs5B1ym7A81xsvG/qGUMuozyTn2+OEwLkkh5k0cO745j88wZ88NBCPKSzwvBq45UHuRhg+qVlQ+8UQkLhEAAbtTZmNw8jHBlBITxVB6EI8i9K1lm2Kn4QNzgtB9ERzSQh6udA+I92Bk6gM3BAasTjPNdMsJOk3N2mRtCtkNjLbJx/A8yuSlHDqsgBPSBOA5u2b4enPRamD5nFsKQA+TMrQLgz2O7jv+xAZCMeOPHDIUONCEaELXh0nWdC2AY6UgOsqNIdc9fhtkBHa+eC/DGB28T5AoOXA5/+K6bQ2oZC8J835/OZJ1R3OOonOY/Kfw5LCN9/tuIIMvqMyC0V+eE5376NrShy9ByuHHAlPcfPxgViS3cbI63ft4WEZcovo42qHB24+0cIBOmDI1ZhBmYTDkmZyfkcnPj9YyXxQQsD1voZPKz+/MZd4Snn/wxy6PzYcmCW8MwsOBGDr88RrRK2DPV4Lee/ds48OoYvXMY+XLB8K5yY+WSwJHOXqCd7yVuehn3Ob1yS0tLYfOUx4P6KN+jgO6yEbaFUMGtdPQTENxs3LQ+xqKVDxiKB8V2JqXLkWpppqf7ZMko6XiSf/WrfxVuW7iIlJfqiOm5XM0DohFWOcDD+hFsj117D8XxWX68fiS9hRRKGuNnF/dqM567KcAJuXQ4I3mYpk+dwPu6FLbu2hr2EcmWXpwc/u9TT5GygeCGg+QC3dJ7jNkrWVQa+nod6XoGB7Xp3DI5fNAsoBYqmRUWaP98NPLnAkBLC5aFSRGJie9R7wLXuBs89c9caIuvlloWaH8rqvD7tVOgnUCFVnwPfpWeEIV0pS7j6jhMDFA0gDeBrlfpu5FUdtdy7dPBncWD/QjsdAfzfhtrWsLrL37AmsPXj28EEKL2rZ3AYsmM11rA6ysRbWXtmfmskiITAzqgnyP/Xx/5aB/L1ypbtwDlMXkI8VThapgszGOCEHNNXlEOUvBhPM9kk3Ivaf2bzsEuvpuDeMfP0SbNptDCbKfagQGaKlCpgKawZPG1l8+cD1s2bA5JNBOTh4yGoYMqlXxOl7CvvfZahDtuQkr+rW9+MxquLVu2LMITuuE9+uhj0W/n+d+9FF559TUSvbHE5fCVVaa8eytToAks2pTu3LmfZS+dMq9DFWg7sEArk4w10cgqcxabga+8h2tgFpWU9hpUJQF5NaLaTOR9D4AylybPHMphNtBNTO/mJnY6UhKeR2fu89Ctf3oeClP2ZDd4LeUsDpupcwmvHfs3oCU2wpygv38RAH3NHqijcEqvIyThAxAof/QLj+D/moHscU1ohvq2cMacMG3EZMJOE8J2vDGKWQJokt2In+k6KDm3AJzLixVrzuGBjqMKJ4gXrRHIxN9iXO28kDTMbKKhNnxV+bXZmcVgmpV0z3CmOUFr8SdWkVTJA9OMDWMyW1/B9r/80mMURsdkHPTANL2x9ZOW6jdjxgxYGbAmHF0xelFybJd1FUWcF6IKbuk5FohbkYve4AHbxj9rLl6NHgT9kbyaEjyehOHyioKwY8865KsZHFL3xhSTX/zsecaVQj4bvZwDVoYknBD/1YD6cTQ336I7FoYP332b4rIxbonLBw6GwrMX4yBYFsAQ08CtMsCaVq79KAzj0Msbhdl7HorBLJzmEFZmImwwPNSuRN5qDmkdaUw4PWDDyV19w/aPzoEN/zHMm3oPUtXF4f/+95M42TXGjbEPqm5bkVZnFlJcs1mM3LzTE3EA3HH3gnDLbbPoBriBeP3FKUVMTsdCCp3pzSzRuikwqSl4b3cRR/TDn4W9H28Li+fOD7dSpGqAnMYBEzh2n2J5pn3mNU78PA7bTVu2YXx1OC5jG6FM2rk2cuD52c/Ht7eYh2gLX7N9B8boULTKeQA8PDoorkkcwC5Kh2PROhKlp+k253gIc5FEmzYiBqtvQczOpGkV69QSTul1DsW6nK5lANJulzlXeGD2HsJbnB1CI8KrZDyuW6Sksbl3oaQkXLaARlc60+VQnK9SeBXcTIL1kYnKswxRUQITXRU87HwO+WF4OKRymCg6qMKlb83qtWHlsveRIBsV16tok9tq95hCVxk7STrYFDtp7UjpckdhACb+egGe/xWmLGXXLbCmSAeg0MuNBjvn/cVElBgQ28sASIU65p9boC203vuyEzJgmyiEkG/cRndqwbd7FsLooKvtBr8txHNZuKyHC+0YLqTlM2in6WvctGFvOLjXyREXQw73dKawVH5HTJwDzexHr3H0E48ObQBQeorzO8ugYaDAcnBWk9nlG7torYV+KWyow6AuhD3gz30oWPp+38C9PotnqRBap9am2oNalD0wPByEbfKZymwY3YvYfcvQqGJxLOxRzL/HBB/2EtsppFuwOejPFDwaWbbURAVKrRo0UQt0zBvMItjPztfzJlRXC+8sJqKvfe1rTPJXwptvvceBjBCMtKYtBIdc47nRkfIKBVf2kYdhHX4/Ysj9UDnu8N7V1Y6DV9aG0GEjmpBWDpARsNOm4vhYAkNGOf1pYsrGYS7WzORy4MQRugoU1zR0+sD7+nqpl71p8UIxdUx+ZlRm8d46aSgMJ87FiyWmepvs0dzQHp4lqeP43jNQiNg84sfgTTMAzuCjX/gMLXkHcTPrQiu8zEnDx4QSCik7LboQfJ8Ng8SRbN7cuWED0k8VXHcCeRQhjW5iG9vKSDoAyMCFjV6pYk3deA1YdGR3WEzkjR6HGmOHrOCgmg+mgRPmKim/StEdoT2lKonA0h/4kU8/yPfjdAUCuY5vhfheEyOef2egpF10MYsArk6og9plcOoRsEQhD9VtM6bPwijpOou7hPC/L/4h7Nx6MJra6w6mkknxiLLda82XwqSbRpGX90W25UVh87pdXOwPUMqhpIPtUUJXMBULw36EY9ZTpPX5mD2TSKqjR7BD3c92+UoMI7gOHj8AruTcWxagoBsUjchP158Ng2cNCgk5SLGzwKLpajNhcqTS7coI6MvyNRv4Jy6QulAMJo0KbyxbH77z9VfDJ++9m4evCP/ipTFB5RqfsSZMiia09MyEg+1FtvMRc7zBZyVr5JHH7g9jyCNsBjbow99nMSlto1PtIhD3M1/8HCMncAr+JOkpxeF/n30hfPT2ivClRx4Nl3g/x9g/LIE7fP/d90Qpcj0nfB2/h5Ga86Mf/Sjsg9I4Y/rMcPL0mWjZ6m5j+LBRjNPleKSQaYc0XWZPBfTMIUwXTlLnUGEWM8J2g2UKwzi19COA1+5ao5wRg4cDY8B31VMYnm6DmZOIJ06BGWqqVMSEMW788AjruCj1cDgJu6Wae6W+kYLOvZ3KTkN7AUdMO1qtXfU9MeGnmHi0HFgZ/fBXKGQU11d63KTRcUew7eDuUE9Re/ALj4WrLIw6KFzZvBbH6I+hWy1b+i4QjaISMedetZwYtRxkYT5hqriPgaY6jYW4tL+qK/DtWZC1U1Rd0HrPXQdLlyMdedGC9jQ+dqQRm+Ya6cSneZKYr9dTX2q55poBOS7LEOlg95FPly7fug0HPfc7xkC104Ha0eneJ7UrhaIzfNhoPsNzdJYfc48UIUiBJUENbuVgvAEmrxm9TBEXgvp6exf1IZpNuEx4I4v3ZzBHKcWoiINtPO9LGEunuQt89n+W22uIdgFcfCDshDqe4w4YScWD0BAw9qdwcIhvW4TjL95zPlh0GsI437cHSC0MElkxWfxWialPTSnjv8tA6YcfLn0nVB06xUQ/KR48+m3MJQlFzw7/3Y66lulN7w+/XpXvaO7VWeyohqBU7JudD3Z9jLTvs3hgdIXj4OcX2S0ofrFOXMIqN5W9Vza2Bn9uDNwpiCVLzbQuydjRxyaRcYjhLn6O0uNKsUd96NMPI6RrDMfZl23BX6iVe2kYvGv91w3gzmZ/UEeBd2cR90zQDbWOVRhmwIFufQmvVf5nT1Z6bjhz7CId0zPhWhWtfAsnN6IA1YWz8dh95NFPEvF0grFiPcm8uSGV5eHGVZsB6TswzRlBd4PckZvcLLgmCmU7GN9tC+cxzmIpCHg+lKQDOY19wS+zKKDXOF20ljxyuJIHhEBJIIg6WBnZYEx7YARIxNdJzqIulmVXPIyHej1dqaOHLm4+BEXwDY8z3hdiWGL37Q1YztZVDFDTHUfaBjCeOjDJejCkbi68nh02CEPBnLQOfH/VCr4H3XlzN4cC1pCoB69zgcTAmnAPb2+rCzNm4uBmUjbf7+ihE3T4OGERAOqDY9iu7mlaIk6EdjcI/wUffG8CDY0cjdwA98UrwrnU6J0EcErJ8U//6qnQksX4NpgLgXFN3yIWlghYlDpbKAxAzaXQGqGTCJuiOKk8bMEK9N+f/B/45PNZCjWH3ft2c6ODXWrCr0m/hvw8WGKbELEjfzbaXnbavY8NDz96D10Xlk2453UxNRV0F6PS28nY2REeeuyTIYPOoEsONRmFr/9+aXiTRIglwEJNYHnXwNLvv+suujdG635l8VA+j7x8xMgh8EtXRsxfj4m16zaEz3zmMTrnheGlF18Nr73+OocNqejchPqbWLANjLXQNdFBa1nqA3mdAzyVB7aDbf9VoIaRQ8rCow99Io7UHxF5ZVE5eUYVJg0dKizx2vQMHhKmA816xo4fx2E6je83HGoVSfHcY6cpGPoQiz0KQVj4HPPjYo+iItbaRec0CFrUgtnTkYIT9cSBdq31Ku5lR0ICU8xX/v5vQzKFCJ4Svl54c/BguhA8hJXq6vdXh5NHMWLnAE7mYTbgwQVtApOIBUIqVxvpOyPAXxffPh+1YTop9YdxIMQjmr9Xe6BlrFi7051c5y4KdQp/ZqG6zCSgkX8i10TKltORU6kCEM10OnkPFjJpfV5/l8vV0BVHUgh0SEwHgkvFhdLnzy6zdADahRtpYfn7G+jmm5hs8DpOzgx1TCWtGKblAxHZEXei7PN50spUlV8+47dMBLfuhexEut3vABOVI23XvlM4QmZC9BWhaxXqkN5psT4OD73HmDOW8e36nRumzIQ4EPO1Tl6jyzTtCJzkc6DOWuztev1t2o5QkddMnnM6k43dsX7X+XTPnRfr2I9gckbBS+fnNQKNXOP3WCi340gxGUpayiFc71YjWZdNY/qLPinawsrcuQI1c9z4yXTQu8LGLSxLscjNzi+hZmAsxbU01dvUILFs8fcIp/HaC/n5tdy/OoEuueN2slbXUdCxNcYmV8/1z37mkfAhVhLCIhNYQr757juhj1mk3D/DxxINx+TB08p9mxvJEIV06enUI8N5ncbSmfi81gmvHPlhTwY3+/a1u8MLvyJTj+75BiOXI40Y8R0YkD/w0P1YR7L1hD+YxSIhCRn0fjpOvWlHwlNupdO1zfdBSuE0GYtL2X1Lbg9DLFY8+OyTSTYhiBWscdbsmWS4MRZRJS/whjrwu9iwfjOtfw7QyMLw2+dfjCeeOFEFJ+8QsCUvzAxGbLfCjnf9wX98uHSSyuSCufBxtJG1oMLQG7EYzFtM1PH4MmNXFb/3wodso4BMYcObwochJrpr757wzrIPKN6Y1HD/NdBBK5F2xFIZ6CEwDBpRErilN4kdYQebsCt0+EdJl/Am8pTP5RCZMmkc4pW5ENwHRTwwstm1k+NGb+ZiZgIXWZzPcsP6Ojcf2BgOV+8NgydQvJF55xbhUZyLHSlMixxG7Xxu1nzMi/y8pWPlJCMlRwn17LNvUQjhQZ9p4OKej2Mtsd88oIxG/qv+EGzkpaHZ0Wljij4O9sZ8Fr4zmcg7oHvhQaz/RWNGWP/hOuSw3TjbPRjyYb+0mWGYnBdWfbA+vP7Ca2Hh1JmhD6rMUg7Qh0hiX41P8NARdGHIZIcjTpp7+6KwcwPmWlz7j5DcZ/MAf/1b3yUBZkv4x3/8p0j5K4Evr+H7dlRdZ7jZM3hv8o+b2ZyXMYpqGdlCF+lhnAFuqcd4H/ilU8YOxeJ1SXQbc8Q8BgVM4ZAyfNGAPn06I05ZV4ufMSpfMxHHYOSVqAcCh7OBCBaZLh0ZKRzx3/mnOYe1hrFqdMT9kuIijAI1vLwkTMfIvogg4ip2Csm45t1y7+2hdNTgUEPR7qR4g2jESCmOsXD++Dm0AVs4DDjAYCrdQOjjorsVfDpalHLP+BA6kc2Faz9jFonr5yvhfHNA8fOvwkhIYGOkEVILB/4NmB3CcWks6yzeJytPgcGztKdhctK9wSET+dr4Xvv+a4Eh3DvIjjA/URl/Lgd7Gn+GOQTwTz/+HTUhu5EM4IFRwydhgHQ4bNtyhPusmCmSPRPNkIKjRJ4tneRkIeXAYZdRoe/KEA5QzY28ZwfCMlDUUQduOp3lqorafDpBMzr1ALG79PN95JOfwvdmdPjJ0z9CLVgPK4PlMlmj2WDmtcAxCTwbBUAdAzGWaqPQaxaVSRes7iKNZ0p+vZCR8Fw700sOSwidI+VyK+YxBLY/C8YBUAOvU0jdjR/YuZMGiHudqcLUkkHy96fdAv11CgZvdYRIvxEPLUI2STOZFBYunBOvkc9z/9KKqF34CGHdMg7dbthk/v8WmsckpiNDmY/Bob+OoM+pSF+RRnYYzXTmk6ACz54+Fe3Ah0wXfcJTP/wPyAyDwze+8TcR3gRhi0pfhqXoKW0i802zZvDv8MPptov4TI4TjmCXXk5t8xBwge/OIOHVQ0/1FGAxuPTVZeG1372FLwbGI9xk0YEKzOvLf/WFMA6D830IQ7bwEJbml4ZGwlirMZcBPgH4xsSabqIfkMJ5MODaK+fhIOaRFzYrzJ4xAapaBSNcS9i3a3scwb3YRZDj7Q6EHNI4Bc9gzl1NAXN8lAIjI8Hu4gYYjRFYuXSgpXCNhUbsPN2E2zEvWHJnqKcbl3JnerBYlowHcU8dvXz47Z7qKC6mA9dDu3rlD3+M9oszZ82O2I83ln9ehO/xJuKxamolkUPQhxdph9ai9zXdSlx40i5PB3+fMGEihaCMQoNoA+cs0bQWkjPkQz9035IwjnSXaNvHzUUrDOveQkEALAfYLmCCjz/+OLppXeu6Gj7atyJMvHlMLNCZ+Ym4gskCaGes4t85tPpyAyYjeLEcpCawUIDN8cZbm8Ia/KHPnAXP5z328e78U4GOuDPL0N4C7WIHt7LORnDiPuHxL386VAxnYoEK2cJpVEAO36Z3t4U1y1fjNDcoPAauPxK4pg5j+RbYHbu37g9LX3oz9GFhePvU6eHehQvD2398DY+ECpzkvhiTOq7UXebzIFn75Ino4ue4fdvt+KWwZPraV/8aWGxbDNL0mixefEcUAFRyM9bw35o5JxskhwfNiUm1XhMTh4dhIl3qNSCjoUxhMzD4GQjG7IE6HkWqft0v/+F1Dl6Mseg05NfHAFbuGWEVBTKi77rHOYq6Kedixs4r8pOZvvynarpzyMlldQzCM6EH3BhTQQ5vLTrZugMvZQJdzSXncNrCueFK0xVeI1eSB00ZvnhwMv/nIMk+B/YfjdTQbBLBL5HcLQyjgtWFr+EUBpVWDOkfHnr4Hg6/riiesUBX2zlTkPvQFDg5GtpsyG8qBUL47xTTnQetHbTdqSN1P/IujZiTCXKV99YPTrlc7EaYA61MH4NQyKotUHbeD4l7Dh2uS+c8rDzboDAue3s1KUfk50EBbY8eFmDmspoorAOZRHooDsV0zFLWDFZ2oe+EokPbvv0HorIuUSohTUg/OvdJWB7UU6yOwWN312AwRgXKxnWEOOzDDc7rZrzTVgM6wGNbwGV76CTFp4dyABt44DSqpai7ApserSKsA3bzbTBPUqL4B5tP+eD8LJ/1CqbSHBg/I0oHh36YZJ08TDqPjSJF2j2FQSFHOUCzc2BckNhkknoOUE8yPjg3sf/55MNLYjiHz/Z5aKO1fP7XQQc6qH8umN95fxXw5AWKdzGNJbRUHrMz8Oid9mIYBI1ZNJ6i+BawAFxArbobaNdEoB3btoXf/va3mB7NoylLCs+/9HJoNJaM++EGhTeZLnw0tNyBw/AuB5bSu+g6E0qbfHz+zlonHJfwx0NP81mlhT++uDS8++ZqhWux45HGI2f58b98NMpXj8KB3UXkeV8gjgZ8IGrP1HLKYReI74SZeL7Ay5fOQXI/SgebFCahUps/d2r4BN3HYVJW9u3axYk7GYnn6BhhXk/hfB/y/8Yt29n6g2XhNOUSR4K9SwwfInGnsePG0KWBkfHGjKRxNPUkE7cZiddDK6e9rIkrFNR44nISi+VEAxYKvKOnEt5qqDPKPjVuke0weAimOhQLRyW9ILKyscnktMxBAfn7l/8AV5axlUPE1AUPi1a6hmgEDj90BgpKjZpchHny3aBzaaQj4j6L4bOTxo+MMvIDBJdGpzFhDToT+ZQrSHv56//zdT6D3PDkj58MzZmNYcatU/HCprCgJuxXBuUoGRwc57wCY4oIc00G3kh1GYX14vXuHIyjjoQf/+QtunhGUXjLkbCRiCSPjslfPN7ALL0eJyqLm5qrGf0rwhcp0EqDPSiYzaDYJYc3fvVm2EOq8oLFU8M93LBTYMfo4naZ1JbKw2fDmrc/CumcM/fNmRf6M/5u37AuJmAMwCtlNNemlMWMyypZFG++9VYcu++6++64LPzOd74bJbejIP/7wDnGKpqZxDZdUYwHtAGp5/F4MFw2k8XMeTjudhBSH2vo0soHFsTD2Ult4vgJMWPOLb1OfhXYwv7y2efCKkyYsulqWhkJvZdUkGXp+4FaVI9lrRyV+fvgO7kJdTi+Z8FVLSiA94snsRSuCzx8Gj4pJsjnPRXSTSfyfWegep2KzWyDadB0jN18zn3Z7juCJvM5+h727T2Iv/hOqKX9gb/qw0k6/ZgoQiEfWFEahynuTOLe5vGw38T7FS+/Fi7AdGhiAZjBkqwBKOMaXdsNWEYyK3bDRa/GjzuJ51NFocUpS3hjAGo7quNV2CCJFDEFR+4ZamBTSWnL4OBRjOJiUDm2NL2y/uURynj/HeTY53h2c4hz4yD2C/UDyeD+zKIBSaMIzZ85C1c26GF04sJlJqT4fK7GOXI/NDen0Eaamhvc1/lMsPPwVVa92hCXw+2R+z1r1hy41TvD6pUfcWCURQtNoaGPNq4lpYZJAaijkUOkmPcyCGqrDaGWAb4fn32Ls/RBl9xJvFdFL/5yP+Tz6DWUh5yLN8cGLAO8AAAgAElEQVRAFvvFLNTyYHjkUzzNRW1hCbvqw7Xh5DnUzRjrOB0b+JsBdfWJ7/yfMG/WeLQKJ+IS18/H+68v36eb8aiZncCzv34+rPxoAycxtE7ICTnsKoaOAA6i8bCx20qqTBf1JQn4sI4w2hnTbgp337k4+vx4D23HwdF7rR/srS4g090cbMt5PbNRXSbSqNawiLzAsnj4WCyLB5dz+HANtQ4At3eZG6Xg7p7+sP8pPc/Cvh2HGNV2MFKdZ/xqiDzUBYunkT7yCJSrurCDzKyzeC0PKsQbNYfEhXU7uPhgYt48bnQ50dxqnjyONSI3Szq4aD+0/1/70l8gZbwWjh7YE8ZQUIexKMtgUZEKj9GkZc1o2rhBHD0lwt+BW90Q3LIauPn0lM7iQZUSZCE9d/5UXLx4IqcCk/AkhxYKfRWd2zE2926EXbS4CTZvzC5Yo5lyYJItOFHZ8X31r/8qDJz0pw6XB5ZWA2BLxz2rHP9gnPyIDjd6b8Ai2EYSyGoSja/Q6ShwcVzJZ4xO5eFXFRbHERYrnfgw5+FHsgSDkymY0gyFC6nf9CFsN42yF/9WAvv5z38+boJfful34ZVlr4S84TlhHNLvfNSa7LLQ92uswtIwHYksNx150VEOzGPHRGOoIcyS3efDd//hGT4js/ZQmfl4/LlAU60T6LZCNzgom3jVn20dOMQ9MD8suX9hxCtZwfAQ9yN38lRY/+76SF26+4FbIdkjvEE63spBdu5iPYdtVVj37tqQh4n/NEINCmUOUCCcWPIZsXP1B6bzTONhthiZvqySU/hC7PFFVFwHYK94TWagONXm8TgiEV3LNF3qFXQgi6WzO4WAoBXOtNPUCYq60IMHm06K7i4MQtVofSDXfdLECeF2rExzWByvJPVjxao1UVRgNqPQlf+eBe3Pkfs8Rl/RbY6H3iWhN74dofxkObxN2BP0Z+wcOWQYi1/FGr3GlW08fKkUvmJoUkOx2LztvttCMlPNDdSyCrJMdnfXEc380QtYoFeuWMveoJhFZjPcWFR9dEzCbrI48lnkdhL6oMvdQw/fF9NWrvJcnSU78SpdnypZU6GvYR5kEv1VDsit2FG2NMpc6vUTVjsoXa8IdoZugXbMdrb6XriUbOJ19cN3vJMlYV+gObtM+bzl+J3nZZeE44fPhBXvK7aBFcP9rWVp7Kz5uiFcm8ssd9lGhs8++AAd9iWYDpfI+3wgNjIHOUyXAgVewMVQv5UWFI2ddLaJTNm3LLg5LuGVVDdQuKXoufC7iFBMD/J0njPNmbKAi5qB1moba+Kz3o54poOibRRXfzDsBJov2SgWMA9JJ1aXZ6oevf7CUtrEeth7nTxYhEJyYD4MQlE6kOe1jM4/1WRyTsRWHtb9eMTvgZ5bgwYilWJ7iRryxcceDg/fuwgop5r7/Fw0Y9MYSuFVsrRMLCk2b90VlpNLeuDoSd4vUyjtcwtQSCpQh4vnRGrYde7jVEQ4xv3Jsdc7Rxm7k/+ypWtIkb81LFywCMjkg7CB2LIFLNgLPfgRtxlk8PzLL8QkqykzborOf7JwPJQUm3Xy2chiS3jj8H/LlgU/RpIKdLEb5dz27bvpbirDnXfeGj75qQfgyVaGExSbfUAAd8y7DZvRARjWnwMTvoAq7kLcgKqwqeChcyRSQusIWMAYduuCOWEyBWvP9s10KVlh4bw5kUN5nRvKMXvTzj2QuXMjTOKJP2furDCIxOUqgHOtCsXb+gKf8DSGFa+9GqOyZs6cEb++hVHnGp2xPN4+FGepKnoKZ7B1vYmR3O6tgW5w4+atsAr2hm/+3TfDkkc/2ws/+NtftJhN4M0tPEw+UJXwvPszOjlFtICPV5Ky8vZbK3BeO00nxkIPLLWWsVIZuRigRt9KWJP4foV4YsybNonUk4lQgXg/qKCk/m3fvhW8a2H4i7/8PN1aHa/rBKdvB+ojlhIX94aCwflhMFBQRh64en+EKlkecGCjTAxZiTokwImmRHujJPYpxl7zSvjmt37EeIzSECtSzeS7+4hl9sqDcbihxFigNeWB0QH98i++cC9LNGAe4J70VOTsicXRc+WDV98NXyAC7PEvPxIOnNwX0ggBTaIbPn4K0QiL44PglRnXGQ1wA5sITLRgzgxc6ggzqIWmuH0Lu4FZ0Od63eC++73vManUQNQvj93K+x98QBe4N+zltyrReXNmx+j5AYzkyqqXLn0zshcWLFoUjmMZWx+74qF4SDCO8lnXcvhppHSccfIsIg+9CfRzuFrTGhbMw/yfKWbQ4FExRmsDC+SRyLfT6JjTeYj8TLaDSRpFZJJ3xEe57xxP3VFYqOVfNxMTpvjmUw98Mh4y25joLjAeJzpiw+VvUGCBuOKbT3w75gy2Xqdr5dCTR+004LZfDcExggTkbadQ/IQqzpy+2Gt1SxEpA9fPMVQWmt01FJNzSB+fPm0yXNmr4RysDjm6Kii74EM3Aye1s7A+vB/p/PYDLONgCVD8LAZK/00UUkmp5qCT12+36kRTC6VVYVM6hlsp4N2ZyOXtfjM59SeOmwGNFBvhpat4Xug+YQpkgqGWgn0OYanOl6OI7RfWrV7FpNYTFqNjyDInkKJzlqlv+coPwwSCDeYvWhyeZ+mrtL+N7+GhIbw3goXccERcG6BROqUmcugqfhJSKmIPJGPlOkVrAFCB3f0I6KjyzXex4O6UPw5uLbPBQz+NqaYTiqAugWnsI7xOdpZ+L4u99DjzRMXG3RNJA3ZpOSR/QOjHAV3NM1/LFHY3i7tJk6cS9spEBWxRz8Ena+jKxTMhBZigtEjf5jZQgn6R3aESUpZWHffdCXyA9gFZGVB8kWkoiR1dPVz8a/Dzu2PKEu8RKCYGzepiyOhcz3NdCAMp7U9WpVoi33HHHbjmfTY8/fSPuTe2hlsWzo/NQV8OpEaYVvsIC0jk0D9OBJcOe4PopPNQXGajBG2mqY0hEW8e/WFPK7y7FKhtOejiW65BjcE7Yx9SwyLUVRLAzQSrYgTYshqj/IlzcLAje2wgW2Iu0B/eeQOeMnxRfrAGOkePnaar1OLT6HhI+th73olv78H9W+Npc99deATTeXTjj1ADZa8BzE1aVik3g05p+RTkYYyz2XzwHIOxMEu7aMca9L33lsXT0yJez8KiBqWh+WRaVfZlBDlFETUdWaGDWGUz3qv7iYrXNvA04+vXvv616DnRDtBfMqB/pOaZeG1oYxNY88bNG1ja1IWvfPlr0Sdh+7a9QCcN4MaHKUb7OJFZ4GA5qIzZm0oWiF1gNyOJKsQ+nHoFPIQjYXUoUTWj0S7kZsy3p+O3fILp4iLdZy4FUIvSTfu2hD79U0PNdeJ4Jg6Ha8vFLoBBwrIwhQ4rkxM5PzWP4my2N4UAI6OMRJgxFxrDd//+Z4ybugiWRDFBT4/LE5Vebif9jSJMP4TO2jB+CsKbx+6I0JOinb6YIQEdsxR+JWz54AAUuW+Hz3/102HlhhUsMrgpeDj3HQbbB8aqxgKxqx5+dTPMD67XxDEjMLqajuldBzfxXixXJ8QJxuXeQrraq2DxI7B/reVra7gvxIf37NlHftyh2F3ct+SucPv993Btk8Kbv34GGmU9iS53hSuwFY7RFKTTfRUSbeXDcAEMMacACwHwaY2vVKB2cogeIaaog8PZPUQyhaYOA6MLly6GWXPnIQWfDCw2AWy8Prz1zjI6chwQhbci7IEVJA9QTMe2I9XbmW7T63EfMn5ZOmuhz50GQrFfbdVIn+XbcBSy3/3n70KRquC1NMBPlxsM15z7OLqVsSw/BVVry+adsJjAGblaNfjJXMJDRv5yEV1ufkEW92bfuKzTL3oxyfYa5l8gEs3PTAMwWSBtTXg9X+0Maz/cTjyTDoI4vGl3ClShf00xHbIOdbKblGt72Ph+WmgScvpSNG7QpXOQUCOjPWtZ/2HQYEvC1o8PsEPay7Un3JaudNSIwYSXVuCvnB72YbM5lIW87KtU+MmDcL67DgyhdFwRRwHd8BXsO7MpdmkUqzRYPDGwlsnoPN7tCjCKCcxYz45qL+wZlbaqEF129qPoKTpRgFXB9+2hON5DPmglz8LmHVswX+qDORVuMiy0clmaDSYEoAu2R5XKXvc3NHoeqsUsBcX8ZbvoC20BFA4wIkqv837YsA4mPbsFWt1Vuv9FRFeZOlTqgc9rTgYKUa2YywRy7fIZ0IC9MZ/TejEAPxI+5EBB6DVjA6ZZRrL77j0HOOxo1DiAr+BTdBCztloWwYqw5Ph7yCVwXRJpjJTnm81JKeGa9Hqx6HE0iNfQl67+OLs1DxszWr1u1g0DhUcQjVYPVXkrEz4kS7jS7OiYuHLYfRjFlfDy3idgwGiXiMqITk1+cjajoziPHVgHne5FbD4/ZnPfeKmeMZeU3OtJYdbEWTHXa/XHy6MiZiBjFMcB2Iz2ntCtKAQRzKcLWbhoDj7Tp+OJNWPqOGh58CiJwhLI96IL3ktEz2as0fZyAL62JosoNBF1SKJgSPAXe5bjOw+uo6/tI058xywJ6W3gRPK2pSy5HDTypoROWFMTJbBioyZoC8CLO2lkoje1pk5iXylsh+rB8AZTXMU5m/BarkEscxie5bnzNfg8bAz9y5kQoG4lmR3HyS8P+M+NeH84oUYpdXGRxMnGcNhcovsopvvPAvopo/OR6dFQAwebpVcdN1EXMu7ufqlh12mc+BDGpGRDM8vDOnUgDxhe0VlgbzkpCHxiLBjdMLS5vEQ4xVihPvHEL6GznUQR6A7AM6x3WSjMI/acQOKESpTOnqvh9rtmhLvumc1nhR8HwoicjFIS2y8j638B343k8NR//oCl7vzw1sdvhBYEQ1rA7yLVvPUabIQrsBHquZbglp0UwhJunIrB/UNmIf7Y8Hsvsegr4gG9eT60Sh5yeYf78O7OBJ65c8ndwDBtTBA7o1H6Zcb5W8Arb100nyVoKh3uJrqmfFg1E2KsPV8czkOZkiZRxfJwLR2pHUwqvrkNHLYKERZiKVsFX3X1cgybtOvkczmMcjAmO9MUTAJKmQaG2gx0tRvbWZkcutbZsUjjUsjjA++9YjdugnoOjUAF0NsIljsumfcf2he28ZqzWRTWwWMdgPnOF//68+HuB5fE6LerzbWRldGHJZd4oR1uNRztDeu3sii/THdXCA8XdSz89xu8Jkf0IUNKI06emopPeR2YJVz5aRhu1bRiZwBUUU+TkakZPySDupr28M6bayj6VzjHesNXlS7mFWIcZZFnMeUB465GWfV5Dv0U3kMeBbqd11cAjJJKN50Dz7ekaHCoPHg5fLxyF8UeoyTuDfNCRxE40cj1uE7BG8L3kZHRRjbhaWLCTNvph0S8BJrrRe5Tw3+7md5OsLAsyqeRGjkOUdFIDoT88NRPn450sb/5xt+FrUzD//HDX0f8W0vT68CW1zk8xMvn06SYbtNMA6S5mgypsXiQr8Ja+Cy7Jr9HKk1L0cASzNkKiR9jWU8CUB+aPKcErTr7sruyMOvn7edVyvu4zufi8rSAMTEFGGI0ZvydTF6Gwqpe7l88kK4YlR/ZlcMJCdA0qxDWydkzBynYCUzdjbxX8hgpmlIFM8Ddz2EZ4O5p/LjJQEYDiZ6qIcS1MXzzO//I4V2NpWheDBqwbhqL1QBxodd6VjFRN90vvifUmd7u/09JKkxS0ugMG+7HgR0FQ0wU3fjPSGNu56D5KSG8JxBojSUsuT+HmdNEwsv7/6FH/NeHwm7SyPcbzO7SlJStCtLXIFXejlPYIaSPbdw8eXR1mSj6prO0GTOijAQANOeIJnR827gJO0j+eQGBhrJI1U+D4EHrytYNe2AgH74+Fy46LlLAbkHcIh9xzarlyKUno7nP5e+K4xJAWpq2oJVckKNsiB944CFi289HdZH692XvvM2fEejI6VrDCZ/Kqa2BzkVGmVpMfgzBbeHBHDIMj1suziFc6IQcdH27447F0YrQ6Kjl2CT60DyIp/O99y6h4yIAFmxRDNqL+9RTP2cpNiR84pOfAdOqZBObFtZv3oSrXSUHRxVTwpg4gpkabbcuP1gDb+XMuu5ls0gpBKf61H13hdvwzq0+T6gAtqwL7loQmmkS/vu5n4FB52GeVIRdYTOnPvQbNs05wADpjMyZ2DvaEyM34Gow6vXkhh/84IXw6ms7gC9IwUDRlkLn682hpNqxW7/hPnzmqZgxfe4Ln0AZWRZjxBJZHmYl9Q/vvr4pvP/68vAoCsn/9/1/iIfKx3s3hK2HdmKXiO8J2FsHitLC9NJwei+Mg1M1GDY1k56jl7B6YaW+3aEeKGoSI+4MPGwHQhFSyqwydPT4ibA5lnAoFob3VnwU9tJFd3ET1tBVqrZaMH9umDJ9QsiDZZAOyyC6a9F+XGdUZM3D9yf7kq707fdXhg0sp6WTleDd8K/4ohxHsfizn/4YLHpKWHzXPSRdbI8HQDsdnUO3TmVdFJR2xnBtdMW2VZEasuuTZNdrgdY3uBvaVR9Gaq1nx2HgpPilnd3CacbOoyy828FIG9oawkOPPhy+8Y/fxPAKRzksPtsR/hhnpTOf1E8Xg3rFHAbvzMWhT9/mU3iUNALb2DGVML4XQbfLoLA3Y2krJe6+h5aE1Pxk/EMucp/SRLjP6UyhaHSEP7z8PlMF3hs4+gm99GUkz2eh2VdRkpa4HAqFLKuSKRIXsYD1GZBCNnTkQIoHcXEsr4wKK+5bEY3g13ywg2cHURnKWV+DeY+XCXjo5rmZOUG+MM8o3bNWBXKmBzJyF4OXWqD/9/kXIApgzcA1qKu+hkp4KraxHoZTYiH1WXj8838Zzbv+7T+ehrWA7zETlJCVy75S9gYLbpkL22Unful9YrMyc/q0aBr0LkyPK2DwlcJ+TI3pFO9CuMol7HDOwLHXFc5DcCDX3uDjbCYGq5L7An/lc7hIAugBHspxgcdzmM7BXa+lBNNbD/XANJoyXCXLSssjA0bv+homl8H4Vp9h57Z545YwHh2D5mcjgGkNI/BX9NuApZPMZ9ZG4/pXX/8miz0oiEzr5YNH4Ck9BubF9QjxnYJNZnSd9a6RabyCpnE2qSjWsS2EHdSYU8p9oJCltoYlOKphOfmTUam+8OLvoh7jyf/498iGyeAAcZpQTh4LdFQsqV5i3Ijas+gtIPbFg4L8MI0bp43u6dQRFGKb94TjOsIhkRxDWsqCm8aFBXNvZmHRjlLsUMR6TmGsXcc2+hjwg+IF8ZU8lhZ+0H2RfHvh9Qg+TwjjvcQijcU0+5WXnsP3tTzcgzH7ZYB7uxy37xrfbMEsPAeWxbe+83dglcei5+saoraWr3gXjPzB2E1HDKlvEXxrcEcOFG8o6Q3GtNtdPPTQg7H7NvXBceQWTHs0ZtEHoYqisgmi+Ze+8jhY22hG0wtxfJEatm3rbtLCj5Df9xBY2zhO9U4KzgpCRZ+PvN6s9L4U6qN0FWMirQq4EzMVulrHIiYDTW6k4eTCylhEdt/IQUXwmlvDMPx5B9CJtvdNDh9sXoUnCJaqI4tDrhh0rn4Gqoso0EAqmTAFLNDQ1+kz6KhCcXjm1++EX/wazDCzIG6dk+jmZLgYlSR25eHW1IYvSf+M8Hff+woFHNK7vgkUgLaGxPCH55bDZT8Qfvr0/wsPPnA3Rb0nbD+6J3yIdF/v6jN8hlnECw0qHs1CeE84trUytMJW0Hehh4T3QnwHurFPLeahLOVmKuB6GmjgMteNO28/2knKJ92LsKeWDsSOz4nqROWR2LF99vHPhKIyzH4Q5WRyjdqhWrrcYYMSrrPASqYbOrJpS3gL35Q1eC944H/729+OvOUf/OuTEUr5z6d/Fn7ys2e4F1ZFCIOpkiUehVf1G59dJ/dvHZ15/5IyPA/qo0+y2KxQmc5iRiuZglMM7jcImE163yiEN/3pINduWEPScmWoR/I9nYP1if/4ZzILwcdZLCZyPXVuTFXKrCcxk8JhhFd7YV4k0/V2AgmZYK+STfvR/hToARR/peRS7pqbrrIcmhCGTRoW7QxiF+ZV7krFKbAp/PHlFfwZ3TcFWoOjvCLUjiUIvcCyG4CFzN3MYdSOjAb+XlqpfisWct+TsVL9sNysr8Y7fedpfp+iSGCfoGUuwp4J5C8moh+4QQOSTXc6AtbRQLrBQmK7tGeVOVWDrYN5pJXsAJoZ6bMy+4Z1G7bETn8kn70TcH/w9ZHwnUtYMnLmkTK/lonzMgWwgUOxV/b/xS9+ngMwN7z1+u/x9y5EbIbqGD1EC9fzJJ/PDYr2WmyMz+Gp3MFhmQAVbig2DnbHDcA/LnmdfIt47sWedXm7xjWVppkJRVNqpbCSApc87vsimBTXee5qzrFw3nc0pOGY143niQ1XMg9jAcHX5bhvFtFsNFJwPwA6zWSy6suEMwR20q2LFkQPISPEnJDl6H+8aRvNB9mGuHPaMCy69XbCHbIjrHUJ+b87ARd83Txj7slMkpqKt80V/KXtxhVDlePTMYuMzVIa0CNMaTXQRP/u756guawN3//Bk0yLV9i/QJ6oB3oZYJHmvf3g7c/2SCJ36yrFJY4lf5rb42hFJ2lHk4YngHSvxipOO5IXtm/aHpqqasNwTpnRcJvL6DBVBl66WBtGwfGdCR64D/x3y7YdBLGej0uabj7Adlp9/5nHz8uDoTGEPLxPsIy8hMNVObDHbJYnMkHE1l4kLHY3LIAJk6bCrVwEPeumiBGaunuCHLEf/fi/4TNPhWs4N3Kr9Uk4g8errAH7zWRes/xY7TSVf44jjNGiKQHc7z8YVaP5ULtI+p3Cck/Ten0SdJTTrcvO5RIPWXGRHT/qNz5AeOlIic8hYSVJWNUTsJAPyyk6+x2MeNpddkD+b4RSprzYw6MPkEoWPNXBwhypKP26msPim2eFxZhQ1XU1hnW7NwIpbAvDJw8KEGTIxSMVuBAbRk76NOlPYIl6s3EV6BDNNh4Y3l65M/zzvz6HNAVPk06N/ek+KG7aNurJkac5z7VL4dY7ZsJZfhAVFdeAhy2fSaf2bFP40b/9KoxF8vvMT/4tUt4QGodTxMz/AcXTMSabJsbFikEjec2jwodvrw171mJ/SFajqrI2xAJlI3kgGf/zeX0FuhGC1Q5kKhpJWKiBpXpuJHMDc55BbczhsKCLBRKyy5btoxH7ADb70+bMQRU5KIwGe7t0GviIApkPvfAIN7WjaxWfeT/+mwYO12Xvvhu73yeeeCJmDkqNuu2O+8KPKNBboDVJe/SQ1PAnhc1+HyaPLgp0i6o4ljpiguLW+lxEr2zub3nb0TWO15TL8i0FWGg4LKIJyJe1wd3CIrQSSlwxlp1fg541YfrkcLmJxSNUu0QmlCQ4vQbJdiGPPw2sthWqXVsrmCTSfA2lrnIotNKRFwIDDSJk1EPMwn61ARkzVpcLCSLo6G7mQb4QPZ8TyQE9c6ImvPbScgol70H+M9c2h067rALMHXbPNbDiAu13ORw12skGCnSc1vM5Rm9RpIZRILp5TS89/2Y4eewS3wtMOB7kTFcUk5zcVMQoyL8NXOW+yGNSLaMgZFEsh7HILeNA0e1PiMFn9QqQwnlYUSbFN4KXZwsdAg1uBNaZSdbmHXfcxT1bgpnYcnZKpym+TB6yU6BOLmA5dvddi8Ovnvk5y8893CNDSSB6MByG0ZOB42UVS9KLuFzuhOl1RekzB3Y6B/4o9BcXSSLSAK0Y5oNFWqhDhz7zMJ1aGsD8U/DzSeH6dnBC+LyVACHkcuB34Pmz9r2V2FOg16Crp+WMwpQyxDEZ7BGc5LK4Dw2ScNK1gZkMQ2gs7orJfE6iCJIfTmAr8Ic/LkUPchOw3YPhBLi8FL4LwFq1LF2bub+uc9hFdNFVNJ+bUnxVpDVM1Fb5dBrOUiLdxnHwqDy+waE6Gq+eLDJA//Opp6GaXozCrXOXa4CyuI7UxgY+34TPP3Vzj+b2qvNy6CLsNhX9ay8Y+XhuG2wLafFhKMaU7x5sIM+zpXYEPbhuE5AHZHEiqrZRjO0CHnnkEWTPk+LYfwr7yN+QkHIEih5bNegq+D+DT/cwOmjL2UY3MosufB6JJJNIXi5hmZLLgk3i53Mv/A4yf1N44OFH2LaWhdV0zatWrQqLF91KPuEExtqVYThLSL/WbsU8NrMIXVL6MNpBlzIa5XCivq7c2HxD6F+f+MT9UfZ5lM53MCemY8h3v/udsPSdt2Iu3jyYJnY4GqK8ynhncZ8L4XwnBfi73/u/hJXeHj7z6OeiWGI0qdAPfeoR6F6rkaJvJSfxWFQZykJIYTRygmiB9jUSrmchDxDbLQzfL5JQMj784D//OVxuqw0rNq5AVnwgTJg1ikUh9piFqIvAeDWuT+R95PAg8pjGZWEbi8KcxMFh59GL4a//9ofhQi1FAlaGhTkD6EVMPgmKY08iNp+pwhsPM0ZRbPDqSGFSyoBXfeHYZdIpNoY7MDH6PH/PlUZriGQY3P3XEOq3wd9Ow5Fu7JhJLJLGh9efezPsokAXIWzR4bAWrD4Dn5Ub+D9IvasBA31wyeJw1+230Cm4aEqKftrr6TpGjpvK1IGUX1tFOiwXRgVssdugU/mrD0s7r09/RBAWGnTO8bBJY0Gqh3R/Jo1hYMPiz/U8vK8SBTSffMKJEyfGaKuikkFhJ5Jrpf379sNAgrkhtGWqsjj4dT6XMqTldjEe3H8WqlCToxz7Al1MlBVrcqTggBFbYaZ5eCWwTdxb1PHZNSLXfuCzD4V7H7yfHQDMJRSy6SSWJHDYmnaOOJnJrS5sQol2We4y//8qXWQnh0Ytk6CLrHI6xwKesTSKrAnrDXTmt5Gsnp3vf3sOqM+OHM3BwXPhleeX8zma0yfciDcLDJ+KYShw6X41RyrpPyhaFlylsDiae3AVUhDSowUCByWH756dh8J//cfzmPwzrkv/4jF2MtWBrptlndOQhl41PDv1HHizJqKg5BpUs1A3v3Ek4/4AlumaAxUxXQgfGVcfzFsAACAASURBVNDayQHXRFESCvjdc7+JeyqnVyl5enhISz0LvTFLFgciLymVJThTzoF99Yuf/BiDpr1Q3R6LQa3VYLlJ4LHFfP+tu3eS/L43tPD6mmgCKphkPJzPnj8bF4YuR3XJHMDXtvNMuci/eLaOf2J3CvPHhBazVW1USgzM5bOoP1sdtny0GYkAhvhIuC3gPh/p2Sm83tvDIDDpDP6/JlHbtmzi+2FyBNwhN9r6NYDlp0rjjXTN/Ug97+JnGQpxmqV1AvsumutoqStzTVtWFaZSgZUFWld0ANRDxLT6CvjgGSgNG/EPGoqNwT3saC6eBYrh4DOizNjBdRs3xPtcn5VS6k7CZ/9lQY/jnjig2GwhJ2eUpqp40TTFJQidoKGMHSzieijU6RQMsZkW0kk6ANmPoaRqAopYvWIDLyCEb8KW8BTTr9dN7uo16/mQq8MpAPbjJyHmI9WVo6ijHbMHH2QIs1gejmLkn4q6ZjouUGI5J+iodoNdzpm/MBzCKF8zFj0CFrDQMkLpY6WVdFuqlGRsHEZJJG1L7KgfYZenTp2KXsClFOGNGzZRYHfGD/2+++4jBXxNxMFUqGmsNJCF5wqgi3mooPoDyVTBjdQTwpMunY66P9325jXroOCci8uDEpYHa9dvCpshrH/3H77H982PMubVxL23IfXdzWeiJ3ItHhAeDAaqNoIB12GzqJqpBDrNpKljEIZMCOdrMRE/fRAV32Bic7jBcth+438sF1o8LYfCq0xFsh1NUMjpMyicq+0KX/3bfw87DiCj1c+EAhWdz+gIs4mCr+IQGEtH/hdf/FRMmzb0tW9GbrhKeMLB7fvDrTMXxrifwcMQ9JhW3Sc7NPB6f/6/z4dNqB0HsPAbM3YiiRuTwnM/eyFsX7UL0378vfGZMFy1HRaDHretFKFSeLmffmBJGDqwKNxohTXCglRns7XAEvoaZIOTn2Gy0j7ZuKq+FOTRuOIJMVhYtCOtRBgkt9wCKo9ZZdVArDLHQcmSlpfH/dkPaGzPnj1RajwGj97xU2fABskI7+BUdg6fjmrI/yoYB8FOkN7nfaDqU/rkJnBABS4xForORJGFYQ7d7FKMQSvnALD70dUtpqDQmbrcyqewlbCwOVd1Nixcclv4yje+HC43VoVughSCRRrfFK0GEoFyTA3avmV3TB4321EFY0JM5kaVygErRU5mT3bsojvJCjwTZtwyLQyHHVJdfS4mz6QnkxpEmvrvKdBpSX0jRJMOLJKJq+HgYQgpcIQTcy1AEOM0qrxfZz5NlBz/c3mmivNKwHmH0IUvDSvfX8ezymKU6+a0EKdiDiO70ZgbydSg8VEh0+BkjISKWMi/8eKLEfLoR8G/DNynUrGThq0AR7cMfkYZE4+HoMXyOs/IOahtMc2FqXEYHjd2s++9vzy6Cw6iOOvR4bUYhvx5BMq9nahLz0DdnYaaNxlKZDrQ1A5k4Jt4lhqYgJKwRs3WUIiTssxuk11HNXshI7NzOUAVGBlM3QmU1dnK51vD9WTSyGSJ2AbdU4l6Dl9TIgQJJHES/5y9W/azz2FJy5JRz5EUPtPJsHPuXDibaaE3AUbHzWfo8ucy1Rl6bJMxa/bN4V32IDK4LlXVIazbHV0SbSx6oLN207BGUynqVZcRZE66QMOqAL23taCQBz6cyXIcHhwu1vfu2clnl8iidniE0gYysej1cYi0ovHjx0dx0Q5qlU1JwsPfWtiTDEUsHc/SFEbqbJRI+cW9ZHhVS/5QN9G9MlNKBMXZU70P/94ORS75OqMAOK6uZAcoUJngfguRRXbqsUAygTfobjyDK09ewG3sInxN1F6FA6BXwUFlXNIhq4dFS38WIGkJ7WEu49JcttvjUKnpcfvmO++Fu+//RPjJT38RcXExzOkYcRcxAr3LyKtBjsIVBSMXGRPEmf2ApNjoK+um2bG2ia7arxdfVwk0b978yBvWiW4QH14t45LS2R04rinxHsxD2c4In8PNcrLyMA51FAOeyYLyYWED6ijxuJMUhdNYKsoD1XnK4uL4rGPbytXrUEquC1NnECXFckLlVcwiA5cTB7Pop2GVWVKWTezO2LDnMCGp40pC+Ug2+UlX6Tro3jTs55Jnc1hmsiCRaocdDv8rDtc6ssIT3/8lNMcDcEjJ7WPSdkGoBWdmbiL84arwiUcWhHvuvy12Hs1XGWvhdrcRb7R++Ufh0U88GOZiao4Oir+VnIckGvz6V7+DekcXI93JRJlxQ8aEF599MexYtQNohQmA0b2Fh6CTz64QDqkdUxsFuyAzITx8963hS489GE7j4f2H37/C5zIG+hVLKtJlVq7eAIw0PS5GjmDWv4SRV9ZELXSqJg7X88BlO/YdQvl1mZsfSIdOxJy/Dq7BaLxQhFDEelWijiGCS3ZGh+pOXvP+A4eij4EKQmEpqXTbkNqOGjUqfO5zj8ZClBLDfOmysSzIozsy9TuLB/rs5asoxj6OEIEkRf0w8pgeDJiwmMkAcpveThtaPrw0fPufvh1GQ4msBjfWdCo1Rc8NnPGQ45uRuH/PUURdHCKI9GLYK//znuzQOAlWSBkL8gxYTDIdzlw4HYbjxDfr5pvoti/wnpCuc2DolPjKc+/zPQ06Bh6DX59L6k4Z90QCy78edkUpqTrX4bFM920nn8W0kYkRWFaqBZoRPqko/Apr3MP7TvLcMLkazuCClG7uOhNxJr4cqv8sTAUUJqOeuIRMw7CdxMzNFeTuWL92DSwRvFPs0rkXM2mIUinihnEU4ELoVABIEp0Tsym2zSwSTUY3k3IPIajbUBArkZ5Idy4um0UzaPbfcXjSGzZsICRichg1HkosB6NWn6Z0H0O0dIo9lIZKSexh+gMvmbV59RoCF96/0vU8MO04+XD4XMQpsYHP3olJ34xrLOmcElTrptNI5uLffo7giWP7yN+k5qgvANEK4/EMeuS+xXT2k6FjnorPp2wxdyVS7dwxjaZJOcYBdAT68Hkmo7foptsgFlyX9UZDFGsYr1nFqPCJ9EdrZZwOKdx+JlIkh1FjmsHTG4G2Wg0fhvI6sBwDMbr3CnZv5fjaH4aKOpQczcmwW6JC2cDhxY/P6RHcthtKdTvPDZfGBdf+U+5mPieZBSs6VDlE0E0bJa75voq1HlRPCZzyKbxgMZ/zKHdKWOgVON4zgspdrKZgqXU/SvepAKKHpaPcwh64143XTNxgPMuhS8d8fiD4yzg8gR9ngWR8vEKFPArs1//me3xYgwHys+igoXSxcFmJbHrihKmxc5alYSHeA8Zlp+TpI85sR+Wyr4GR169XgiqJXrtRfYRnz4VKA/ywZc2mKGi4gOzY03Msp53+GHs3rsbE+2OWGrOxvhzG+8+APbKSEWUU3MXdCDYuh3/8p++Fn/74J9FY/Ov4T5yGlvghD/3HMF+SwKcnEaNziA7xLKOk9K/hFBlv9gsXTvA6hqEwmhb2V+6m+GeFIeM4TDovg1fmxg66r3E5FJdsPkcfdiOJemBydPUUhV/89m1Sp9+jgORyHdgU8OCyT+HOoOuHsvf4Vx6J3ZknOQd3KIQrmoVkfB8mRsMZE2+Bi6uJkhFR9Cbg0Onh1bffp4MmhXtkRRiDF8OoiqHgeGtYEiKvb08Jp5EwX0Upp/nLdX7YGTjz0pXKoYB9GuXUd/7mi+HqxdPhzTdeo1vsx5QwGyev5XCSV0R3uxHIZc9islTGwmQM2X8VJKEnMyF0U1jex3v6nVXr4JkjCqCgmW2ZBA2pGyw4G2zULOkiNujF7Bs0wTKJowFeqn4bpTQDNSza7HrqUB9eYVIxtWeRogvwPCEGHcjEcxfCkd0Gtqz/RxaF5vWly7BKPcJBAZZIQ+G43AYzxg7VIF0FU4ks4LqReT/46XvCp//iYRoaRlkYOBjoRgiiB+ipDXrpiePnsdzdDJ/Zw4KlsR4jPLANQGqa7AzD5lL+tK5sV7AHKOD934khWWPDJbrQi3TQeHCg4Hz1+Q9oEEzONvU9jfeYAMwAjxsKnInRN7qBHhWDlWB/gLeHuH0mUu5kivqQAaOJYroenvnR82gDCDMFt3UH1If76M8Fuoe9hkor1W/t0PYG+pny+NfBgJpG0+Mu4GYcGRuAUF5/7fdxojFs4fHHH0cheyS8+srLsYAYryXWOgiXSX2TXeDmsbjTtEuh0Qm8bmqvNsRro7JxCsXYBJRcCpfP40HqRRpUQeX/IxAaFTGZngbjfXfl8lBNQevgkO7L5FGBn4l84XqKdAy9paHsBzzh0tPgBN0lW9hzuGvw89aAidsyeionIlRJ6koPh/ccQmAHZ59npIiA6McfeTDcSqZnJrDDbuAVk1KEM08Cy1pij0ByuJndl0vulWs2hhmzF0THu4NHT3DN0+OOQXjuz+EKFuLefMmI0sVmpNcwq0+UgDciJpIuWcRSXQuGLN7DNVgbHpKDnVhQ5bbQ3fv/J+OMGRN2bnt0vqwsbjhOTqSY6dl0xCyyOIjissxRIsoQoWHpYar8UImz3WI7HYwb60SuhrFlSUb4cGNfA9drwsbPaPozFCYfqBRGN41hDh85DX5FQC0SbISTdGPEIbE8SmHk04834UYz0tPU8JUvPc6NSbIwJ6uj2Udr18J9RJp55kr4yhc/C8SRHc4hBTcoYDs0K92tfE2exBZsO9XJkyfH7tpuYSOS8gtYXH7zm98OP/3pz8PefUfCl7/yufCNb/0VloOXwirMv4cOHQ4n96bY4bapWMOjYf3aFeCYrXG7K75uT5sFjery+dqwnRy0ufg0yFJ55qc/wWLw0yjEplPQN8eNcRWj80asPC3OBqmOQDxzAvtLvT+u8HctrfUUwX7893mhrr06lAxBpDMZ6lRGG4cHNz43kV1NBsUpjxvCX/QDFAWw2lBIMd0Y/unfXwKXBCq6wRJXU3WWRE0tUP8mwt3Fe6MI0YLyWFWiFf3KidQB3+VdTBo9nFOf6YiYLcoIi0U+e77Pe3xOG/BQKEdeH7tVrDvPYXHacKYuZLDA2owdgPiiLchpTYHgiGYBTdCjhRkThocfPPENrl9S2AfxXk9rXd2Wvv0uLnTnWPZOil2UcI9qyn50YFPxLcljdFYIsJf09Caggf/P03uAaV2e6dvP9N77MAy9946IqNh7iRqNKUZNM9lozKbs7pe45UhPNl2jMUajxhIrKgoKiqJIld4ZyjBDGWaY3pn5zvNh83cP1tiY9/2V+7nv675KPRj++1zDg1Aipd91ESfkFDGJETxTS08agSwmFrE/6VxOVi62vedamKbSJWpk00Jn7x+RGcIfQlnV4IAyH1wKXXLZpWEaitPDFCUP1e3wqT/BbtJU8jxgmQaYJ+LWlbAbjrM85kxAJVkcLiX0wBCLLkQh2sTawbrz6AZvPsLiciUeDm3NTBmdlG/8LpRbay9qGMP48UAA3E+Nf5rhP2dyj6+Hbtfcyk7nyIHoK117sBEWxzI+I0tDaK9Ot9m58IFhcmSwlygCJumDE5/OxJuVh5YPDnweRTsfamIiE+2UMXPD3q0nw4O/fpyOUQwUUQfFtIXRX4FVKu+J6jrlxr20+iVIuVuBdKSoJTItJzpxUKLGMeEMBYN+bclL8bPw6lM4xrJruJznYBXPNvAjis7N27bQOUNlq8yl0AyLS0phvWL0DCr99KhOYrL2uuuIV0Bzp32pk+xOWFkSCZyIjIBK1pubvVEftWYj6t9OlrBJXLdM6IVlQ0oo0tiJQgWsNKjZ+2xaCXxnYY5DTOkmcmcAf3YjtDnruZJJYg5FmsnPZbspUDm8J/3AaBks79MpmGN41sV9hWP8+cvZdXUAnyj/XrVqDRBNYKE9jGdnFM/LHOAH4Jg169kxsfMBJ/unv4s/z4LsH95zp3UbW6czmzfhpEyX0S5z+bMKUJtfYaQTJ9r5HqlYNs+Orp2nWC7Owd8jYdbV0wYz9HPmZmeQLZjJ8SKAbsE29SCDm+l20eKXy1ihHNsXQOqPH6aPkd5Ti7Ie3Zgw+5LwAuEeDjKd1msvvAq1hvwz1GHdbSiPavCdRa2oleIROMQA4IwOx+J/X0o3o9/C2S753Jiw3d3dHK0VuzE/eZmssYP7u8JP/+e+mLSxA4P4y6+4EJnvu1Hem89DkUCH72ZbtoZj3bkkKEyhI1j6+hthO4U7lwdjM2byX7z7SxEvaoVxcCl2mRaNfBYaZ/DU2LhxAyyRnYwvrdCzSmJCi/ieHkO7OPG3Ii02DWMjcMiX7vpCVKSdZFS/DlvMrds2xQWkmJJ2h2YhfkD6Qx10nmMsDqfNXhDWoVA6ioeIvgppqaqUDhFQCtyyaHyoHAvPM6eL/5bFGbBPIQ9nsoqsdGhUlFYXIb1RUVga3t24J9z7r38IDdDmkhmNdYMz4LMPru4NNy4mNGEhHRJBsbIWkA/nQwnsbGYxg5+CBjfV8LUJhKeD5n7Qqfh7fLh1Y/hw/SZoSKNi7M5Y+KODcHqP7ziE49tQOKProvH+p79wR3gbm9gnn13CYVQUwZcz0McuufC88EV8pQsY4+vgqu9Gzir8sJFRt4pDbiQddBE0RLtTMd48CmkVnPGl+EmXsZBRaPL+qtVx/FXNKrbvQXsRVrQZKOA+YJdgjJHOaiN4odxLbASXvgH/CHm3crBHIUkvZkkkJ11s1HDOBF4YXQvdVWTyArsEqqCAqEoTL5yGkVc2/00NvO4arCrzoWluWL+ZThrKmoc/XXhj68kwBAZAHinjk2ZODJ+/+3YgwK4o7OhDICK97RD//QbsEnZux/UMa97mJrAO3ol+YJCO9qZoGO/Ps+M0WzERY6wbCGQ+Q8LNHrzNz+LjqWHJS6vhe9dHqmP0OkbCXV6JN0gVog3e0SSuXQoQWSKUxyybK/F7Kmgyjc7EETPDxysOhod/+wz5diNjc7QLaqNWoFm8vyc41HLwruhgv+Tz4r4pGUwii2tUAGth0dy5kUO8i/erjM5ZAcd4PveTTz4Z2RNZFJZ2nv+5LPaPk3BdD9NCWMDCfZTvv4YUbG0O8unq4+KVLvsiqGtCEi7pnXTFsoWjNGTy+8m+8c87EKPpxeKeo4MFezPeHQNMHP1MKflwmMuAHg/Cj9YhbsSo6milmiKpgXeimbio01BBk4EeNDWKuY//F1qRR6GWoDqT93weQrR6AmA3ffgxE0sGrLMJpNLvYRd0Itz9tXtIUdoafvqzv8RlsRxqan1URHod5uKbcQh68JvQCXMJik4mfUgaXuza2W+YRepOr5Xd06hRoyND6sABhFTR4Kkn0lCl+Vo7FYfpM//O28siPOv74OLVa7lq9aoI1SZMunjcYDrV3M2y6igTPbLpXNMZx1Kt8nSqOsB5cV0KaAyuIbWpAX4QHeikt/wzBcFuLZ4kPPhuYTphBuzfgaCD063tFEb8dBYpjGccAVFEsLMGjIwC397Wwy9wn+hChisVN1insQljh7JUIqSVq7Xmw48wRz8cfvbjn8CVhuJCUWxtPRbtIUdwMTyFdXOXVqeM22SVc8CAXSpJpVJOqax8PrFTF2N96UU9tH8PW2g29LfdEtoYjXsYZzX0eeHF5+OD+93vfjeeiHbhKYxLm+Fkvw9zxb8+zO91AdDH1s0bMai/lS6e4s//dkHhz3fcnjkT3JVTuw9p7HMvvRHGTp3BWIosls76OF4CWsZ3nWnBWI4Odyo0nAXD4doSaZTRBYafE8ow9ckwmgqmBneJT0KvygufnVQSNrMBvu/+PzGKnQaOob3TmQyZbAqLq7vuuonTeGIYhFWhGVJbA57Z5BqOqB4XfvHz/43Y/WKc94aPLKNzgkvN/zVzCO7g5dgOhXH0mAnYOQ7D46CKNJWD4SgijMn4XgxgDLRu4yac3frATheHhx55Esx0vwlJ0RLSbbUBDXNgqYwEQjLxpohuUYhBetghtt86FoqjGoxgp+VfTyRRXOrcStShH3/8ceSPn3veonDjDTfxz4uj89pSTPtfJWrqGHi1uPsXvvA5ig8LWRYqsykqvvDP/P25yFj4ype+HFbjz2E4aHnF0LBzz/5o9JMBfGHGng2HxaYXnm4hRSuR59nsuCqsDXzeCwswPYL7X0QnvRqjG43XM4AasoDgBjhUc+HSjhw7LHzqU9fF4pmQRB4kt6cOdd6G9Z/wTND9M5V0cM1dFgoltOAvPYSFm1NdCc2IQa4m3VxzA/meCH/2HiIyjAmgs2swrFm1EwrbFlSoJVGjkMG7WVKRi2AKy9RcA4WZDORis7fRFz2D9j6XRotXFwvQoeGD12uIXttE+HNmtEIVXvB7G3yqzwhtdAxsVhzixBhJzPzK5TceirIunU70BJOFDATN5MXzD4ENn4IzHlNFOGCLOSRNC2picknjy1fBPMhBgXEC2b0UWndLTaTHjAcuM3NP+qVeFE67eoZ7HfSStma4NyhDy6AHh8ZLSvN9P5avei+8C4UyFwvjdKb5Aa5jBVPQAQ7/ElSo5ZVCsNDY6HbPMKU2MvXop6Gew88nrmwwcR57Nql3+Tyjo2hM1CjvZpFfkl8BQWBE2LJnOz7V7YiHboaJtTs8/fcXQ+MJiirdczFEgzZ0HYbkDqnCuZFGVsjgEJ4f6egQoEtFWDU9wqm4KtKc2pScTXaHxgfmbOqKf6gB8bv6rBfx3CnY28fhmcVzWQXttAKvH5ey7xNOXMMhkjBqQTWhsZCCXEghd7aTzmFTqoVhKjdc8xkl1zH8kX9PY3DjcyxCcv2k4CQAmqhGjNxSSwibUj9QgpsC8Gl9Fo4eqCPs8XjoaGTrDN6YzkZVmbUvTgtFfICHsBfllzDCKbivpjSMJ4XC2KwUik4Jp3ANhHlFKOctOJ8vVRMuQF7cwPbbA8aF1imNgPi8Okd5Us+bO5uRIjU+UFsYlzRFWXzxJeG2226PUI242knGC/E0t7CyO3xofvUreIlQxwyenACnewQ8b7vx4TyktYD3Fl45qHKCj8IUkWb0rf96IHRgMq+3sGPLcV5UsToVa1OmzcJRbwydS0t48M+Ph2lzziFFe1Z4nolg48b14VT7CTrovjBqRmWYvXg8uKTRVS3QnMpDIZ8/l8JbmMz4GReERONwSuemEEPfcSbc952HWHLtj/6ygwBbZzDyGTG2PNxzz2coBpiZ89ClssA6UXs6HMDbNj+nKDzx5DNx2hiB/PjCixaEcxcxITB2toLb1fECbtq6BSoTPgbwv6twZzvDwdp28DhpO9CDhpMkjh/0bx98hLOQhe2cc6E+vhNVlR7MUoW66YYUZkyDd94DnUxe6Vj8VQ7Dytm3Z1eEDNwP1MKPr8b21YO0FfdCD9aNwFWOhbfcdhuKteksk9vAk5vD7x58mPu6Kbq3DTD2y4H+/GduDvOnj+HFxNOAztziZlH24L0EKqYvQQvL4b0UlgZ2EOUsjjWtf5+D3imnR4jkOEnnwEDt4N26trnwTQGzdfIxT7IZ4ZUca0VTeiXklueGHJ5JLilFjtBS6J4XXbIQsQbqRYQ7Bw/vB3o7hqpwL0pZ4BZoc0eJTsql+PdC1UvlWR4HgyUHiEY/apPWz79oDsyTEvQC+0I9z00bIpe6Qy3hNfjng300QXSBpryUEsE2ZBgskIL02EVn5LEDYt+QT9qL75ry+Uo+W04KL/hrNeF4TRedYkN4b8UnfEehBjtmoBIKcDNLfL1GkinyCkH8Y0AaIiN+H891BbBBB9CjRbuLa9jNQSaWrwugTAOZGXbOptzoZ51J0ZfxddaTncU3jpFDYCi8+fpLMDfMn0w4S7EEr95PU+b9j5g0z4gQgO+oHaoLRa+/h4kFupYp6HVUduLR6UADiXp6sLvoVHVqajkFOhGWRyG4t8G3WkxoLdyICM39gYvQGOLMFFlG95rhFEGhzaVG1cNbL8goYdeTE7bs2oFTRWYowKlyH3YDdXCchTJl1RwDyvMwF8prYpF7IVPiDTdfC632g/DJ5p2QGZrpkFloUyMivVerMjw8fA6tif7Zg86O2CxJ/5DBFF35gBzasYgw81DFaSY/w/T1E2g69u1HtTxiVsWgJ2gK2GWatC5G6my7ZDrYdH4D4Y0MTq508JM0ugxxaTfQZxcdKMBiAGdOZHgYyOlLmkrnaTc1KEpOgTaltrEe+9C9pE5A7M4iyDPApT6Bt4dLkJPQVxxF0jhtBNRPMTbJ7RSvOXJ4X4z4mT59KgsYJNJ0pkIqjdC7FjMijBwxBGPuev48igcFQxm6XEdbRwbHi/G8DA2ETrqYstAuWrQouu61s2HX7KedraoJzOtwrvJBsdBvAGPS90N11ugx4+ILZUx9FZQ8k1580DbDBlBb/9Iz/wjf/MbXw2jEM8vfeCUyD0qh0PVSqIz8Uep7tP44KeQX0IUNsqE+El55/c3wmS98keid8eGlV14N7615N5zJ7AhDWBAOnYQkuJoRLQPZLnhnBQdTPg9sDttqCzQzTKQoZpC0ghg8/McDfyNTcS1dFfaHhiwkdYerbrww3HzzRdxT8DHYHdQNijPcZ/igLRScKO3nIW0DzhkBH9O8vFFYwRYju07h8N2FrH4YVCo9kouwwcyD+5lBVuTG99ZAqRsSxpx3YXj1iSeAc/CRhgLpNanHSfDd9z6Ivrdiwy5mxYEVO3yKEIMx0KVOsiHXi6ECFzUpV26q9cjWq1nDJSe0aZOnxMBRU3fqOYw/AU7ajtOd9KZWcEGzBvMYz/Pw7U5inL/q/BmM8fkU6LERHlDIZCcthDGMnzGXzlqRxQ4k+iPGEARMt/TW8mUxZcf7nI9fhUo4w1f1ERGjVeDi83Wk9gQNAgEVHBLHoQLuh3WRTos6kiV2FuMtRL2Yvzlz9hTomTO5jlOjgc9WOrOPsDw4hdo2E1uEY3RaiXR5mucrpRaDLADvjUGuQCRjxw8NCxZNh5N9CPzxQFTl9nelhhUYJh3cdzwWHX2HSysRu4woI4nDJRn4cwHPCR7iOdz7QQppBu/kUH4G/m5h+Qs4bYAXMwAAIABJREFUzp2kCckdgpPkJ/G9UYpdBB+5ifG75hDychla5u2o3qPR0p3RwmnXme8ikkKdIjuDzrAFSO6sJ3tmtJU9jIvlkboGeNvkmbYT9oroxibHgpRBU1EFdq269DRTbh3XcdTI0nDVVZcz8aSEJ574azgHZ8PNmzbS3HRF3YOwhwW6kINBWEsDJgNWe01ewqvjXWCT/UALGTSFijjEi10E+rzrkDcEeMz9nH7wifLbeecaMMyqpOFKoqY0ccBaGi3S2fzzDLMqocltJGO0AvjVZ6QNAc4RdipJBidTtA0TMe7KvYA15aw/kYG6/bDAFobvfv87Mf3p5yS/72ZxqCe6SIJiv1wank5oh9ZDdyQxq13hD9fbDjoPGDfVqcoOn2dOW41ODxLjrvh99BCy2UkYOrlkMBmsOY1/OQ2LTC0NjdCRJ+nLqmTYePdMXja3yW5QDYzWKEZFntE6/sBsLrIn4gAfoifyW/GHAFNxfOnigWunMDQcPUX2YX2EJ/rIPZTM34Gs0UDMNqSb4l2mdUigL2JMHWCs3LhpPf/sNNvUhZGutBUxgg9BAksH8ctx0FL0VPCldmSO2KJZeeCIvrATyWbTZcoHRhMkswZNRVA/L0SSx2L0WkJQWzkhH/vL43FUUr215uOzndyF+LnG047vOWYsYacUmlZELD6sJ8G5W041h9tvvY3uHEtMljzdeBN4KOiTKzvFjkR+6EfYWM7B6L+kfCj+sG/GBeMFyEWnAHms2bQ2nOhmUdCN6U1xf6iehB0oBbqYjMIRCGfyhZeiLzT3AwZHF91SCmwSeoLwiwdfCz//9ZvcH0Z2/WlzB+iq7wJTHRoPi4EuXt5uMuheBdd9d23s/JN4SZLi4swwWc1szqaNVGEsX1aFGRaQ0UWXUHh5EXK5FgX83BR8iQ9v38eSDn9upoHX2MBLLZoDfcqC2AFPVGMj8fWdCJiaSTNpoQPrZ+k0l0y2Id5PxAfVFJDxxGSNgGXj9LCTMFqhtHEUTyca4458qJVpn6BIMpDzTKWGV6EGrmKD3soSehA4p5iDogLZdXEylpHwvufMnBUP0F8TXmtj4cJ3DtRIuz3zLj9h6tmDlewCggfk5xoMUEq3tOi8ixBM4YDIssxsuNU4u+ncdrTuJIY6x8AYXTYCD/E9GglV7cLwaySCqjIEND1AFJ0sk7sRH1UPLwk333I9TnpCNSfg6K+NnXQmZleRXskGfx6Y7SCQxjEc4IRh7CaJL+K9Sokwh0vHPew+lEkn47eyY9tBXO3WRHdGA3TLq4qA8jBIokBrJ5qFTYAhD0IemdxTWRjlWCok9+WHv/1mVTi6q4NA1fMQD0GJBKYYjSeNuO6fH32MBdw2Cj5RazRSHaa+06TpO5JAcY1JHiaHay4F20p8OoEDQFjDjjSJ6VO/bI2AzFCMKdp0sPuAC2NXSLdayT6nikNWccbePTvoaFlCMqEo0pCK9rnbbw8PP/wnDmvSYKheTjQtLRAF8JAv4N8zn9RDuoRf6TyHtRTp5e+tjJ1zBtO7C8hy7kETKTfyo4cPHxGLnDiwvuCt/PkoTZoe4Hb9SUBq7TAmsim2+XC+M/UIwfhp2Qtv8H7QgZO60oBBl5av0ohNKhIytf7lwMDIh+XmxNfLz7eImtpuM/Gd73w7NoO//cMf2YnVwjap5LsqwjKcGF0aU4keHPH04OpJhywFz3aPd5gp/TTvSbTChUGWynW1qfR59RyQ755QMCwdiMONIpJlpa68LBafVP46TdyGDi7F/82vLDrrfDCjDKSYCWKd0FNkgHhD7T7tptPoguywdYxLAJ8W/1XlNgAdr4VQ1u1wEbdu2IkvcidQB3l7vSwoOMnEq1TBHcecRZHL4sUXcPPKGXkp0BTmGEoJlGDEVLR45N81p2ziuNHxwfHGeOHspPx3t0IVEy+bS4ioTJRq8LFxjEYeHJo0WaT1mlY8ItZz8023RZjlw9Vrw4ZNW6L03UABIQ8DBHZBItfEaTgGK1mMq45zdhvDWKSlMy41UOwrKaYtpJg7zrSd1lsB0xnwTwvObpaLXTAajLF31H5OeINlxAP/+WN8LYpD05mG8PoHL4bWJBgYs4bSGSH3pkBXgXXmc20zOcmVq7AfB7WWeSovekj43ZNvh//56cuRk9nBwzNqcmm4/3t3M67zKmmF2FeIMdNA+DWKsjNssoWj7J7d4Gv0772T2O91Ebpy8TQK3P/uL98R8xiz6QjyFPtToJuPNISjRAhNmDApbIHLnMOhPB+TpEN0wseAbwoJkj3JQvGlN97Cf5vA1f9Lunbpq51lR+MJupb+aFk6ngVPE1xkzfi9X6bn5HGfPOz3w6mfMnV6TKI4xaJ5zYYtZMVhv0kE1ABUsm5eoA7ETkXAYCWE7I6uLo2ZcKOBS95+ezkHTmpc1l186SXhwosX0z02kmD9CqKnDSSaXBIWgG1PBIPP4fMq9feeQFSGT1sbXmWZ/Caq0G079kWFWl8voylTRDcvUD9vjYyCEhgEmRr2UxFlR2hS1Af7aAi+IgboaspzANbKVnwgMunCfF6d8s5dOAfu99CwYycQGYeikmXNyPoo2hdcPA98uYjPfQAJMUIYaJPHSC5a8tLbcTeTwP2pGFpKGnXFWTYHCfDZFOjUPJZkxKDkM2Wm8s4V02EOtOeEX/7bC2HPhgYWu8OJpJrGNDY8KmdlqxyDSSEEoC1BBe8FDNm4iOsAMujk/ghpapNaTGFLZGrJ5tk6f958loOZkSG1bffO2PVlsZg3cFpeejqNyOOP/y0eOipnha0m0Rw1UZg1QxuP345uhrUIwIS+2mHmaGw/E3pdFwf8NhwQ167dHkOYbQCluWU7RQNJCbV6mAwAZUjb62BPlMg9njJrEhANEzhsK7ntQmdeayl+Qq8tfA6xYZejmpfJ1W4BjiiElmrASDoHfwPWELvxEKouJ5OQnMtpE2ay4K/DMuJIvN9ZXIOufhoLJkrJB1obC1mckb1BBa6kKfjmN79JrWkOjzz6eGSqJQD99XCg9zDp2j1Hu1gLsHRZPd6dDDiktKMVlky0YeK9tNu33nif7NhlJiWklyTEDtrRxREznV8WaDtGMwQNajQzzK5a7mGWVDy2xoYdWrQtRin8+773xpCn8ZLnU9TtxuVJJnLFe+CHtmD43sTId9ykDkjjR8A02xGtZPRmh4kspGbPmALuUhfeRb6tX4OetbV4XhjVM2b0uDiK2T17mEwkA82iKk5tZ3wUKagPjhjRPJaCqh63M2rbabuB12s6nROzGsWObnm1wB3pTAgZ/L3lJO96ANx995cjJScbqtJOiuk2xA8uMS38w1kc6Y0ttKFXxxVXXB4+ofuzW5gBdc4HV45rP5LfQ4cP8D2ORmP+SrqDfKwJveg9FGc9DOpZVGXpYwCmtwql3TVX3BCmopzshVr38spnQ13HfgQrmLJTYAuKGFkxJZJilkcnx2tJJ63/B11xROst0O+EH/9ySfQIGaTYXn3LonD9zeeHxHROcaW9ZyrCByt2hif/8gbMgfHRaCeLzbnxXS1gXwZw6jvixtolcQfGBeMmDQ/fuPduphkinxi7MoGj0vAA7wavXUFO2wyKZykdki9fFjsJIaM9Bw5H/+ZipNe1UCxfX7aSKWEzkBNQjKkaHOaGGgznEDtnxnSWlYiYOGr8udLxFAh0AZF5kEqXGw48MaRqODLureGxJ58Nn+D/kgi3vs5FM0U1h5TwIrDXbqwCVJ9OAOPWpraaF0Z5vdDRFFzahpOIcgBXulJsUsfAQZ6Oe1g+01ZcinEN9Zrp4OU6VAvjBN7rViThWj7WgE+eboapRGJNHgvDRjj9XXplUKC1ITW0xqlFXJc2hC4anpmJ1fxvp5F+urIOJqcECeMUznZzD4dXhM/cdgNwyWG6sQOxoKSz3DM/sByO8/mXLIDN0MhnQfEIRa+hvvWsyT6UVF2gLNCjxmgsb4FmmY8/R1EFy7EEYEPetxR+TiUMmbYTyeG/vvl0OL6XA7tqLJQyE3pS4nNuZJty7Q6mVv2c+ygyEUqg0eqF683aUj5OfHdyZYbwbLCHDbMmYexEl9pBx2f24Cl4za2IUtQ4jEU9qCp4zccfIsbBXRH2k82Lh60yd5Vyt9z8qeh5c5pF4VUYom1Y/zF7gsVnQzKw99yLstBf0vEsgJ1MSt4efwm9FEDJnMy05i7gUB2TpvFW7FhGkaXZxgTjHkg5uU1DP42J90YCg7BELUValWo2+6l27qOEB1OXkuSG88y10jmn4/J4kIi3BTMWAttkxDg2m9O9h/dSQBOAwcZGZpaFVFe9du6JQiRFVrkIb2648WZcBjvDiy/iF8MJoztGlLvTrcc8Uw4ONSF6Rw+4C2AJepay3BMTZEyO8bAUhXBX5ud2EkxIIyPSCu+HFq6Qn5dK4bL4ZHJTxU1cGopL2zVkICs12l3MzsKtUsbiLJ6SzEtobkU/mJbLRGGPNEYnoWhTixsp0HV0YfvAog/D6uhohFjeR0eOd7FYsjlvxfwsT9j3sSHUwL2D8bKMZZWYjpjlPNJwZ8+eieR3Y/y9PbFdArQxflqgh6PIcduspNixqYlOYTij+0I8pCvYoI6kA94KKd3vZsE1KbpMO8QLEW1wwo4k+kgjmLVwgZULe4p94QtfiD9PdsFiXPDyGXmkb5WAm0mL8XTUt8FOvYXOYDsKKu1Qqzk8pOe4OMjAOKiWrbjmT2NxvqulS9IRbETVSLrZgdCWSJrNgY9DXef+UDk+n66a65lBKnNVPpt5YAaWDhyVlGa8ItxBM3UkJVSEXz/+Vvjl73mJIbBk4XT29e/cTmcxFEECdC0t5brLwiO/f5HrbVwQHRGLYIuKL2kyGLqLjWTfAMapAq59L4Vm5LgKsihvAj6iw2RSKUNs0w4Pug2Z+M4N21j6jCL0dlx49K+P4v43KSyC4gZxFBx/E88JacsU1pXQ8f7w4KNw3nvihtoFbzYLkulQmnSOK+ZeZ3L/hlGoPdCFsdZ+/BEGNsUxwd0OzFDedUwzHxE7tooU6lETRjNRQ2Gi+Jlqod+GEEE5L694dCWHqDmVUbkHjekIB/cUaEyXXLwoXEIWXDKWr5CTDd2Mi5peRtgmhElbofOdoGMxfVonti5DXPk5HV1cK6aOo3hsnGaR7fjvv5PNwVAIY+eMhZfDx3giKXYecHqg9zFd6cERwyKBAGLyCPcYRVf4zwe+w//ugS74dgx3zYeiKATX1tUQbv38jdwTFIYcFuLOtUdYkL20HFiAJToHqtFZI8dVxQKdSeecQwddWK5oheUj+4Y0mqVhdO/1+3rDd+9+MvSeYpolSlpHREbUuN/Jil7GpGAjFkul622Cciem28Z91kVOfnsL8m3jvGyGeEBoltglcE3cSajO08I3hjrzvphgLkvFKdY/LM5O0/5ytyC8EA2MONDlnhfSFc+cgfqXv16EkvUDFravvLIkFiWVd5Usy4y66qCZMfpJRWc/9zg2JDSSQhsaOJlk1IrKtGp8ZRjKVNGMoZJ1SJaZmIkUVouik+IxlpkeJvo+Cz2Yl5lFI5bFdy1AnJfLpNdwEAZXc1+YPHxyqCypDGvx1ZkCE6n2+KHIvR7FBHAI2+Nqpt9mePp7sJUtoi618PncuyiamnfOeUB9fUxIJFAxqSgB16fe+ir2Ls3ONCkXpv3izTyH+pm7ErLeuij1YLRT95X0GiZkVqTyPcSTKajQobyJQhNFdJr6B2TGQky3qWMZD7ieHTYFFmiXHC72ilHgOJT0sWxTXHKGh9WEB4u9XbbMCikwYjzHeckP1tSHwzVksZG7lt6Xy4IDxzE8bgt5US+G/zwTFU094PtHsDG2Yt+YSefUozscn62K7tqf60lpcXZEnzJpYvysmj2ILe0k4DaHMUbs7wDMgYjrMyLq6SAbpFTJLQ+7vh5i2buhlYlXz6eIe9pNpvOSQO+JqX/HDTfcEF82faMnskT0j0mTpsSL2snDPoxDoY9pwcnDYuP40gYx3fHKAywZzMcu6CMigY6xbBFfK9J6k+9VCxtlBJhsYXVuaEk4FXbUbQx5Q+icx2NODsxRCt5YwgIm34UFFLf85FJ+uvCG0UD54VePvBV++9AHsUDPXjCBZO7rwZGlKQm1ZIbjBwfDjx94GAxyPC8MsAZF4uzDzcPCmOgLoL9uJmM+BEm6fbbpVXnh4qvm4bc8lhcUGhqHy4nth8NxVGm9dLDDiUmaBh/01z/9Ucztu/tL2JlyLVpYPjUhIimDnteId/TvHn4UaiPpJ5gLNvP3vX9ORn28eDlQ2aqhFfWTKlFKgTXYwHuURpehc5nFywdVpWAO0mtN089ZdBH4Nj4Vz74IXxb/YK1VuS+abiVj3GSijdiuHbuevTl8ttkzp4QvE3xcPIS4e34WxHe081mwJGqjb/h2DLDcV0TpMN/BRVFBURmcdQNiCSjFpnLNxm38LJoY7qX5ec08qyZyu1hr4RlKpJh1QVFMQbarl7SKMl80C45KQjmvSpy7eprptC4P1994GTYAz9NFEXwKtzx2TUd2hZGY6N9489Wo67ZHFaIG+W+8vCyGaXTQ+RkmMXQkTUGRkyyFhSVhaTlKNtJ0UlKhr1LYhjKqH9jeEX77wNshuQcv7901kYGhSb6fyTiq6Pqmmo9lXAddoLhCIu9NF4cc6R3ABrgW6ivB3xf60gEvFSwzj/e4j891sg45PtfehXwidD3ZMzYqYryp1BHrid1rOvc6FnnuqboJY6/KUNFpn1BMk3MOGoW9WIbuZXLxXZOjLlYsBi2m7eRxwgxEJf96fVOoXaDJHrOh7IcD3p3SGSbynPrencDeoJhJyb2K6k5FSbFI89xppmajmEWzoYCkgd1RFgKjilLYNForI5jb9P4mEmZKw+jKkeEjptspUybFGDFpx0Uc/keZ6EfDYrJebWAfcgh2WjMH01ycO1ugga5DP5DPs1OC7mMbDK4mGoge8H9dQmWB2H3b8JrAJJdcawItM4Rg/EMUw6Ls4efntmAnpJclD/riuDhyG/9P7NhIdZVP0YIROCOFESrJ7hqYI5eXIJm/L4ShhNHT1i1sFg++m1WTPGJXyEPrCappd6Sl8WFNnNi1cz/8Y7wHGiF2t4GnAsyn030nQTnRj3Ye6sDKUmhkdFBrUPKcoMtxFDQ9IldBCjeojw2nD5y0K/HqWbibaXzUxin9+OMu+zLYqs8PB3j55CHuYxk1lKLcghPb4oXzAfihdvGS6Ti3DNzSAu0Y4x/JTgNcD7eq4scHkX76+ZW5byRpQ2GGQok5iCry+H4+MLJcvB6GYnp4CPbL5TWe3QdDRdnKd1dFn4IROP8t4KbWgXU9/L9/iPaTd957RyiozgxrduELUUq6ecUgS5AMHrwktuGM2XyfFIpEYTJhuZHPwbjG9PG/D78ZHn16HRhYCDffRkjlFfMoIv4rFAwWicte/iS89TqqJ4Qtadh+JtO1ngZztsEz9drPJgNAvzz3AJddeh4HbVOYt2gipPxJ/D08KHIqwvp314S6HQfDOB7ekYxipXh1rIdg/wGc6IvJXhuNCY7LwuPgajm8XClYQG4lleXpf7wKrYrDmANKn4TTvMxuT1ycuEAaBBbSanMEMmK3/xZrOwxxY5e95+EiOHvOPHzBUZuywH2URe7jTz1D50rh4JokEmfkIT20GKMvurMRFH19hjX4H4O4Ih916i03XoG3y0i+KFx7ZOiacG2RFw39LYuClchFcBy38z6X+3IAteerr78dEtBy9zL67sFDxhR0WSBZLIv21+yLU2Yn99v0GZkf3cYT0fWY0uKCXcMb/V+SGId92dJ4oXqg2c2aMzHc/69fhp/9NhhzLQWLTEBeyhNkPCYgKrrm+st4oRNjkvYemAFvvraS7pTnBx6ujJtqQh2KwKCz8phsC9kR6fIGxJFPwfalL84rx+e7IfzpZ+tCZd6MqEHYQ/hCYT5dlTsHvq/7C5d9Zye7s5FZdvk2XRk8u30UQgNdk2W2sGQTcpCRlUuBTqMwd1B4upgohHBkO1gABym+ORpdwWqxoBvSK6Snd4dJ69aYJmCRMhhO3uMe5OWpfJZjLGTPEK7gNfJg7eQAsLPUj93p1SLlZ/MzGlUXDZ+oTdaVLN6L9gRYMSwWZxL20YI7YD84uqEGGk85xSv6iEs9GhKZHQX5xbyjKE842IWjEphmDLLOIlpsy4dbwsfvyB3Hk4Sfn83Bqc/KVKCVCZPGx/c5l3foGIHAAxTpHsbQdTRy2dSgcbhavvf+B2DQp2FnjaMW5ke8v5mmRdGc5AUP6nbpekwserdHCp5IDtfY7/j/0ub/j4LoM5mQWZ4WC3Qi3UAWp1MSFT7CEoyCY8HsNNfes2tb9LQ1KysJvNC4pzyw3RLGDZVCngr+Zp5uYtAa3QB18eUdpxkB+eF20XoCtBLXpGfzls07yJbbDyeRm4dDnvidY5gCmGFgtlMYhUeBebUygr395lthFH7TjtYHcLWrhePczcNhEW5CTCDGO4XFUxmHhKO6FDnd7IYhKzZZJIkbtAynum507jfjujZn+iT4y5iQc+IbUqqcfNee3WEDMIbqJFOWTVzxIdadS0XbkleXRiWbSxFTqLds2Ur3U0oQwE28eHRs4I7CPPXg6CcaiPLiAXJpZUcujOI4Lj979tx5mBSdHwNzW4Bf9nEddu7aQsdcGRZSXGsadoTa09vDlPlwduFGlxCJlcuWvoADIIMiUZCEYTS9rgW6sTUp/OShV8Nzr2CswpRwD0V+0vRRnMytfB66dhgyLzz9NpStLCaWxuiy504Bu+q4AJNP3Q14ncnhU5Ihy6ITxsVUvHn3hEWXTA1XXreYbrcVF7v8sAuIoetYa5g5ZhIOYW7tSV3RvxezGNWBwynaqj2dYlT02Unbgb6F7PkfryyLQQdJzO9dLJ18Vtzcu8mWCWT+nVOIMIcTUj5QUW2tQZ7lJNxcy1iON/jfnooez5183i2YypiekoWAYJCl4VB+9vnzpoRzwZdlDdm5WIA3w+d2T3EjHiGzSP6pq9kJtXIDfOPDNBgo8iguE7DldHHkaC6/fSTPzDwokXbpW3exT2CZ3QOclAO2ms6yU1pUHdz50bCHBlwG89KZCWnnJ6ulDfzcwuBE5wSXDAMm0qwM8IVSlw9u/PNf/ZAOHMbIB++FsoKzuGMX3X1N7R6YPviSL5gD37Y5KhmXL11BgU4EImRRRcqIBbq0gg46j8SfAvY9Bi6jRszEeyXZhGlEKjvWtYZf/RAlWn9V6Cel/hQ008nI8KXBHoXyZgedzCEiDSxbgyE+u13bAB1rJksswpXopKHf8U6e4d12mWyRzjbEgqKqR7nNghjsMeCfmM7Od5fmN5Hr0gCk4B7BxaoLWOGJLJW4XKt+2DI2deaVWryaNRviufCQOpu9SCkQq7BgA69YuM+SGGhQnFR4n1xC+vey4IP3cjj1EphcBp4/gfR1MB3ELmDtPF9SG90dKS2XqCAUo2e4Bv82OUIl2h0YAFKcWYyfUApd9IbQfPw0opZcdmWI6PiNYn2BAZZE553CO1hP8rwNI/zk8BZBA7UUYMVNSv0VYOlDPxNyQiGTnxbMuizGWEHDnf/PoMriLHc82r86ceh1xD/33fB58H97DRMyylIjiyNeBBaEnrIS3s9wwl18/rnhtpuuA4tdh17+I/AYtO5wkD0xMlg0ORaVgcXZPfqbKqEV0oiYETdWjDrGq3PqRR9Wt+XcfQNld+3cxxixjiIFSM4L4KbXn10CbFGJkc5wZMHG8JQx7qQBQ7ioaIbX2EYndQBe7LZNWyMdJgUak51PDGLlZ9t5xweBf9+O7TDdt05ybZqQAMH88Te/xH96anjqr49AY9pC+Oq/xZehhu3wG0AYjdCAqigWft7zwaVH0+3u5UYdpds9ggpOk/Bb8ad2HNsCC8OuUa5tJTxpAzFkJSgV17pUr4EyfrVSAI6TRuxBZeqHxdkcxyxktYWkLmt6U9d0JBQMYflThiS7MimMnlYCNgj+W2mBZuyzQEMvy0vESD0aj1J0j3eFHz/4cnhp6ckwYXI+3s9fDFUktjQTay9ctJGg252fHOZAWhSx/0Mk3dTCktH5KzEFKAY/BzG5BEboDLw8Eug8VW/2nTkdLr9xQbjxliti+kYS/hhHoRCdaewO00ZOYKHQAVSJ0gtB0SBYXjmQh4vMHv5+Bp9zyT9egktdAzf40rB0xYfh0Sdeprgx/QA7aF51FrM8y4JxoebL5+Tm0lHZbhcvoOO/S+sLMDtynH3isb/GCa+EJdgROLja2GaxgBnF8kpBxE1XLA4XXHlJ6INDL2697N0PkexujoyiW/D9LYPptAm+ef2xwzFFftiEKeCZVaGH5PbD7CzGgDGqclM6nkOXpRimm+fShecKTOlp2Pl7CrJYrnKwm3g9hM3+cQ5zcfZYoLXklWLqmo3vF188xFd+ZylplLwo6f7+v38dfHNoePaZpyh4JIDgVcMGlYitXXy2lHAZARYlWAy8/fYKCvS7MSe0DyyzEi+KoSMLwfilvDI9YlCVx1SZjMFZGkvmJAp0RckY9gRd4YH73gjtx4FkKBxDWJ6dc+70sIb8v9NMFpn8N628M3U8k4PglRYPFaA2Wnb+TpAuQk0Npw5HTFhMVF7/GYq7cEcRSzYLEa9ypKsm0ogVcbDq8XLuOXNh4tRgM/xu7KKTlF2zD/Fe65usX7g1ppUCn5pBOCrdbcTp+ft+FullFmI7ahlH0Wc5OvjBeLB4cyU17k/nWqUR0ApfAruE42E2eaZDWMQ28vz3AnmpeNbIK6awUJQtfvKdpXDa0EiI6OVzyzQrJ5x4ROWI0MWB3HC0IXTj/ig92Kg/vYSmYOR0lPdfSrD0TKOuWrjXzXTYGlAdozv3M/uHh51KY2mNEg+k+9Wxc7LGupQV0ogp5RRpKbjWK98BP5/f2WsRD3T/nFKQNGjkcw36AAAgAElEQVRhNZVZZsMgeE+aPMjetnDrp67h13Vx9N0EqfytFe9gA4hvBj88m+XX2fElM1Luhg8ny4txxNMifgAwbPfBUu/Epu0uNBbxxVJlo53fkYOkKHz8CQZIdTwY4MeMSL0A6XlIV3VzMjOsEjmnY6vG9X1IKDNY3qTw4hwCn3v3nQ8xStpJV94BsF8ULlq8KFxx8aURN37p5dcidmmSxxG24gLRaYyO937ty4y8V4X92z9hIYY4hPw6KXcqo/Se3gUe3QYkYspvLgXhKtKehUrew6xpP0XH33s8AhMFL+ru33tvdTwgqhjXpRzKmU5lVHdJKFvEE9hu0Zsjo+QIbIW6YyR3A0NIjczBH8OghG5wxJGTKvDChT4IijF8EvSz4WL/jGwFdNB0gtk86FmR9CYrOidsPXAs/IQC/f7aHiK5pvJiIwQAhoq+tBxey994B09ckmQmTI/uWr4Ie4iU338Qc6DDDbwgmCTR5eTRPaP0Dh0YOGUhVkpI6aBALwyf/tz1wDWMesAIBzYgKtl6KCycgvsX36ez9UQ0pEmkAyv0WWDqyqQ752kLP/zu92NwwYWXXs1n2wYDYx8vUiF4LpQtimpktXCNY8I2FaCbB9FuU4zSMa+dha98dV/mCXgn+O+tY4Eo9NEBfz4XJzntKz3wXbK0oe66aN60cDXxaZpd7QR3/ZfvPIArXlv8fRZAx+psQKZcX0ORKyVqbFQYBFdP5VcDCRZDgFKmQbvzRRGS0pf43Asu5r/vCOuRSRte22rnRccku0mfdPHyUkzEBnnJWxmZecTjwjWd66CtQCcKSlM5enj+0sBpLTwDFJLBxA5SYM4J3/zW58PLLz0Xjh+GnllZRRHD9ZEic7iuJsxA+HI5oo5ly94OS5csi00NVSgGxg7F5bByOCq8XPB21IFZvEuJGF7lEDYcFb4EAn+47Fh44N6VIbG7NBRyCBrWfCPYt6P1k397jncW32SmviEsvLYRXye+e7bJglGiwIrPIoOhi/vbygHk+2yBtogoBrMAOSF6LzOZKHv562KvCyKc8+fPgcFEXBo/VxVnPXunLA68D+kkdQ90YtJVMFtJOPhyOktLCshZXx/HfOpAbLDsNmmn/eUz0c8vsf2YUKQJvlMJ3XIqFMMc6kUP00kSKuix+IcPH1tNIT4Wd0ID1LN+aorLRz//IAflMRb8qUzDTtZ+1w44zzlwp0sJHcjiWW9n/3Bkbx0hBk1ARAdioS4BWz5jF85kWM7zIoW3QwiU2ifeLj3Qz5qkGRXPK+UuwjOK49z5GLxbzyI6jYIt/m9zYVPrDuAUoikLcwxB5nv7Ha0X0c0uozh1UEMkqU5KuRN4uZPB6owx+tpdnwvTwBoLwJZ9+LaDt6zEqnL9jt0Q2zPwp9W3gDGV5Yi84VzUP55OguIWCj+lFBUjmLwQYoWq2ATG9Q7QS7ituTvmCG7buitG5Ay4gQXoHz1mGF0KtCJOxEoezD6+QDE3MxeZeBMevq2N3PyjLdCQ3qNwHgkZjCsLkHYvxudZdZrG+emOb4yx29HWD8dwX9P3qvICYrXwnBaz4oU4Al927jnzo6G/HherycDbDd3HCK8d/Heqms7FwFsl1llaGYkTQBjSYoQ/mvkcpsZoixi7A3B7vV3NCBTl6qJTFjaqxPqS9UA8NeU4Gmezv+Z0/FwKgU510M1QGAuQec8+l2SZUXjhZrJwq6Swl0IpAku1QGcksCCBaqdkZeW67eHnf3oHqXiAWrcYfHN2NFIvMCkdleYW+MPGWhVw3fQrURHVSzfW1jkIBrqTQnYInLSL7gEl1d4TYdcn2+OB2NFzIiy+dn74l29/GW4zyRR0eSf2NoSPSGGZXD0qjEVk0tlSD4+zlmiiojgpyMrIAmfrggb11yeeZPPdhdCJaWJ7TajngT9JR6KR1XhYFuejwvroPe4bnWs+acvboDQ5znpASz2y85TiadEW8vDFrMFwJlcaKAXQhWIl9qJmH2run47KbvaEEeFaYKmZxKItW/lR+MHPfh9FLaoZh1UWhzMtdfguwJtnDE7mZTyJ34UG7z28IFn8zLlcO3m6dutL31xGx8+Chgnn6ReWsHdhkR3paQOxq5H/bxc4ApvakxTirpjYzMtGtyhso3mrWLTdnqO1jnRnMU863SzGbsIY/ve3P4TKtzN88M5qXuQirDFYevF/W3d+EpdSn73jdmDAbTzf+ELrBE6nW1ySEwv0sJE8A7lAjmX8WYc2vFdyCwnToIpnsWv48J2G8F/fWgOFjPBhhTDAhvkY/t99551wvU+Gv//9WZwFp0ScdNvOg/GQy6Sg6g1CSaTRYimvPzPeNLKQnBIbgZ+8Nyl6TVDwpI+7lzHaK5GiglYIaKA23PeVO7GQLQ8PItwYQpLNRGwODjC5bcQl8DTX2ntaSPcoHdLQZkVIxmLpo+5UKTYhD9vD1+lbdoj3JOKxXH/rkKEU/pFEcRwEc87l86Zi8NbNLicZAc+4yWMisaEVpaxQitN5Ac1kCe+gcIxCEO+Z/9slviZvLmXFiaX1ZrBcP7SnNjz3xAuhPLcCzJl3kyViNd/HRk5yjgyTdn7pjR3ZGXT6Y6CG6jW9B574VA58P7O6jRHsZzJ4x3ewUziJHUUK38caKKskm2fM/VcrzUQ3i1T3hUk8QwO6I8qsyS/PGXSk8YVQnp2CjBH5GY5YVeH+e75EyslQDGWa4yl2HNraRuglO9mAm25byymVX6p+nULIy6cBykg8k72Rrbw4kQ5DgZYnanGWS+3FlvoSrTtpOXsZMXOJqT8IZ3AVBiG7eRETKPgjoHiNI6F4NH4RBdDHKtns51NsTx2hQ4f+5DLkdENv+O8f/oHFI4pAuv9C6E8am3i6nyIqqxmCfw8LiA5GmDhGs90dRu4hyEuYR4eek0MvyiJEJzPFAOvh7R4h+eUDxCrZFDm30D5E0vBkZtjdm4pwBLK9I7hMkaHlRm7xMyjOB1AT+tDMpvgbuqlJkIyUbQgk9sCvNURyFv9MgrrFfg0QxO59DYSSdoYvf+2OsHnXmrDs/SVh4cVjw8z5xOMQf5WaBcuhDK8CrkEWtLgMqHLIhXgZU8CeV4aH/r47VI3JJd36Eop5BTeYUTCRlJD6Fl7OJNgZdN98jgyWvJFZkKJ/igu8Wgrkcf4++Bzo0kp8H3bjl1sGPamrn5DUCyeF+//jX8Dx4QzDHmk50hZe+dvLoQQ+9ny+U3YKvhvgtsJHOnRJwPcg6uVhb+P7lDIu1iHLXvPJHrLnYIDAgxdfHOAzpHJ49VHA5sw7F2FERniDfLcODpZ8/Zq5lifwYIhLK+0EOOxlZrQBQ/GX0ffYBWPEsHlui4GU0sgHJNE2FuhCOp1f/eHRsGrjPkINxGkL4QZD64N9VcHyqBQmTxMvYycL1EwOriMsj+uwrV1M6nQhHY9/aIKz/N33o7Q8EYogKCnPkN0avtUUvPgs8+vOr9wVtqOe2wwmngptTZnxGZ4ROa4mBdkBueCzQPexVBJuScngnyW2hh/+1zc5yEvDq8+/EpuWfOmYMGwO1tbAMT4RFuH3YFe18u1V/H68RxzJpnoPH1VIcje4c0YrjQyZhdzjPKpjboEsiW4yJ4eFrWu7w3/f+07oboAJpJE803AmjlvFdMX/jTDqE7jla4h32rGnhiKj+QULcLq89q4WpldMicDQj0J7S+WAuY5YJgVku9nrnOCZTeTay5nuAIbwftowZdOVdjbWU6T59y8l7YjfS1XwSBKVPqJJWAKOXoBaMw0Ghe+hzY4HmeKUJCi2MfwDrKQDiMBrZrfuRJ1ksIX1gufqrKUnFq4UaJehdqYj0Sfs27kN5SUFVB44OYutLGKzizLRFkxn4lHVrAgLBSQ3IiaUGG1G89jIniQyJUADrEkmcQvlmD9aXFDGlJ4Z3mFB+xFy+yS8pNPZpwhr2IgVgmtrnCXLqAnIxGiwQprTsdiWVnEI6O8zBiz+NM3K0qX4ejMZamsrm2UtTpBOXE5jLkQzeJ+K4VELg7kjEDr1e1obnTYScsozwaBVuMhZxuuB7sCXZzqc029+9U5G5CzihPbHpFqXC0fBYN1un+HC7j6wGweurRQRaDiMWql0EZpvm0SQyWmUKGZEkfbBlBvtw+2G219xMcmz4SbZLi4L6oHc3I8YhTZu3hBl5SNGAvzTGWk7Kj3H1UsCxSIJbmcP3VFXK2kta/aHXaRGNGIukshNTeNlML7+NNzRHo95PqdG/N6YfDiSradP0o2ykODkLWLRNQoYRXm5CdSbkClvAxuPaiAukPCHJ7gSz6FEwbu5b8EycgQJCCoLWxl9KspGU1gk57eAY7Os09caCfJUWCLaCZbSWT5Pjp5LtPv+5RvRr3kLmX87dkDd4hslgikvwEqzseVk+N4P7wU6OhOmz6mGgJ+DMIFDM5P4J0zZ87WA5cFPiwUatRYv/J+feDW8shIJ8YUTMcM/J45Hekccg8oIy5G09AksiqSuucTSOJ6iRkE+SVr0xm2HGPXAUitQaBEbtHHVlug0WM8CVm/i0VNKwze/f08YRupEDv9N7b6T4S+//UsowZK0mpcvCVmy6jBNf1RXmeFoIR2PK12um3dgqG0s6hKBcAwuOEGxbgDzlAtdh1oujQXOeEQ+u2qb8X9uiYGyJke7cBOny+DFsVtxL6Exeyovbl83UUbsGca7oKMYHas7Ep3oZsHFbmE/kq0lLgySZ15+PdScYJphmWv3omYyHc9k770UTVM7cvDGtmuq1ZCGgjp71sxoF/ABZkuGnp4GGxxgGuyhWijz1kM5KsjsFmE6nIJi9YMf/yAMB3P9JTl7x/AN0etCKGmQa87jFpOITJqWZulSUwgCG3+6xhbcBm8IV165OLz47PPR+H0IxkxmDTbzHO1FWFNeURgZSls27oRmx1hPQ2NBHs1hPHYCFqQp2PJCt5MJkUbRL0DYpHl9VgoQx/L68J/3fhASOqCiykNmKu7tawlf/+pXwm6cB6+57noiwD4Ij/3tmRjs20xRSAAOMH9xOAdyI5jywb1Hw4XnTUVZN4H9TlYUgm3ZtTP0yjjgpOS/iMntybhGGciagGtiMXjwFSTXX8rhcop7LZ30hZffwppzTRhHR5nNvbkNibd6hu1bteXFkJ8DTMWofwgFeMipMXBv5T7H4hmtBJiWzGyU9lCF8lQvjPPAujOYnpYuRahFbTmIhP4wyeBmGRQDP43CpKuDJbdrTpPVha8r2BV5sNtwai9hE+Nuo5/nsdMgEnZrqex6zC8cIDDh5WfeCFvX7QlZxI+1sP8qgFKskdwZmgJ/j24mxVOkfU+ZNJLIN/QU584PV7NDqEHMY3J3dCfkOThSfwIrBdLiMSFbgef6BhbSQkTyyC3Ofu/4ftJ1OzF28yx4MCXkD8scFETvZHGUA+XGTW0PF2MOUVA3XH8FGOBQCihZXB++x2n+TnT3mjJ5JqkPdeErFPD5505kLNsUnnzmeXi5dBZ0nqaIFNLNUUOiOcsAxSGBBUYs1FQOu0y7usixpNsWm+5kC6NFoBE/LoF0IjPYcvLEUZHrWcBBYRaZxV36jYdFOp1iAbzgE4go3lv+fli3enNMFinKG8LLLCGdzoHP0uuFBE9LYOGllNnPIuVJY/JiDqYSMDIvYjsn+AkWkT10BxYSI5mktx2B8fGFz34m4up/feJxNujZ0c/hAJ17Ty+dGOOwEm+L94Apz3zvcmwpNZlx413FKDMd3f54XubTeDKU0zmpHTCFfMwoWBM4Zz3050dgHtSE626dRLQScEZBG2koWEtmISAppKDgXCa7IQkXQDgXoYYO+XcPPx+2Aa/fdNtViEqqIw2ogJegGThhRNV47ieKTh78QiaBbjrdVMdGCuyBI6fDB5uVng+EWaQMv/niUpauR8KkUWRBgpnu2Q2bZVxB+PxXSWQBv+1jQdN26kz4j/t/EHbAFV0EE8ViN59N9eiqMUTPfxguu/wioKKZ3CONWuQqJgOjrIM1cDJsI61k2rQZ0Z51CwvnBpgul15yPh1sYXiFKK3jcKY7KBKGkarUSAWCGACzTWIR1Mj4J1Z3mvQRky8WnzObpoHEY8ZpqV0WwIqKyugq98Irr4Cv1zKC80riGZLM+CjTSAFRAfTNmgN74MMejhmWAxRpl2ZdTE4qVS+74krMnnhx8EjppgjrV9xJQfBgjzsUl9wKD5nGdCRzUrj+xuvCAz/5z/DYU0+EJ555mqZFIJLnk64UMECBPM8DI3lcvMlusti3cA+7w6wZI8MPfvBtTJXej3mJVUNGxBT4SAnFm7hv0AkU1kI30AhTkThxSUlKmDoDQy3omJwXNDV0WCSL5wJf5OWcXfYWZY4J698/Fr7/dVLBEZOWoYLsBFrQD2Uqz6AKS8u9jo1vYu368COPxabKxdxY3Br1tajFMH4QFtfN110bplPkPuGeOZXWw1bYwwHeaLK7EWMwGroHEFAZPcUPy2NZ+emrLiTu7jTvYD7T5vTwi/99iGYGcgG1pQQ7Ud/yIgqvEJBsqUbog2n8Mwux3bEHoDudCLvCmnGSsqhm8Cw0McGfZseVThG7+IILIBKUhUsxyxpAKu/y7zREgKeeez7sADrLBibN4ueM4Pluo+b4/vfTZE4gMAHEO6Zsd8IPbwV/TqKbFVZxwW0jaV1yiVdRWkUyTXd44s//CDXbjwF9MF3o88o/zyYRx8/ZB2RouHYenOo+1KJfuePG8L1vfwO9x8FoZaB2IloJYMCVA1waHRXNYIRI8CLpRS3tivrA8okwawL+0LtH73AXyiVQEhOyq1MHC7mYiSQspPOb2IGK2YyBbnYB6quZBJvu3rkl/PXxR+MX6u0woj4Tue8c2AtTw/kUaOPk97PhfPL5F8MhLClNyGiHL1lEke7m4cyFO5ppTA2jxQBg/iDjn9CHHwQIKsow7RI62FR3MUY04b9gVya5vQSnsiFDcXUDR8xihElkjBqk4KstSjGnr5vEYcJMa0i5XroE9eHmw4wneP52JIWTYNWC++JWMTUGXEqDcql/PoiZ3HTmYF48FgVAGMnAPH3eID6zfrZTmSJG0/kmMHIsxqzJWK0nnn4q8ohbWRDsQbixGaggA8pWJwW/C8N6Hf96gTsS6KKGQ/0xqNXOvgJK3nGSW7qhGY0nrPLm22+O7I9jSN43wkh5lDTtw/VEYC0exzhIKGhlV5g0rZTiBNe82DGfRS4HlJkqZF2H9Ttrw2//9GYYZJN9BWnKQ2DTDHBoGeqazEWtJDQ0Gw+JbDXJbt45ntPA1trh2O0gduz9TXvDeHLoqpgi1q9aH37/u6dwqhsZ5uDbMMjCctFFU0L+UHzRCCotBKM2Xv7nD/wqHNmyn3DRKUwgOLnRgSRBAbNLmMqBvvjiC3jZWYCwGFak4+Sxf9/BuBTsBp/dQwdWSgcyE1n/dLreteu3hA837eQZgchPl1RDAU9mSdPN9Ro5bhIL20MsVhpih9NEge7H4H46XhfnzoGBoU0mna/GNMwHwEAV4b3Va8i9lKXBzoJmwQADF9myikyC9lA02WTylPHRj0WTGymB99zzDbyxLw3fuv/fmG52AosUxY5e4YoFwg5MSbpdceyOpQZSMM85d174yS9/BATSE37+h1+GjxAqpOLU2APGr4Ogohs5BlpKGroqdKei8AzeDlXlWRTob8XgWZPKs1nUZgKnDPC599fs5R0AD+cZ7MO8X7aacEcxBXr6zEIEPvoO0y2TaxeSGelz1SFkAv0xJaaS83gkKfzo3/8e1q7qCmMw+B8+dEw0+3FaPVhzCHjrAN37BeHzX7yT9/pvYSXpKKVg+uV0ph1QJbspNBboqWNHhK988XO8KjB2GNv1yt6DsOTx554L+1Bcplv8BymiHqxdTTQiWWEs72oJ0++t+Hj30nQ98cTzLM7Z7eCo537K0IZ+4IYm9Aiml7QwxeTQ1LlTUE14huvtgexOQv2EvhoeDmfoqPN5DqJNA53e1MmTwtwZeJYPyaJhHA1+jaCJOrYVgcg/liwJ2xA0FWGmVIEILAORTiNKwyw8hJIY26uYyBJiYIRsDrFe3nnd7ZjOnNgs0tnsfPTsLiscHrau3xOef2Ip11c3SaAImp0R7JnEzE9C83UJmcp9zAL2+9TVi8Onb7ySvY+e4hRiAiRamcZqgIXPWXhB1GU4YeoI+JvfP8ShQj2CJVVL+ngmKISNgJ9T69o8fI8S8kflDOog5mmfgHTTopXCLJDG6a2iq5CusQmMx4w3C3kXF6IZFc555y5iKTcN0cfkqMjJ4OIdYcx7naSBVXROPKkYueCdC20uBcxIoYsPiTWxh5uvybYPugXaiJpBtvntfBENhRR1NAIztOABKy4zgc3s1GkT4vKwH97iIBfZuqPEOttNPr4FWWlFfANGsU0Hwoqlq5FiHqKbxoQd7OiMFoQU4bgR5qU2Ft0b3yWR3n9u8KlOcCxGOUyhD6Gk5CGbAI48f9pENuGZLNLOyjANEZ2L4f8hXu5nnn+V5cd+LjBuXCweLATtnOKzZ05n/DqH2Pv1oYYF2FBghBaEFxYycVWXFalssVVS2fUoSDiAaCIVekRBFZzSLFKmxyTxQiDcYElYWpaKexssDq4TpYJ7VRaWvr0p/O3ZLWHqglEUikVn75tBReCuVSj5CvOJGwIMYZ8cR9wMDl+//2kw/7VgzQfqKHZ0ONM40bPBpX/20z+Fl158g3u6AMwdzLYyNYydNSJMWDida4WRTstg2PTu5nDBJFwF4b6+iIe2GHQTy6PdjHMdbPKrRwyPVotmu9XCnNETQ8GO3ZHqwxw+v0ZYVRRsu5RSrsMpCqEeF/p3r1zxLhjsceKFhoevfv1+cgxfD6+89la0alQhmoCoBUp4uP/rXwrTxo9Cafo+IhIkwqZl0PFuZIdQR9zahZdcRqGHhsgBcRwcUGm7oPUoXlZVaacxyJJeZVLPp/DGuP7666GSbgt33fk1Dh0UeWZbMbrrcCj1yz8iNsrLbEBoVKfx19LefvPHn4UxE4eHnQf3hF/9/ndYaO5B+YmfyAliufh9VEomU93bxRUVf7GMHxikSelrDt/516/xDMwIf/nLnxmfXVIh0gEuqOcQOXh4J88jUFwyYzCLRg8wC/TM2Rh2DQNKRFaeDaSQlNZFgSbzjqligG47L4V70FIUnnp4ddi4+iBFdh7vcwZso/fi7+GGS2hHK92ZCMKmzJgdnqbrtMaWAF21wqA5DlRQAaSYSNd55+2fDtdfczk7gKZo33qaDv/NFSvCH3DEc/LpYSJLYVIRvEmk+WpFRn3phXPCfffcE955820O1tPsmApJxl4OfxxfDt0qFb9w7I1DAaw5vgelTpOuVw8QGOHnjGwHTkRxaRdxBj508u55UOq0N27MaFgXCpPyw2WXnY8AikgpJoFMln7vr10T3nz3nVCPaKYQym4x5laGz7oLk25TzJ5FVzmtITwEXNB1Gt/nlENNkq0sycEFYhG7rrTknLBh9fbwBsZVRdkEyqLl0DM7jQMmi4lVKOIUqe/pFOmLF82BTXQ+C0N2SExaHjofsFsbiqZjDOwvBW6b8RQypm9I9fDwHvYIjRAl2kmbkgIpH1xLZ+tkcSm/d+mEIrBxtrg8GH28UFmMWRZs6SRiLPIPR4LjjRkziotwiq70eMzQGsKLd8sNVzICDYETmQXwjXEIH/oMXcNHUNF2QFdqkkpFcati0WiRli2URSedxd8Tm+6B5pamAi9ie+6PTRwOvEDgkvAKT3OzXSj4Mk+aPB5e8kLGnRJGWHxgzbdmvEtEVq69YTJKIPz4gC0IEiU9ZA0+rytI1T6D69kgm+Y0lkK9LHqk1Ij5pDICO076oul8JQaVwGcSg89ifCnn5g9lGTCFl7qAm6vxvGIKBQoFPMgS0zeDVz/Dlr8OkyCz8aQVXXTRJeH+++8POxBJ/PKnP4GC1BaFNy4CTpuRx0ldg2RUsyT9AUQDhFrTYZjkYbbel9gUiofCSLlwGHQw4Joyuu8qHiZeQr1NUljwdfWkQZd6h/y8Fri/53DjJ9LlME0gPkkgk24iYpI8Pbf9g5ExXdtIrk4bB2MdE84KEmEqUQROGj0plCP0SGMs37R1X/jt7x4mwfwQ0w4PZ3lauOGOa8KCaxZQBLCZTYIJcToxjCoaFz564fXw9hsvh88wBby89GV8N1aDWxPSyTVu5c+9QAxdhi9ERVkyhZAEDe55FBvw/ceQflMMn9mJogwHuDogj+eeey1aZEydDpcVL48ZqAf3YFv6u989GNkdafJhYRZkwRf+wXe+hRveMGhob4YasE6bgWqKurzedaSZFMJT1RToBGo8KXw6H8oI4GxDJLSAJa9mWcnhh//z/4WppM44OUoD+8ZX74WVw3RH0ekiu9HlXgzcjSg2QycwgF21tDM/k5DZw4/8Am4yEV6JxLkhCHnxpaXh49Ubow+3h+MZlJgeyu5XolWn1r500s2nasNtt15N6vgtYeXKFWE9fiMFHKr+rC7eiwMHtwPDAJUw+nayrGzneSkpheEzVwtPYAWguixSWNKznFBZpjJ58/9DXvKI0HiUTMjVp8GFcVc82Rtefl6viyaS6Sexzxka/bC7eS9KMK6KEAOFSKHVgLxtulvhq5GwLPpZGt5+0/URU+1iehGj9j1OoD48inBoDZPf1n2HmFTOHmJywZP4PYwbU50nB/uEhkEUwlMcnHv4d0GGQh7NjnDmUA50GV8GtupGZ0BDM0VYozKDcZ06pOPabfYpWuGzKYgZw4Kwn4m3B/LCxHHVGK1NjaIOpx3/XfUZ+9hzLEcI1MX0kk+hKwMO8R1PURXN/TCOKwfoy5gwaYOqTz2k/DwxakqqMbWhhEQdoQ6h0z//4TFod7Uhl/i51saOuHvSUlR6Ygsyc2wEw9zp48MVJBXNmDoRuDEnLkJfe3VJZDpJRdYS1cbXBO9yrlEbTfFzLy0JVza/fpwAACAASURBVF1zM5+jPzz99DOR3jgOaFdILKEKw36tBaVwWajlGyewXJO/mU7LPQwzn6FDsYak+zuIRNZkWn0Hqri5Fy6cGxbNHIsJ//EoUpGu9vH6dZxgayGNzw3LVq0kPmk3ETXEVvGSFtMxZbJJttNUCprBF1Py6GY0ch65baYztFLojsNPbdS7A1/eBk7hTBYs02dNxeN3BjSa0RQRTtReNvvpbHaBDRIpUKkUiAxerlSy4AxJPbD7SHj/nY9ZIu4LzSd1/HKrzc9kUEnlpdQqshvhQA9vk4sKzbbTOKgyuIhlXNxSJgALdBUsgPGYOZWXw02maypAVryTmBrTxmswLf/17x5iGTU+3HjTp1l+7Imn5iEYHVtQJl571RVYnuJ4x4nd5UNAlXgNw/5ddM0N+HLInLH7O0U34gNUVImpOl4coyanh0mziinQdMQjOOlZBPmCZKaV8vCdQrixmocpNSxafCG0KJaydFri7oVEJI3js2QnSP85m3ATcTP661NMJOsZNWsYUyeNnxpmTZgc+nAXHAT26Ow1F+5MeI6p4E0cBRMJKb3281eGL//rXYTKwv7AUzp/sCCc3oaJPgnHpUArC86dFZavey98uG4jDm0tSFoZ+fhzwykk/rBpxmD92kDOWxPdl4tog4c153FyKUckEl0UgUPsLD9hGVbJMlh5t6TS4pKK+HusXLkyCgBUtQo77d2xOXzm5hvC7KmTwrurVoV6RsxaeKR6Ogt+H8dKU6N1F1R293V4M5sGdJqXWRxy0eLzSLiZjKT6mjAS68+DJ/fF3cKenYfCt7/5vXDkAKqwpBwOdRReTHU+E1K/fDbPxl6xIKdAG4baCXPkJz/6Xlh43qzQ3I/kGPpfLc/DS1zDreu3xVy/DCA5pzWLoGkh3TwDOXTRzY1HsRsYFb73/a9Hx7fH//okL3FlxJsHeQ6O1rMjYGJIZrpRmtzGwVdWns7zT4GuJuIKal02uHNKOoGxQBzpmRRrdjKJvSVAHKmh+Shsna6SsOy11TB6GunoRkXLghnTSfJ58UUc3toij7oP+h4NOu0OXT4TUYFG+RyUZ+DzV/Dc33z9lTCjEIHRtCw67xzuF+8X762TyTZUvX964qmwnd1JL59bgyll2wamuh+ohjEzliV8uoQAiu0eBGayhwzB7WWJ7DU13CKdTtPFoGkiYzEQ86A9ybuh57RagcjqoHNTIi6baxTL3NpD+5G/N0EBzoyMkQw/tOI4OlAjo9wTbUahu3YbhyX3IKe0AGMplMbmrNIURhl5DE7QK9qG4mwa0BkmjGhS9H+ipBJYQBU8WxkQD6wpv/3Fw3TLTIm4NOJ9GxXSqlf98QNAVy4tSyAJTIKePG/OLMy/ShDl7QhvvbE0NsCzSZqZh8VqIwHY5i7OIhXqF79/EP/yKdzf6vDwX/6CjQHvBxTjIj5zwhV3XDR4cP+B6JGgaU4GBSqRi2cMTCUc1VQ6LKWzBxE4dLFFd+nhgi8brppd5hBmzmqK9cKFC+IJtgFKWR4jRBXeCutJHdkNA6QVTNsstCI6yQI6b5U3Wm5Kho+LQn2lORml5skPdiFyGmxRDPkoizh9mnvAplHkR8/d+YtmhxlYdBbAbugdaAT35AGlCPnw99NtpAFbpKfmgL1iklJzMqx+Z33Y8NEWDhLI4FBm0oghSkuCNqO6IBNeMqRzF5UpbG+zUUqapVjK56uAtjeKbfB5c2fQZfXSuYApQ+EZAra1es3q6Bd74WXXsCD9B1jT1nDdtTfRtTWH1157A3MU4tTp2u679+t0FIbD4gsAJi8me4i4pj4wd7HxLriUJeDTS5etiqbxV1y7GKpQbdi6d3kYPz0vlA0jB204/OBsVIhIZBOT82Aa7AhLXjmIv8SIMAMzIGlKeZkVcHoHw5Ci6jASils6Vc9ILh+2VKaLFqCdHYhHPvpoHQvEYVgsNoZqiPmXzZwfvTjqGRGzibf6+7NvhL8+/XToIGPvytuvCHd+97PRl6EsY0hoh2q34olloQBcaspIlI5k8WXANqjBdOhjrm/NQTMiERv43WgZ58+fTxjsG4yPBLXCYZY+5wNt4TP0V1WlwZ4e2E5qZ02mOhm/czDAx0aSUdcJKgOGQSn87ApexJjIwoOr6ZUTVz884I2EyCpb9nrmshkvIq/Q/15+qS51ijAOwfjopuB99etfDp/57G00BRw6pNc3kIA+rGB4WLFudfj2v3yfzpYOepCXzmuGUMWUaEfymIDN85LOHsAn0bHbRfPdn/9U+NLXPkcHjYkQy3TzE7uQV69iab0a75VDB/dGNkoGlEw9MHSpy1VX0GnTEcIPwaHLmNR++Ytf/z/hRx/Xu/F0PQUa+TVvpewWF1Jl5ZnsLSrZ+Zg2RIFmSEpNQbzFs1GIYCwFxlJLA5WiHVpoY3lYvQzmxcd7wu23fC5OLUuWvI716uHI788E1y3kENyq7zXf0W41NbIo+P507hmGOLCz6WXxnQve/6Uv3E6wxRXcczm8eIhzT4+yHzjCr0eeeIZk7/1MKDnscjjMWJxpQ5zFfZsD3l8JNNkJja2WPdWmjXtpBOg6PehoinLA0afiOKgqcd8BUkl4Plq47yeBUc1D7ZS2yXf/Z5TWfOhz5RTpWui4uuPVI/wqAtMto3PWvla7Wm1ci9BOeI9fX7k07IZGmZoL24TrXMpkMECR7mPPpJDFZ0nPIbFo4ctOzMPkYJuqov+IcG8RcJB88IriqrCKAIXHHn6dhaDiM3Z2HEqGUpTTpbs4TKZjN0BZFaOU3Lmwg5YveyscY+cxGmX0Ofr3eEDwTBwAT4eNEI5CTNiAR74ahV4OiGPs37KgTg5j8Z/wwz99a/AQHd82XONagBRcLGWlswGF35jMD687eiL602ZoFiR2BKSgv0ETRS0VqtoYXMLOR2Kp2b8n4USYCqNGgVXhGrYbCpOF+SiS4G2ES9azhU1htKhCyVXC5t2OJoOuSHaH7bxGS76QbTyQp5vwmiUmq/V0LzcXiSwvfbJWmbwUAxTL6Yym518yL0yYXg1OiLSWl0dJaKTTCByYfk7Sb9KZDBZxp8L2TfvDtg3kxFGw+9rlsfJA852aIbML9usTYjHLENPmpKviZlayBZ6FSUoGmHRFSS7mSFNjtJThpx5EV15zbSgeMSYqjV5+eUl49bU3yUFcQNzUp8OzLBNXsCW//rqrwc8nRtqd2JqubrqolRIca5K438fAzcce+zsUs/7wubtux/R+f/j7y78L2aUoJIcj864A3sAbOpMC3dTcT9FbS+JyP2yE+SRYK+SgQ6BA97ZjN1k2MgxzJJNTyiXIAB+UU7Cb+7iW7rkB7HkKC7i14L35FPHPXXsFzBqweHDj9OyS8MI/ViD0eD8cwWe5elpVeOD33yfpg24qsyrsXktm4Gsfh1nwW4soCtprNitHhcu5G9+KNgpTOiN5EVS/7SxrMnnZDuN7MRMGwV6agBXvvRsPXotUHrTGfiY1qVqmbis1VoUp1VP7TQ/s6IfLn/vpXN0byHNPoJgbo5UBTpfPMq8S4cwBJgL3EQYn+FLZjVVh8C4dStxeeKMfjvGlV10WLoJtkskSpoMCo99EQ3tjHKePsqT5wme/Al2zHVEDbna1p1hOagV6NoZI+IsNBt0jgglDKhiTXXpfcfmi8JV7vhiaextxHjPXk6aBL5UKfWsHfi0r3lkWwwNauDbtfO9Buq5kO0rw2i6K9F133UKq/IXhL3/+S6jHlqCMe9fNQdXZzf4FKM+UIDvodqbKsoosOPbleHIwKaajAAX2SmGChJHI9RRQAZo8iZKxk3G+qSI8++hyhGbzwyULLyMb8I24INQdcNKUqTF013Tvp556KSpulSOLveZxAJ2DGlBjseVLX8G9rpNpZVT49+/cx+KZTpUi5IFXX48RELBLI880RITw9oqPwytAin3whzPxbmkHNugHUksB+hmJ3a/MiQQarUOoWI+fPBsHp4e6Xt4DfN8KBEnJvIN1KJXXw6TRtlNXwXaajFQKoRO2bpRVFOdzqDc7oOJKR7Nx9L2VH98L5/ncBfMIK66Wchy5ylt3bw9L31semljcGzg7Eo+fQQpzf+Rb05XzTBUwIaShQvS6G2/Wx87KqCvpkXEfx7Ont3sq9bAwuyy88OxSVLobOcRYzAIV9UP5lZstjbKAPVsWh5hB1KIDE8aPgdFxNurt2svZjVg/YVUlghqYtJ7CInAEdNh1TJAbEIpBrGIibAuTZ/Ed2Nsl/OiJ+7DNgJu7YXvYvXUvbwurNnivA2zna+304Mp1M17YAUXpIQXXC9PHl+FrhnKYFSMA4avoNM+ZPzucgyIrjYd3w4aPoeXUkbV2Xvh4w0a66W2Y+zAC86uH06oSgNxIm3Relm4Ks9v/DB7+DpaCDfBCT2BYcpIP2kLIbD+je58PvRJKHL86wMYSU3ujWfn0+ePDrPmTMWbX8lMciRsKzmQSMh8ztGMY1ITR/PEjGPjUt4XTx4kcqmVhd5w4JfCwNhaS0s8KKBixo+XnK12t5GQ1nWIcDJUR8BsVzFRhHFVAysi+A3tjtNflV1+LyRLJGTiGnSKociPWlXYAV155ZXjjtdcx5tnIdSmHUoZPBNfBDfkufKqVfLuRnovyMUlzFx7G5/6xJKYZX3/z9biknQrPvvJHiseOMGk2/hUIVgorwYoZkw8cbgxvLN0BLS2Eiy+6LFIQB13uAn30sWU2QWN42dDQQ/eYzoOYAkzVxGJwnYKRXbVkzTHmETa7j886iZSTKgx3SoBsqBss54CrmpPC86jXVkOtKh1XHP71F98IuUUIXRKyw8FNB8PWt7eEMcVcD9KlNf85zkGayORhcTHqyTw4rVh18qoFf7z51k+DoXZDtduJMGc9UBmLJSckCoWc5XrgK19CwbyzeW9nVYQm1nRyyOhcNmTo0LPeDLJ6uHam15wA1iiha3Kf8E+7XB3QpEdqKu8mXMFIOgVlNhPQTbfdRG4kRlL832kgl2jozv+5vMuGq12Dy+I9X7kPxhLLHg6ZASCO6PUivmqoAcW8n5fLl1CmztnQ4XyWwXPCdTdfBa+a4oggRPjDzoq6RBeVHkULG1CTbeYZqWcipDpE/q3WqC0cgjNnjgn33ndPWIYh2Eq8K4ZxD8S6u6GtdXSBq3JJ7KA1mi9nYpw5G//joTYTHHKmqaT1Rj50Yir7IqC77rbMcLoO2XVLZXj39a3hglmXhtIclH2//wMHZk744he/FAUTz5Lo08bU8cknBBsz7ZiglMtkrIT+eg5tl2lLkKK3A1FdgwhqkRRK3s98YIZ2MGqFVh0c7FuBOfKBZgpKh4cXCRd45fV3YQrBvedZlYVlzmkCB6Tp3apw25mceoHS2mijK7iXV11yIZYNb8Yu+cabb4rQ1GOPP0kc1LGYyKNvtcwW/9s0uvphUO7GojI+CsSh+6HvTCvPul48vby7ixedGztsQxBKYWv0oEv4x+uvhrWoMlOZMlJpcoZgiHVc4ROFNzsDBgwTWyEMFJe5ClaMa0PWy3NAc8PB7+5Em4hKoA5JB0m8C3/8zV/Drs3H8GmHYUIdkX4ZzY44BDSd+2eYifj02TAFUm+4fqOGViFuA7vmeT4F+WIh9hSyjh559ElyF7fCEKMz58CtHouBUzkWvN/69acGR9CF0MiBV60Aq+2OUfGNkK/1zVAfbgehcUp0m6JYn/UccOHDiJJp0e4NdzA2mlbiumDuzGnh+ef+Di47DKvIOWH95k1xM78SN7cDjDnz8LHYT6TMDhzkxk8ZF02VWsHzhDp64RGLzXZQVE7C9W2hgz6DdGkAYx/Oh0hZGiBqfiCRqwKtJTlzIEycPpbMQpZl44ex0ee1I4JIP4QoJcfmsh7fiSNQy9KhBJUXDQ2dzb0Uyj3h5BEEHU2sf4BCNHDyZvjdXEjkMXroGz0RtkAlOXoTYZL00NGM4OGw8z8OJzQLc/o1jJBrUQRK2TkFruQyzAli/959ceHSDkthAraX1159OTCNizSuHzS9GdDMJjPaif7J3zJa6TTuXvrOZuYlhYf+9rPQ1LknjJiCcg5vjnweoEQ6hfc/2h7WbzB4NC9cftm1dHOd0dskJYmRjns4rHREqGCx0cdBWIJgSMpaDUZJKz7YAjPGhI0J4bHfPxrSOPnPnzMD9zHwOvi0dpjJCJBy0yuhDu5mu7w6nIHi92+/uR9oCrk3roObVyM9fvSNcM6UGVAQq8JOxDbdiFyKCHGNLwSsiE6KyhC6ISWu01Fo0qaCAzfEDvIo6cgVlRie8z2P4M97AOZGA9CKohThMcdYFza33nprtC994aWXcCbkMOQFlRNteoU4pUKoJF7eHajIqOT8fVy/6P6U0+cjWW4jIXxYNRMaSRtmBN77ra/DPy2LPs5SLbs5xH2eTaAxWCWDN+IgFpKf+/yXKfz6OcNJYNlKdaBrkuaGsRMjq5pYzXdMtPdAmUr3NwvjrQsug1edhXABhpGWnbJ9sumu5Mum89Lvw+h9GzuHo0wvg4isEhljO/mM/czJ2TB3rrr6kih0+uMf/sS1rIzPUi886DbsM8Wv7eKlA1YPLcBkqYQCRFBFMeU4jaUZz38+vtAZ8qDpoE8e5flqhjnVPTK8/dKGkNSZFkoo0B1g9QsXLop2mxoY/ePlV4gt24WZ01mhiE3XaIgAC8+bH7MsT2IBO50RPRHKmQvZGUAVLjeTmRo2rnmPQwrGEIfHAe5jBjS5TkKFabbDDsI4Xl26HHgGGiz3s52FZyZYr9ORdLlSuMAaLfXgYlcN3LkIX/H32Hm88soHHA6V4a4v3Q2OfyI8+NCfOQBw0AMaskg75SqEms8+pxBF6AfvLo9+8EPifuwUCljUeFxrTZguhueebAAw30Ov7h0IY15nkqmDfNBHUU8DWhuCxsH3uJdrW1aaw3SCVUFeKrRNciSBVk41INVPkJYH9RayRCYHWAmLfu1ZS4oqCcA4ER598MnQVo8Smt2W9UNnSDnVNgz4AMZGw4k+m0M9m6kjl8V0Hof2pDHD+axMOhzELqsN8dV//BD7tnpqSDs/b+TkqsgqS/jWb64ZFLsaVjEO/fmxsOSF5WCZmH9QaqWuKA5pp/OTIqeO3i29EeGJ0JBUj+Wy8e9nU23nrKvYTJY3/uCHH/w9neTl4Y477ohUlrdXrKIoHwyfvfNLAOBV4SHM3B989JFQSlc6jYe8i+4jauf5wBq/K4hpI3KoGdXbIFQ05a7RKIVOJtJlgDkGMW5NZKuv7eB4Fi6z5k5CmlwKI0IPVBBrXqw6gjuNTW86qWcDzIzyYXxOMv90tGqlK2oaAKP+CIXVPl5OXLDAoMSzvcFueqv5fKYxZ0ZnvjNIcBfGFGRDZ7ds28syY5CRDQ8RHoYCxiXxxUqwZnFT7StbeDGGgz2NwkxJsUQFsnh4geFcxrR8/rqMxUX1uPEcFHT30H3cQuN7GJ59+c9hb93HmCbh+IYBfw4813a4oG+v3MznNDBgGtFf0yki4JsU6GyMxltxBqwoqCKglZES2CCN71GLgmnz1gMsJY/TxVSHT9bsDC8//VoYS1ZiJgdsGV3ZeefPwsZySKRfdTdj5ESycjffcdXmFeHO798e8stz4XNXhL1bD4f//MaPQglb7GqgLR0FpSBNZtmoLP+qay7mHkGRxOPEMc+O+uD/z9R7APhdVmnbz5RM75OZzEySSZv0ThpJgBBKaAEEFARBRbGtfV3LWnZ9d911XddVV8XVFSmKiCC9hkBCQnrvvZcpmcmUTK/fdT3/hM/smxdMwuQ/v3Kec+5zF1LMC5DOpnDtB1jMKq8+gc+3HhpvAbOcY/IoBN9T4lqF37L0Lx3ANKMyq7Caz//Ka6+zEHyPewCjgV2EXrb+N+mmdnS1RGirHhjNYNYk/v1K/L7tAifjyVBAVziU69/exWGMw5kFmlIqcS6O9FrNZtFB19O6PPjQF5FBYzVAl+SvmYZhN2x6ez8vcwkLNKXq3fw3xSyQdV00Wftjn7mPg5SAgTZ2GTxzMjzkvhcYVIHY6gwOgjv34ohIge6D16yVWn/0M2+h4PdixjUd5WBJ+MUvfsUh2hrTgwIWot0snZzUnB4UMVQOLyL2qYSCArugmMMjE/8SRvMc8EoLdSp4fH3tACyOtFCcOjWsenVX2LxiW5g3bX6oGi6DAIpfDOFNJjqsPjzz7PPAh+5sBkULgjKeRZWuF4AnC2BbVVGY7XJH4K1h9mfDubPhv/7zh/COJ4TF1+B5wwFbzbN/FKfHbBSlZbxb7Rz8JzmQl0Et23ngCL7mLC2pGwpBpFtKl+xF1j+e5CINzqYgk25lmfvC88/Crukg0GBB+PZ3vkcu5Dvhv37y87i4VsDjZOqOYszo4agI52FVvDVylq0tOvC5JHQvsfzNFRTo2eG6xVdHoyf3PtUIRl7kGbpAXTrKTiIbh8xUdhVF7DRil88OvWQI3XVGPxNXIg8xBTJBKoesQRvutoTebIrS+Sx6aAj/bl+/J/zx168wt9A1o3dQsm+0nXamQlNCYX594RY7cBOEtDnQT91nyYbWCDANy7iB0atkLyKhbpqlscBKyWlMlR/51pyBKnDUisGjw9nj5+G3vh4Tty0sdqxW+FZUPzEINjIV+cs1qwZ3kT6Vhcy7tg5MFR8FrULHY7FniOgmCsFnPv1BaGeLox9yDsXung/fFxN3XwIP+8WvHmaBeJzxCLtJxh+ZEcX8exObZHFoT67G81C2IP0Lt7jdtkAbBuDpxBvAC6+taA+jDET3EZjok+s2smoIFJUR0YqwiRtfB+B+GgN2SfOe3IPpvoZCw8rjNB9oIz+unzGGseLgPozc8YzYy7Jjx5YDUbI7nALh1KCHsmZDpeBQw3nZ121CEEESClAVGDIZaHT3ciuVg3cSw9MO/mQ2m3J2GSnCJpq1lPI9TiSQdRiwxChoP4pwJqDUij4h/H1pdH/O9O0XGsKLbz4Z1u58M0xfMCwUQbPLKE7nwa8Nr791mHsSKGA3RnvMtHQ9C1QZYrMIfpo9qJAXanTIN+iULEhjk15/dSUPMl0nqq+H//sRUp8pElxXTYKyWbAmARcNH0k3c+XCUFFYAZ6JSyFhtbtPbAslkwrDhMsmwIxBElzdFf7jH34W9mzaG7G5fIQVHUw4wlvXXjufjnJkpH7V15+MJjV2fi54U1k0VwNZScObDu/WjtKX4Czb+k0bt5I1uTvcdvsdMcNNgYh4o7FlBgDPmDEjcqmXvfUOfx6XNJgdnXRnbXQrOS6a9e/gBdUhrQXe6/7d25lghod//cH3yCScEGmTvRTJdgq5drri8hdg7vgvLi+dDmUedGCG89BnvoxV6X6gkxF8fQseGLjO277BTJOOpbbcqbx8TQbeMmH1pLSGb//rN8L1d14dmmFyaKIjHOikmalBGM+ptprbOcxPk2rfiY+MZoMGvHbQkHAzOCQLcWK8IjxJEMGyN1ZHk3kVr5DMeMaR/V7soIcPK2KhRhZjCRQ5zvH0TLUEGiXxfEq5QzXbVJ8SDu9qCSMK5uNqty9sfWcbTKQZiHsuR4DSHd5bu4Fp4QxsoYrIOTYIwOfzRvBRzfQb8NcR378SybJ+yg1ASXNYdBklZ2bo17/xVURbiwg2SFgLqAUYjWnY1ElT4gE/glrSy8Qju+bnJuqwwE2FpTSIycdOVLc3nzuL8nyi64zRagNy6ueivPrytnDnB2aGz372sxx+I8JjSNHfXL6aw7s7Phe+i/rGT2PqHlpRwvVNibF2WglrUXsa+qQTwbQpw5H/0/Qxjc2ePZtdGCwuRXZUzLXbtoaTdKnpbFiHMuEPCNsCM2Zm87mYXCuGFsc9W3YWVECWp+cxQ+vgQIlpQIbo8k/Td8oo0gPwzl/50/Kwfd2eGEYyQBNpYbfLPg+M1cd1MEbQg8XGUkp9H0vxDL5/ww/E+cfDl1YDcJ6DQFuBOuyOS4Yh9oHffdYQh/v/cd6AI15V5SQWSynhKbx72yBOd2Kw7lmimmUS400jILfy626EEMIPGldbMAtJM/DUbWCbq1SzAlqJXrgqATVS1+PDjuKaa66J36BfY+uO7YQyQlCHG1lKoKRKnzYWCgM8zBlScBh3OzmJOvQIYNyM3TNjoRcnUm5YFCWKtCIXklbAlspRTJUQ1ZQPHjcY+lBxeWGk00gP3MvW2u6/ErHESEZfDcPzwCBz6ShO7DiKuczOcNWCxYwe09HQnwGeOB72gM1VQ6wX5tFO0C5Gq0W3+cdI2PDQk8Pdzk1Klf1h8jAdgQ+QKjrH1Cl4FaeCm2tnOsBBksODP5rCPAl6VxlRO+PY0rooUQykaXgk4fMQnao+Hp5+8YlwvuN4GD8Hy0j8fzNhj2zeTfLxJpKaiT2aN/eKuADLJjzUvysro5gOB6MVFJSTx89CJJEbF1/v4exWV814PGx8eOJ3f8ZDopnOpTL6bjg29xoPpI8U7gqGrlaxGxgJLbJMX2mw8MrZw7FBpfvCd7u1tocopV+HA1uPQm8iWshswAsIMOi2c/kckWfLqJia2o3ZPgcmB7YLQQ/10/gqN6IQld0xCLiiFhirHAHPBRasb77xdrj+hhthY+yIJvUqEV0EJjMq2q1pciN10cI+AIWrjS62EBxcH+Z+XqJy2EEmebhEKgYv/+SD9+NNsgA4DAMemgu8cxPPlssh/k8cWmFWG4IR2QiyK3oA4X/9mz+EZ599jW5vMM+yL5sm7HxvvHAFNBY63w2AnxdDsdJrIhmT8urG4+GTX/po+NCDdyLL5cBWKcvpnsd4L1eXszMG9G6DfnkCV7TWFlSFTAHZvK1+Zo3uUlJ7sVW4MfJ/f/bfv6EAD4mS+V78Q1JgmujLcB4vk8rhdJyT+R7xazGbIpOuWdy+oBQLAKA904FamlLD7k11YULFtWHz2wfD0W0nw5IrbwTOWhgppL/9v8fDq8uWI4LCbIiJ5dHfPou74FT2wbpiEAAAIABJREFUR5chIKJxAbtvhDYrRKTcuZMFpfCTIRgNdJ8ubcWphZSEnI5iFXzdddfReECphHfezq+ZGn7g+Gm61PywfI20WxZ6/N3aM2gzqgjODsjuXCsE9wZVHKovvfDX2JDdeuvi8MD9DwIXZHGIVLMUfzu8RFK8FqYK3tpZBpbD6pkLRGd01hEYHdVnz3BQd0dBjWIoMw+FRAz9sLDvQTBmRcvjGV+1YT27E1hrwJH5/G+Xie0dDZGhVYwWQXc8F4+9PKs2o2oWevjs1jEP9HSgC21sC7MJnu3MCiveWBVWr1wHbMN8EusVfwY2mNCcDaSwnV7xuoWa2moDInZVAlQzprKMXRuaDwq0BkqqUkfhP5SFvUNt/Rlodp+YOFAOJ3VkRRUb4JawYfVWHkTMqGF0iMcqUJk0FdK1JjOcfvv3HcbsxKSBQRH7sUhMJEDUxG3z+SwWcUNrbAvAvqdsB5irtponjh+NL50dwuFDB1gUIgIBk6xnFDkJ5qUE24h1W3cfiiiz1XxGDJLC5YWWyG/BVDig25IJLllE0A8bgc/vSFJ9iQHKxQypCNaFGYt+DV9uHx7hhAnjRrL9puNg415CdFUNbnI//Y//iTzHb3z1m9Fg6NxZYunB4M+i7nv33dV08mx2ubv1mPr00GklwzHu5CXzQVSIUwbmep5/9wDxBnooaB6lAGbCRCAfPudZHiDpNwwkFMjCcBn4nrmPOYySFrPJsF/EqJVHZzC27j28Lazb/lYYcxkP27gSkmxSwhvvrmQUB+MHHtHYRyvNbCYY8+D6erBRPNfJC9ofLp91HYUgRLHONvDxISRgl+IY+CKimgKKTy7dwTsknej8FvFHurkuxmlfulx2C8qRUwjTLBqBLeRllaEc+KMYWW9+WmHYtnx7OLDtiEYMwEe1UNFaKEQYu0PSn8+oPnXyCHxcJlOgOJiOHYIGdYZdxLi45H39jeUxcqmNpaBwzoyZc+PnXofdrFJbY0fPQf+rh+lRirXmADSz2+GRy97owE9BbK+Ag2wHhewQO4xWCnQb7J4MRSM8EUJM//jtb4Rbbr6OrrWBqc3tv8XZlGp9NYSVE4bvwhtGmvVSuKVyncKG8xiLwieeeJaXXA/nPF6cxjAJEdDEcbBesKNtQt1aAF5+CtluP4uwy+fPCs1d9WH8dJSP3/xMSKIL62SH0k2zUaRZmGY3dGPiyNtwgTyG/3kzzU8X0EkWvPAWuiVfXFM9FsPIEQL4zj/+e/RNLgEKGwSVLpWffu+yX0bg4TJ5Ejx8rEUHl8AcAL+OcXNMYn2pwCEcXs2NqWHf1vowY8RNYfcazIN2ngmf/shD7BDgsbOU3Uv81Ve//q0wkdzNW2Ah/Yrl4WR2JIb3LuC5ygf3lKE1Ckm277KsCqln1QjUtm7fxp8bxTM9Li7sV+CRLqzywTvvoPgKwzTEaK9WrudekrrzB2NMhA3Csy++SlO2N3pQdPC1dI0T13fnUIwDpgW1cuhgOmlS4bmHm7A0zuezfurTX2AhOj585IGHEO6cjanXbRRnQ6xthOz4F86eFUVMm7duioG9TXwN3Q6X3rQkhn3oNtfGrx8+fDhcs+R6AmbHRCn4esQxA0w4aUC3g7EB8Bq7sE/FAU8ardmGNoMWU5Nj2jio9TCRiqhpmqy1YiiVBUysPcAwK5l8tm/aHc7XgnvzIBfxvnToIQ6cpGy9l0Jm/UxzGrNM6wTIu58JA60Hem0zjYrebukczGNQpqYiQOrwnbzyQ2MHyhj5VZW1Me4c20ecFEuE83S3dlgqYMZjolKp6gXunnCBdplxtODlvH7JtbEwicnKGTUpOIeH2BtoodIAvdRtO8VKI3btIdspyFUs0m79wB3hhTdXRsJ7N8se/aQ1IVKOK2XP00eOYVQp8Xdoeu5IonrHb3IA/LmPTDEhjuGj5D5Cq6I4Dy6hQ2ZMt8P2oPBrt1OxvPhlFflABJSifrBb01hqwXv/8HzYvOYIFyuEb3z5ofC5Bz4T6W+mcLkwPHb0FDe5Ixr/7N91hIPmLF4OdXSFNXgxN3FIMNZw2nMWcA10BSuGPtZPGjR2nhD7K+hGXBY0wgPuYDlUDJZVLjzB2NOCeGTRVXO5zhgbURi9lsUIBPy+Vm97M+SU9YYxpG+0cLNegc9dVJwZFi66OqYXZ9FNZEE9LAWP7aTzqK3WwwQJ7bjLKSIXoEm9h7ipL1w9d36oJuGinZ1CHhSoNymUdoxasvbCvUyio5HSFillVAwzFjvoLi+A/RR5ONAdd0KnmjxmfLiGdJYsoJKDSNxXIFjZzTI0pj9QlHIYOX3RZrKYW0rCySI26tt5EU7AQ9WxrQYnxMoRozGK2RHjr0aTzrIWiGMHpvhtMmikVrGISTaTEK+GXOS9Q9iwf/z+D8civY1lczYLnEmwRFaghlxFyjplN+LZMmwefvh/GGkJJ6BXktN/vhPRCd+bOwsbBcUyaXTFdtAXGOs7wauRJkRxy46tyN8PG8W2n69IJ8NLNwzhwMJ5C8IK4JUNQAMVdLam4PT7TFJ1tR3t5GAqwFfjZ7//SUgvguccPZV5GSn+Tml6cfi47ocKeJgczvMo0LqBnjI4tHVo0/w/BZhqbNVQ9gpTwo9/9HAM2i0rL+DgL4idcQeYdxOQgR30pEmDuT9dPOMKVWKPEoZwzVMyKSBc07pamqht9WFixTVMh41hz9p94Uuf/CILcuOaUPPSsn/wno+Ez3/1q+DZ03C4+1zsNCvg8T6A7H3B3MuYkKH4obJt5vnYCNvnHDzdIpKufbePQmurBu+/DDsD7/sBuPXbEWTde9+HaBqIi8PSQI64RmAm1mzashOYEQ9o/vsX8dnWOKiZrjyZaUa404SWQYyO45kqrwFbzgSyqee92oiy0oZo+vSFYeW7G+gmmfZcgzJhm6tZw/NUCIw5lA56IaK4Qqa19ZtgjlUbPtsTPvaRD7APmxqWv/Fa5CCLmWsXqwYjh/3B8ndXhC379oRuXvoSJjB9PGJgBHsKocdRo1nWUks7WXJqX8AgTcPK/2eyi5FtQGeFvMcV+HUU55WQY5gRlYattR1QB+eFte9uhKJcwz6BQAL+TpmkKomT+aIWZ2G1bJrL4sEuIZHIU198Hovgbw8bxfvcD4uHkOGkuTePHRgGJ3kIXEgTlwtwVjp88EjYijqsGDZAJjQSR3tfXt2lMjg9TBPQwWkIcIYiBzFC/VsdBZJ5CDRPOQy+7Ghv51zHckEJ7fSppBbfthSKzJHwuc8+hKLphfDYUy9Gc/Q+vnFFC+ksE7x5nZxo/UbFUyUdGf3h+N/Pg+b2ONnZkIKbxUuRhifBsOHgw3CCc1AYqqd3TPaE9r9RtSiJPcD8yObPFlLkZC4o6T20vzm8/NzysAujG8etK2bPC3fccnOYQwhtWbEx7eKO+DfolsWBc4Ex3WQFl4nVjO3HWCzu2Y9zFcudY4SjXmD6KKZzaEfq3Abmdp5Fai6dsh2vi6xePWCBRHqhOJmALKujE6OZ/JykaE41F+bDlOkTeK3bwy8f+0+CZFPD8Eml4XjtCWS1Z8F5x+P9gFOdcT88zJqxG3uUjFy7GnXYsePwx2so1jW94cyxxjAe2tYtixaHLkIGWhlRt2/bxnVCDox74X6ktxq4X+Df28DQkqKxUqJgp7Mc7qZwNA3i88Kx5dlGSE9KBMVr4dQ5+AAX0PluCVv3HaTAJJZiLmYKKKorCZNVSbWUTnYIncjpM8fp9nNCFbzv3/zmsfDHJ1+MqTMKJcxz86UVqmhmAqvA4jVirlyrAsZhg2Bdpoj/dnB4LyXhxsXPL371G4ZBih/XIAtjm//9zcMEMRAu2wI9i644ny5KYZNTQYdKUw6+SBO1jeZHG5SD8xzaOxiPa5kWD6OG20U+ZCcL8ny6viJerCmTpqJcPIBh++mY6BGXf3xFwxpcKEsN208i9fR5E8IPf/n/wpCRvFj8nWla9ipL13yHhY8d9GkcCw8cPIZCtjFCHCm8PxbnmFNHB13Ios+A3Lff2hD+97eP0aElYytaSUEypYeDF/58JTYHEyYU8dJjnESwMMr/yP8eUgHzh3DhVJJbTp1qD/u3N4SqkqtC21mejf6CcNOVN4RlL71OMd0fln7gQ/ibvIbf+OVRgParX/2K6bQv3HX7LWHJNVDUaA7yOAypGkTC7SXuDY3EPiLmsDVQgq+3eg7P2xiCFwzROIYQzZTqpgvn8YSZH6mjahKexTitEA+OoRjgn6tvpvsdE42W9OpppVp100V3ssSRMeFSsgz1XTFiklkwm7xuXUBnL7/0BnBhP3RcPEKAXOUIJyEyaWfSHMQomsUBiXYyflZDYytIXjqEMOjsmVMRchwFfFpO4a5BpDQLBd8JfNz1A59B1/3e+vfAotmB4HDIiUItq2SyLqQD5zCC1TG4FNl8ERMY+ws73yQW3K18pm4+s1Oypv15HBaKjHJ4n8ePmBxefvr1kAzV9fKZC8Mzf3gOksDu2KzK7HBpqONeKlvIHlplIdIMDgfTi/J4fstI1REZsKal4d3d3kcQBFz4pMkLKwcq+UZGAzcI4CfxhQbTAe7ZuSdswddAQ/dBGmpzM0axcbVTGQYveBTLsv1IGHeQ6lwJK6NyZFUUH8yZfwW+BhvCk0/9KY5Dcl7r6ojyIQl55owpjKw3gJ/ODq+javrt7x/HTKmCbC/j1B1bGPvohjQqMYlF6pZiCD2W44PMZ4sJwM6F+j7TPeZiIOMWu5iRsJBuy9OvHPzJEAKN46NjFUeWvNhMTJ1gdUeTmTz+G4NTB/pLw2O/fzpsIknFjvmma68KtxKdlEe3UAbncxhc7UJoNLD/42jslW2qqY6pxsqIe7lZw0aMjaNrLUyRndsPhndXc+KjKKzhxW91pGONmwJrJIOvKfbZBP6aK57mWA8Pt4cF1gQCCmZdNolt+WjYDDACLpzFivOpUDh8ED8xgTqGLzBL0QUsaHJ4MAaX6t9tsYBdwkiRixtaTU1n2L6lJvz16VV0eUVI1HGnI214JB32lBHlLG/3ck83hXvuuy/U8bBVA+O4dT4Dy2XXrgNcd8fyQZECqctYq7h5JUUHxkwP338J+4hO/ixvKbstIBCy2mrwE9Ew5ppF10asdt3qdeEosWGtMComTxpNEUkO88A37bg0Ls/Are6X//sI7l01oRbakz4fF+io7FDE7K6//nqKWHU4hPPdlfPnUair4bKTkXjDtRxwdRTxtijJ3YTxeQHFpGx4fvgXLD/nz5vPYch11fksAhh0ZjIWKOPtuAzKeRUiEQO3e5fKtRVudo1FFuezA8AmBTARNJVSrHTjNUui2c+6VWvj1zao2InQibKcQ0TR0R4+o6q1W3AvW3Inzwz4ewPCF86aSPfqRbmYxgEiwl8PTLYXeNApTFZAv+Y8enRQXNp5zjM4DP3ez9d3hG9/759oVrpgJg3nOU27WKCbYwc9bqyBFPpTcJBwqLtwymdJmMG/+/IfPojFwT68uocuDjk9LI4P4y+95TDsHvYWNB/tQE0lTMyF8Px/+j8/jZ7MxcCXH73vHg6OC+xB+uO73cH3t5fkJBPa//LM8+H5l9eF2+8yEGEwvivad5KryUS8edMGlv93Ik0/A9zVGO6998Mx1Xv96rXhODuDT3z0obAG9eoqPMG/8Pf/QI5mHfLwJ6IbZCf3uxOMV4ZYKypMmSNsAzDWIgKMWhAnV9zekpJwkGOhbwqKEIP8a9kRuTZzXEtDj51aBlMsZ8+bE7bv2BwPyEwmphkIxEbBoGqkQTF019SccYhHFBptQcSycf8uGC34QrOImcTOSKvjkWMqKEXIraE1ZgH5dDAd9nLKukPRzydKwWlicth/2RCOguqXAvSZRhfd08i8hpiss5kJmAnTP2+D20SHfAK4KM0ACOqY9E5QVe4boitgjQkTJyUaEw46lBEUbvcnzSFp/KyhAyMJv3SreJCoFqllxvRUDBlKt5xNGgi4ClCH3UM9LmDiuOVQZ+Qdy+/bgFFOCp1nDYsocddhaO93IsYw4fumm27BBH8f3Qm6eTbW4zF4//rffx6Piu3h5z/7JS9KFiMHFBoWTo2MU9Kr7HJMFOihKKeyhEnhpzFSvnQWe+1Ie6HdGfeOTJCkcVL6eEAjrMHY7wXLdfyn89LQSG9ndffyoh1xZaNIiTOSKp/RpKhwFCKR58IqVG5iepfNmhLuRizC+RBH2QKoXeNGVIVhmRjwqIbihYqpwH5dXsY1W94ljfkYpz5SZNgTVVVT6HY6wjK2z8ve5CFFWNLEQs7+M4mHQCzUzyDMEg3d+2EK6CTGgVFFkZ6LvWsPTmelw/PI8lsTetO5LsVI1usJNgXfrWRKyAKPNp8uAxGAhccTvb2NXD8WRId2dYeXnl4PhRDq4TC656sX8hC3wo2GY8wL1YwKMp1TvRBBy0mc4+StW2yUhVex6DkLyL2fTm8Fy0UBj2Rob50wWEDfY6JJGoWlg5FXR5MiDmQpWy1wnM/Xa/6EfJsQUOGsHh7qPA7Cgf4LQBkVdMaDw8jRI6FJTWDiOBJ+/8iT0VpUMxzFCU0UYZM7PnjHnREC6uIzXwcDaMXby+L3qNuZ8vrX3gD2YayVGVEFI+anP/s+O5BRcXS1U3WCo82ITn7tvWz+6WB7oXDm8AzhQUYz0BXOEeawZz/ZkPiGrAPaiOnJjLZ9NAcmCM3GN7mBw/ckrJ73iKSqHDoGJ7zxEY89hB+NIcN5fIYcFLVFTAjjpo4LcxbNDZdfewXkGCAMcGcXkx6eKUyB6VTsNrr/fXsPono8lRhnYz4fh4Z+0XSgxqFNnTqV8OHh4T9+9G9h9foTYclNY6IoRo60cMjQoTBqxhZRoJG0k12ZD+sgG4GXz1JJCfJxxDWnTvWFLetPh2ljr4HrDi+8pxK63do4uX347nujD8w8BGVX33Y1FLGfRyjC4qD1rUGvQ5mmHeF379wVaY4WcFkG+4GyVFyq9jsPxz4bPLmWDnTPfhwVUcqeg+0xmEOgHAruAvzCncJffO75cNddH4r35dHHHifG62NMb6PDxh1bw4rVq2KidxOiqR59PJhw9EzxXfV+ZwO5mbZejx/PbLzEx9IAvgd17zx7AOtTqlbD0X+DZxOOtPl/zdyX4YiaxgKf7meh3s1ydXQlzScBGy6yhclki5zASKkMzvxw/twFas1ry9/mQCSEF0RAIzSzIQcokOUs9KfyvTUjjLN4JtFknQMO875JxU3W+AoZvOrBsrxS+ObFofUMfxbmR1YSKlpk9WkQEWqAi/fB+qqBUloDVDVAHTKAeBAiqnTgw3yWhTYWvTSSitm6+EyaatlkJs1aMCHGGcgmqOH0cDFYD7fR1NwpE6ZSNFGvceN8icUGLQrp/IcTJo4B2qCwgqueZGmyeNHNCDY2h5VrtgMhiPFiwINAzFkgh87EPMBbEGvowvWXp/7M643ZEVSpXB70JAq8kIV0llZOPk8ocSYVhl1getqMWriNdJKX2IhySGs8vQpKy+mc6SYtWJ5oMVaIgpLGyWcnriewQJ04oBtoxSitaO67OYUHcZGHlIymUJ1Bhvw6QH0PQacTw933fCAaMGXzoPYBVRSSrTe0sJwuBEYFbnIQ06JLHKWNQwIXszM7WQCdQlV4mBekHjhjPEVjTtiG9elrr60HPwQSwYGuA1MiDXxcXDFVRS+CDEzAk2Wp4JFN04U0FGOp4jRSukmMbgQ66YBjisy7tQ9z/yn4DAzDNBxRghFYUv+0anXR52QhxWrvlu7w7KMrwqjiSeHmK68LpRTzTpRfOYzdA/y9Bvt6ih8/3cTmW6YNgg66SDHfKsbWNBar1cSZrXpnXSgoYSlDwXsHHLkeXrmUtkEEz3bw0ubAB1W5ZwBnA9i2wg6d15QyO+3kAk+YEN5H8ko1Qahl7AkcQ2PXzbhvR6WCbRCHtPL3bDqjLGCPDAptgbg9jcAcuPW7SJ9R5SYu/tJrr9A1F9PdU0jZi3z9m18IM6aNoJMkkIDi6wJZDzkQZ54uXiD+yYqGDhXfahZABgEf52XZse8oIg2YOgaDnsfvgs+bzWg5CiOs21G29YNPryHTcip5jmoCNoMJa5mppPws0MvCq8Hh+Ts1YDp6/ACxXnvDg5+7J/zD978VDvO9lvJ12sEP05nwmNH4SadMU2ABPHiA8Fp4/p09iWinLhoXn3cnLJe+l0Nfe/a5p8Ijjy/DvXEYhTAbKIXkEcb6YdDsRsLoyclBRVvEc1nopNlPgSASDT42vA4W+J1MSadZQi8JZ/e1h1XP7ggjisYy9dWQBDQmbIP2di/P9+1L5/Me1YWdTE7ZBCdUw0rZsh2VKN+z3O9tqH+nsUhsoSsWwlQUooHR9l3IkWlOxnL9S6BXXmA6sXO+AEuqjqmkj4lsDHmeMkZWY2alE+a1115L0MXjYRy2CS76knkWvYemJx04WhsDFkzSUYiVeF+5bsCchiI4sd56w02Yl5GUAw2xmQZCPncPkJy7KDgzEfNWFOIhIX22ikNA6mAnxa6VHY/mVKoQh/J5LdTaHY+D/KAX0Gie+cPsSJbhKNjP3zuMnMlupq9q6IaD4fpXjasC39dACTdIvqbmTa06YjKFGakFXzJO7sPRHuRBJ82H3bby1bfhop8L0yfNgBU1LkJ3x05yuHPQHYbi2Axc18vflcpzna6nN7unmADPcxgtbU03l/EhLAdnmNDYRFag/GN/dGF710RHm2QkOyNfgdxTTpC4SWdklP9ZSNUfxcigS5VH5JRJM7n5O8Gq9nDiA6zz6564ySz2PJGr+MbFuk4QC+UN9QTSX7oSqpXjVI8fjs60jpdf29JBvPxKgN3QO9KK9129+Cou+IW4kZXPYZfcDzDqSZTL2J9NUdYrQEWiI09UP4L/eBLJDIkKHzZ5Ghm1gT8qB8/JLgFbG4aqDZ+OmmNhNrLxW+9YAu7EiEQBlEbSR1HKAd+rxCdhGDciF+e4RAEgrqv9aEwElsjc2HSa9N794SUUmbv3neVzlPAZTObgJORE7edQaWER28O4JqbZaaySm2EhEK5NsnxeKIMFYF+Vo7BNzAL/LeQBzOf7yOmAtwm1ZzCjFU5zeeB16UpI+Vyq9QaAJk4f7yD5ITm8/peNCFGmhctJ4E5nuTgBGXzdabjJWqkyITXS8dajppTjWYOt62SwYfMTxWxPYYzvsrZXO8qKyrCZTugZaFktFLcM5LsZut5hWdpmLBhYog+SkWL6fSgo6OOzGDnvA91I6KgrOncJaSxJcyk2ucYLcQ/OAhPlo2qTHdPAiClWrMGOB34af1cWHa8MIuGtC3DjLXCddJoq0yZB8/rBD/4FJeZYnsvaiOWZiemzRk8Svw+tbDX2skgXwFqpR6l6im7xIC/Itt2HwjGw9zNws3OziuNCMYsX+HKMp0yYSeZDmXDegHx9DCrbA+CvtXzPKr7GwnjQuH4bVNEZ0LxOnD6OB8ULYQxhtN/4l2/jQVzLXgSjdXYLAPpkSLpyTATJnjlbHXbvIgORQ8I4NlOsu1m8y5vWr1wv8ZsR2Bynw/vWd3+Ce+NgsMmSSHHVxEhxUCn3PzsbQVKZ9gQ8VxTowRyEGi8lk7azZ08j3W89vOelYfu7x8Pv/2Nl+Oidt+Gb4zsN1o5waCRskB/+4B/AoFnE5tklt4Un//RUePWNZSwZkRmTGl6Mi5tubIeBq2Qs3HrrUiCxGnjU67Bu2BUe/OT9oRJ/6P1gvu6ZahAUbYGN08MCVKhrCF4fWmrmMx0vBJs+gGd4DgZJTj8FEAX06D7JoWFepenrZ7kmHXSQyRQ+l4FxEWcqOnVnJJzoZIr4IdzwKngH24BYhOVyofFpMGbtkm3h++37avpKAQf6ANe3iyYvk0atGzEdv8DvpdDxT4kajndWvMWUfwMpNdMILVjJNLU5CmqKga06oUv2QMdQsl0OPFiEhsHmVWsB62SPFoCQFJKoETKx8oGCxyEGKueZXr9iXXjq9y/T+VcB0y2OvtF91NKj0G+P0AyegVFmepD2y12oSfuifUbi8wvJWqB1+vM9SZoybdSAF8MCrOtWFlvqVpZGco8NUs2gAAgtmHhbAiZLd08Bxga09iQmKMOjIkaOsNhiN0daExdbGW8Of17Jq9Qek0i0KHXDatoIXoTR2EanpyVXXBHZDKqSLNCboeutxbNBgKaUBUMrY5CddjNfdyTeET7EnSxN0hgTNLvpM+cN3EwJeAa/lgntzNFDgx0xz/hN0515KovVxtINJqSXiAVanpMF2nRyTYHK4FPfsPRqunKWnfxvsUFx4gGgFfHJQgp6YQ5+0BRo4Y5x+OtSmg3rijBOTnYZy9Fj4bvf/++wbksDJyy/Azcyne4y29BMFpPpvEhp/JqWrs3wdHvB44Q75I9rKiPuXjo0N4wYR2BCGQb9BcS+Y+RfOITvLw9paQEFBYm9hUmu7iA7CrDFMyd6wom9SWHzuydCSfqwUApPswpoYeGs6WE3Y6XLVlM6Grm/ew7CWNhxgMJcxILoNrBiGAAN1RhbnYFnDeTF1GPg7isr3wvvISRpVQGGIGcWbJ8i7vUhOrFzFPcmOhRj5F3yOf7GHQFjZzKOd2K2poqYUKMYp4eDtgnKUxEvqLRNMedmvBncyBtj5NTWjIWkAbRSZc2wdCoaMAUHPNdJaDjE/n//8Q/DzJkz2Fdg14rqUkGIvHyf00EWd2AzI6OcghSx6Gdxgo7mCHLu3XDcd7L0aubQ9bq1wC+uouObOBZ2yXurSdCpCDcsuoo0kpUcpODwCA4GU6zcxvv9mEBtIMER0l8GMw7rOFbXTNwZEMmtYLHAkAgiwEWl+PGZnQiEkcTDhUZ2sDg6AhPKxBc9WExpkYnhCyqMMYdIryIWZt/956/H8XkKytwaPG36KNAKVQYzTeVAwaooJyiWSSqZDq4E7rfwnEHCu3c3AKWcD/Nm3AwHuj78/kevh3//x++WKBIwAAAgAElEQVQxDcrEaY8q3qf+/AQLwdmY3o9hrMZCgOfxAMtAl/S//vVvgAIGh49g3aAz3OOPPhKpa1ddsTD+/mGe7R3AB9/7p++H41BjTyNSG4Vs+gzJ3TYaWzdsi/uZSVUTwqb1G6K74MzpM+KirRH3OW4QUNcIT5MYFOuzeIb7v51YtHM0hcksYL1fijws0OkUrA7ugzqICpbKl82cE46xM1i7dr3xhDwnTuuR1pXIFuRdtZa5yBVO9GBTeFXCM2dIyGnMu4oQlcnlVnk6amQZrovzYrTaK8twnQPCKGXHlgfP+ST5ht0sCSuBbYtguZiR6HTo3uA8+6U+nsss4FS96bOgG47iIBlTjoybZumRh/8Pu+MT0UWwuKiUhraUv6OFgIoLMXzXQ0iWmtRiGV7CJv6wJMVumm8uFugJk0oGqlD/yTI4CL/Zgnj0yInY2ehdrM9y5PLxcqmWe+Cj98aMwr8+92cK9DAWQeM5VddQvFU4lYGvAXTTmTUjCe9kQTYC0YOnwq6d2+NLqC2fRHNZFQtZFt5EbFAVhbehic6JEecMSyHTtV9D6jkIV70ilohn4CXLbBKYdzkgnqwjehcFJ4muLokTR0zZLV8/H1wpguOBb3kMHTA6hxMrJkXreS1E4X/rv/MQ9NBp69CVhfGTxkALkIpOnDqCEYSvk8pLRvHW7ETuaxLxNMrc9V7u4eHqBXedCLY6bTLSTO0okUEbGfZvP/olG+t1LEIoAkAbHWCOklEywKGFTEqzoOaYhQa0ZLpvD1NLBx31BR4UIRClu8NGwv4YXwCNK4SxU4sQJOBDnNPFT3A6MDIxdSEoi1PEoBtSw/7NxOvsImk7vSIMZrk5GmXUEB62Rl4CY+KTgI56eYB+/8QzLG/OhHvvvjLcc9ddOG5xz4GMCoCt5EW3GuVD0T0B3rxi8/ZQEw/w3rD0iuvC4jl0ROwRtm7aHJe6Loj01MhDPZmFiKMWAyR3BXl0ODqYtTL96JkrTKHZlji491BTIBe+2qV6mEtpLGEJFRPUuc95TEjpbOsv4Pp2Afhr1twJLND+kSI2i+7vHFCNIodE9h9DLpgzjBs6bRPMe6FRdlGgO7j/prScABvcA4V032EXoMAeNBVCGxNGjoNiOjFsWLM2bGO5PZ5ucCSL4Vyu01AK8DmK0G6e3SmTJsWXUyfCfJoSfctPAQkOxn+EEzcUIvL4+Bc/zb4A/jufq98OGlgIbdL7BbqDxdoODra9SKAt0C6P9E6ONEUwUNlHGZj3zL58Ogq9x8OmbTvCFYumUaCBHvm8iQ4auCfPRZ8hwvBqOaSLiEMrxDipl2dz336odbvqw6Qxi0Pf+eyw+fW93K9rUQkfh6I3ialjenjpxefYC20Kn/+7LwL9FDLtHcPo6CUsfC8Lr7xCtBPf50fv/0i0K6ixCMPCSafpyQY+qMMHuhYV5RKUh6dgZ81DAaneoAUTrOnQBJ996tnw5iuISqCd1sNp7+Jaqwb1cBC+9H0rwcxoGLRdY6rSoLqegd2wkWfsJBCFCr8B4B4PL9OPxGYtwMId/VRug5xhl8PuOAuttCba6rrDcX/lO+9n9zrqaigvWqFcK89oJs9RCbWnlV/rY7LyWpQBi2Yjp7bDLmL5K91y6549NGo8u9S6DNgV56hLWQhZBtNxjwTLdjL3fjnRX+B9SqeB8DkuJ4Cik5o3kYNpBDYKp5hU/vKnZ3iObU7w7wZWdG9icIOUUid7J3xr46W0nkiEuHjYiDvH5J6qMekDS2+5LdzD9nUXlKJTuEitYhO/cwdGKtGHWQgDqgvfgIubhZj0X3nFvMh73b5jE6bsJlmcQtlEZiDjzDHsPOvPgWk2wIvl9PRlM1Ugn45aIH8ivhNab761nOTlA3vCFTOnEE55CwGpoyMdrxmai5jSG8tWcHNwc8Lr4R0WVrWYwPt5enixXfx1WOTp3HoYDTWu9yIrpfTFlwTvNxgDP8FnHcM1Too3T1zHUYiCbdetg5WnmGxVN7uDeEGGsC0fO7kyjBxPBDt0GzfpeWC+GXydAbDDPjbPPDuMXSnYdm4Mx1j+6J171YL54PaTOJXHE4W1P/zi14/icIYhD4ecqjdNgjq5SRLZcynUmdok8oIrDc2n200Cv+2gq+5iudHcSlTTQEOYdwWeBWOyCCkoCtlFkPvzKMzp2npKemfpyQueDRfrApaszbVJYd9mNs4tyOYHYWCPHH80xt8eLhfoTnLoMLx+TRS7laR+6E19NVmLfu5aBDJ8qTh22RWnc11TWfqeZZx85o23whnUUKaULJwyM9z/gTtDNzDRLgyRnJ70EDjMHmLvgeOo/ExwZynGqBu9n03opjMWE8yDUqW60CQVKZB6hlejQD3M4s10arsIC5GjpJinWGE++F59Yw0S/qHh//3gu2ERy+ljZDeWoCSTt6qjmYdAOpMEBEvuPy+y4ykFWuPzaiCzo6dgbGw7hpoPvj0H/QAvdQ/dbdWIUahHJ4V3Xnsba9DdQoFMSTxH3Nwrsdz88uc/Az96XdiMcZQ5iqeBiY7j0icm2whF7TRLQw+dc2zeTyM6+def/ShMRqzDd8C9cxymA4TFIYRiUyAQtFfeMDCHm3zpqB7KLuB7wW7jHqj2FDayc9gR7AuP/eFp3CAnxsNI/49SFIPlqGTZSV00SyLyrQA6GBh0Ns1ED8/awcMXwqEDYPQjF4esHlzm+sox9GnDD319jPYqpIlqooNb9farcQcyc85i/FrOIfD5QVTk1qNG9d259+6lMTdyGwIQJwEPS3cBpfz3NSgN85gqKscxaSFLVgnsHkUv9dMoCPft3BsO7z2MgrU2XlO/e3dYl0Z4Fb4uIAcXl7H7aI/CpE3Ao6b9ZLB81GRJo6qI0etl4TIOGEPPlfjVaLjkJjdR2NnFRg94C7TFzSbM58jJSWTAwp5ObZCBZVMoAUGqsPdQn+sSfHzacLAbwnLUBeaWXTthF5FSzzs4HspfwwXolODsQ6D6lWD1UAjl0yLtQXMeyKgFBo7TYYnpKjRwhVD18oE8ezlg1q9Zz/VsikI7e0pjtaTrKdRJksHlZ9WAzig+Ggnrk4eMP8WjYwe9YPbggSvgX868bE6kO53H/+KFl17lJD7Cae7pRYPAxZHw70iQyjw2EgvOWTywR07sD9ffcmV0kRPHbiar64nHXkDaSJHDz0DivxtTo6UKUe3ZjXsCXgEmdez4XoxN3mA7WxqWQG27ng34gEGJ0OHGM26KXx0E/+Rs5AU+Gx3ZDmF/eoSfg7gAFhoVPpqDe0NywPHEgpRT+g1bxKPiMFrggYR6twU0VCNyo+WPRsUpznhuj120aVrexY11rCnCIEh/ijHjy+kMcQTjxSjiQTRTzhTjmB2G7r63JTkc3n04vIxKr/o4hHwpM2SPydeWDXEB8mYq3PIBulxl4z1go26X+8HG/ER+rHTUe4PxwMhF5WcKuQuSlDSSZdrOoo7EtGZSEZ6xWH5CryqA0aGDndaP6aghhS1ygaXaIOfXHOsMp/bBYOjnxSTtvIbrlg8EZKKFpkUzLptF15lNR3mGzhJKI4udiRNH0oVC4KdACAOdxcozje/P/YC89l6K9B9fejnswfBHnHcY3ePdN92Ipy0vHQ9yMWrEQsyQ6mCu/O/vnoxL4hxomk5fKdwXeex+zwZe66vbBbSQy8F9A4sfjfWfwSTHPEenLbsJX0xfIulULnzbaAq8D1/66mfDrXcuoQs5F93MuhGI+ADnIGn3OvaYAMRBIETkC9TP4SvWtwUF36bte2EWHePr0mkD2XXznA/hAJg/ey5UuuV0z5vj82lgchJQUStNwhAgmJ/95N+R4w8NL77w5/gyax+qclY/FwUbwm7DgEQsWC/irnbDXbeFm++7Ex+KOuiD7Bbo2kQTM0yrpThw/HOQHcXvYzt0N8s1EA87CcUv3RzgGpOdqz+Lt0U5lgVpZAU+QoJ3WbR1tVAV0SSUkk2ZD4e/CLMkdqmRYiqHWpOqAXDOfQcwxj+Bw+OoG8P5Y/1heOZYnO3Swx+x8KwEIx0xBoydv7cOuHEtBaQQ/m8GcNafn34xcnu1x/TgsyEzcaSZbnnsOFKV8Jk5DFV2wvhJcTnaw+FSRJBzd1YfEA9BDBRnC2UBQqjpRFedp9i+89bbOCxKNYQGizAreum4rQG6UjErw8EkICl0hwlTPU8zkAztchDXORsaqqKUNN6FZg5An/M09kvd7m74fGLDHso9rfDc6Vz76K4vdaJCHB4K/p1OpAkdBWwwCrOQksVbiDUTeGg6VFBhNb3hx8EUOkIc3QWuda21jmc8l4moDRZQJvstfcTLgT8y4fpb/IV8tFB2f6AHvUZfF6Cdur00U7WNz6UXj8VZIyWxZW0FrEGK56QNG9dnAb+EQb9foHm2LdpJcydnD+iDcNztItiRmYCbtu3kZWRpCJdv0eKFMU9PIxL9JIxL1zRlOplbze114VNfvp+lDT67fLFWuriHH/5TOHMSXmEqXr9ude1yzHHjdJdza7y4nql9A1CgeIlQu8MjLA8LibKaPJ7xkg34aKwhM3mZpem0oGrMYoPehM79ONv/p194A34xQZxQbFxgdvCS5NBxuxTIArtUxKu0MkrBwcRU9CmC4VpEFeIg2kQ7bAu0LIgBQgf6TPLm9xy17aR9gFJ4MLp6STupAHvH3KgMb4+ikqzoASxjRLe2AQ6HygoWWRjg1BJDtQ7F06o3V3OS8jU42W3U9aHQya0XWER6nl4CZtl198J84MXz87Q0A8PwEuchx87hBPYBGFJRwE0k4CCzBbe/SoQB+RirIwEewkOJV7AF2oBbl6JRFt+hi1lfqD7E524g9zuHoFooSh0sNIoptprITMb9TnrPPsQVPaSayD+VadFOx5zFZ9Rbt5GNs9dWJVw77eZgusyn31wGk2NrhJImorr64C3XIx1HBQW2V5g3GAYAEtuW7vDcy++Qd7g5xhk1M9L6EPf1ix9yvZlS8uR+U4RdQo8ejakOpP+9h/Yl0kmARMSw2yhUMVSUd9m6lsIipmp8Zfjmd/4eaucsDoKTdHPGnfHSaHTBRJPLBKHiVMgnmXvdwwtiHuZaOPobUQZuY5rp5/pnI7qSPjcZD4o5UydHDv8br63gZUUdqCEXsvFsCo3iK5MxhiMA+drff5pmIweLg22oMw/h1zwMfj+qWt6VoSRRZ/HZm6B5nUVscQzvhFvuuws8mmmDaUyevs1Atjxdnqk0cPljBLKu37CRiYpEFw48vW18QdtoNvI4/IWZUDvgVDicKYfswG5okbGBQCiG/L4Ev4hcOM/FJL1HFgcHeRkK2iQw93S+v507z2GF2R/GDL0+rH51bzi9vTaMGTI+cro7OXwKsIb1fRSnt2w1MfJ0UDxOs8CURiYUaKernWiPcCKNTiVSaD+/+x9VeHpq2PykQPHrINHFpSjfLYWJd4gbJ/2yh4O4m+8xH5qq91z83j2WUNYZhCQxD5Q/m0VyjQIpvalNKBKbNbjCCD09u/2VNN4Z1aBCb76bhifEhBuemYwkGhqaH9NznOYslnaiYtYWbJN69GoWWhskPZZ/ivmblTmIrzeU97kTK9Q8alw5YpE92Nu2slAswcioBV54LtfbDOEWYDbzVEuYeMs4rCzyFnWnem10hVTcafk5NI1yp5QS9y+JQ6mba2ZT1xF/nQLt/oF/Knq7dHBFawtZHKqm+b0orFo0c8jA1CnTIwZ09BhbXU7NC3yjusn5tWfNmhX/cAubZLtoO6JKTLMNjq1uOBE+9bVEgRafOnumPjz5xKvQXToYn2ujGb7GRP73nYzbdruQsbhhLLl4yJTkNrEYUTuvTHgmm/D5bNILuPFdUIvGjR0Vi5WsDlM++lhmbNmBEGT9jhib40a2kE5LUcA111wdU8IPHjwYY45MA07iNO6iEHcbZskD6UOlr4ACARcadiWpHqmxk8XExGvJRYlAPf/bn8lyp1kUyq/Ox9zen4UkKJtNOBgsTb63VoPFBRVAF2nhIEKVDavWhzqEGAa1njvThOkTnTnwqNiaHMgB4IlkMuUssJ6gptVobakIo4BTWGFFDi/fiNGFdNLN2FGOxg+Fkxv8uajEwuzhwsIQrDMZ1Zw3UpOZRryAT+7FD6KeRG58nzvBBU+RajMBifbQMmhFvDj79hs2oFqQrll2OVtkpfepfYMg6FeBJeNZ7IPhA03xScEr4Vk6oeUIQyzcVZiN34zl6hw21AN6DPB9CWdpMLR6w47wyBN/oQORQSPv3MPQb1xFaD+5gqNJvFhAPtsb4dDBExF6iqY0URqa8FlJ4XN5SNolGeCgGZeObw8QrvqxT34oTg+KjZL5tWzc8XRBdjeQYXdOMTFwqIk9yHYSXl57692w9wjGVnx9/WH8vEOZAK6dv4BIqPPhD48/SfKPPueKfpjK2BW4i/Tw1imtBUP9hQumoYhcxJJsTlj2+vPhrTdfC9/79nfiVGmOp+ZgTl77wWmPwoCZcdV82lBGcGpBMjSsKKuiImTiLazE/Cw46669e6NzXzbWq63cd4tbD82LC3R5zQ3nT0JJHBvONZ4CmlkXHdY0dy/nwMiDljWIolhB45CJm52UTPMJC/Cj6aWDXrcBR7dOpr7U2eG3P34u7Hq3LWDyiA2pjAHUb2iutCSAHh7flzaujancMnHkj0uxk74W4QImGfUAqTKgfFYu0sAs5HFER4fQx7uRR4iFVgfa29pBNrFA83r38K7F5oyDWIqreHImz5TRUjZ0vWDyGYYd6+BIAXOBbTiINFrdL8XwNWKL3hs2XHwNrX5j+C7PolPXALh7Ggu6WPx451uAET0E9Ny2IHdyUGin6t8hZc8gCOEmf09vb1XCfrZIH+C9cILu4RDIY1Ere0OBlvbFBZgoVdcRGAtduIKpaRiqxdMsyaWXNiBDlz57qYu/6IUUo7N8N2PeavTc5jr4rMcfibojnKe69VLnfPE3EzVJDPqeG2YMjGbsySefro1x5C8kLVgoxGwlTudw0XzB5s+dEx78+ANcbCha2PVt3bIljKaz2X92X7jzvjviqPfmWyvDqy+tottuwi6ylo4QCpN5g/pn8FCkI3xJpYtIjLDyUvmAXBBPNEMmSwxpReVThRijse4031RnuOnma2Mcjokcm8C2Dh46TTLHnujZe/XCK8kc3I/RU2lYuvRmFIvkz4FJyuc0xaWFUSddHNyxiovgpZH+d2kU8sTy5iZ+WKDV2hte68N6qXBbsy2m0szAwvjjfnYLdgZd5DBUR3mMUuWlw+lUS4g64kDB7LsaV7wGrD67zyMJx1ToPL4CrRxSLaa+UExSeNGi4o3OIT48Lgv4xwVOcyGjzp5zYK8NYeZsWDDjisLUmajKWA6VljHXMs6qjMzlYTEmLMqXScJpPMPiah+9RmNGqBw8IpxjnyBTsJDFXXMdxR0oQkaLHVsj+Fl00uMAbdPwiA7cjraChW03nOwuqG0Wnk4Oj9fWrg1roKZ5UE5hmfwJ0kkKMAaqwwjJtI7VqzZG2fin/u7L4annXwmP/uEpsOPBkZ1RXJSNV/RY1IUHOWjwneZePgG2OpkABCGqZtRZ7RQnfR70khAaspOSk2owsF1oN/7Z8xfOCP/0/a/x5yj2cM/NdZPaCH+B7qs5UtW0lOzixdy2+0h4CYexM7Vg/rLd+NHBgV/CyHz9grnhhssXcIg1hbfwJHmLz36SaDX52JGJZMoORcaClKYNJYdpQf4geNmo3RprwyL2L/fd+6GIKxeAqTfxzIl1D3A/zvPylxPw0Jclp4cDjn8mqc6lDmRSEBhqwZObEHfsgwVyMlIkO+igZUzZbarkzWc6OHhoJ4czsBbe5lu2raHz1R6V75nfi2neLJArYRtlAC+YppLBslDFphz099YeYhpA2dY5Jfzupy+ErC6ChrlGrSyzaxVZ8H5UINlOZqI9gRlYA5NOP4Wkid9P5cDM0rUPKC52dbz/OizaLVpYEkt1GTu8R1xXl+t+jxnADRbiTggGQjUWKHcP7hnscoU/LUR6lyhv98/6yHoA8BuxgUszMQUc+Sw7CSl4WXroMHUJT2Rz3yzAyRyaQpFOcioZnUjT+e+ENHSMywWq0Q9I2m4v30Mrexd3TSkyjBLOR7oUR6aPBdruWnpnnEA9fHgPNSzy+U+l+VFAkocthIo/xXDcoDjJiKHbOEqoaMVYy9R1DwWxZbtmb3iEPVyKWVmc4oFgBi4uASMd8FKZvmhBcOl/+3uxoF+k3SV96WM3Dywkjkn3pRUrVoa/YuLtbw6lS/bUMihWT92RcD8vmzk9LCS522rfCn6ZDU73l9dfjRFWRhGtfm8dG+8j0aGMCTmeEoMxYvGHHZEYpsVBTmIaL17ihiHW4OSt58a4jR0PJU8wvxaM7CpMhGbOmBSXRervcyk0E8ZPDX/4wzNh/bptmLLfiveDXfMuBAtT46Kyw7GMC/QSBt1rN+0P+ejqJcBL4RM3k28dl4h8ZmGcJDLUEsnNMgp4YPznRe+P6KLH+BS1+NxMO3+73mTsIe2OrO2dmBrlIDkuhoLo9zqcrMEKDerboFEh/R5A/NLDONwOVHMK85Tt+w8QZcVYyGfNy4clQFagLAdHqnMsw6645vLwd195iMOxicXoobBm3Su8mP1h+gzc6wpgdgzlwAEekYqlkq1LLq1jclcK3TqHwUG+ry7MXgiOrYMc34r6U5Ocg7tPRL+BGdOmx/vnYaYB1k7grBwK07AyQgy4D43tGrpgBYl0Phcifw8vzZvrN4FDv82SAxyPkWzWpHFh/Bjiv3g5spJJaefXf/f4o2EYbJaHPvcFSP8rUNydgMFDeC0J2/LWN5CmY8dWSME2AeXBBx+Iv/9v//rf0C9xBWTLPeCkxkOfC+tEvvYF8OfkNO4ZY38x8NK///B7MSKqsakmJifLcfaW5fJ3VEMRpG/CwKox/Oaxp8ESSejBL8Qk9TwxTb6n+TMmhhvnzwX+oVuGpXIe98Z1xLy9TZE+ioVsnPKAZzzwfD6Ej+yiF8yfERkUzz39SvjaV+4Jn//W18I5uuBknqVDpJKYrjMSxVkH70kmXg9FuKG1SyXlRe4FWxqgI8tw4cEz5GS3H07wfvYrHkY9TJXaWsqJV1NQxDU/cGAbz2pDuOV2Fnin/bPbmX6wCYBxkE7kW+LAoBvlkFSgoqMh6AhfPz2seu8ADU9VqDtWHH7/8+XhxnlXhSmjJ7Gc3Mf9A1IDYxbGGDtyAovcXvD53bTI6VGEI3ThYrgdjF5AWipqB4ee43uKU2jcwgsh4SHCZ0+l2g1iC6j4wwI6iPd7FD4vcoR34Pki7c2D027ZcAOboLNM3kJfFbBePAPOsHi1kJuS46Rj0ZWma9HV7rSWa+sk5t8pEyIZGCwZzEEL1wFPD95DY6r8uzo4bNpZgJdgYCR7ohFDt25G7SQKtAcqfDR+2rELRCcKoQeOk0GiQIurwVgzrJfvK4swkvJhmJpBaTXoIR848Bw8ffup6HXutYDNxYmRYI3FwsxBydeJ/9uvx5+5VHBlDf1tcU4EkCS8YS4Vcq/1+3/ejvtX//mNAUePt0m3aOCE1eBaR0aLZ6ruanSVN4M5voGKa82a1eGf//mfIyNDzBALjfDe1gPhGcxXxJ3MoTsEzzQNHE+ZeDunqdtau1JPOH2e7Uz82nm8gGn8RT0mcXMxHQHEpRyxLHR1jIsWw8ICvpZUIvBSb9jkCdPDyhVrwQOrw4fuuh3sDi4unc005LnFFw8DI9PfoEi8tuy9GPKZyc2LZkzcVPFNC7A3RRinT6WL3TLcVQu07mPiXokfXEA6fl8guwJPRHFOpwJDbpNpTztT6ZUo2EnYBhpuoPVnGZzHYQWkJiCQGMQIm85NGuCGujA4DfXoGFvzs7qaYUyUQtfTxGGXxKhYSJf2je99JSy6bi6/hj1pWgeH0cMUGUbnGaPpmCnQwxxH6QZZWuqF7UuuxHqgF5vTs72h5ggCnuQhYQoWme3g88ZrObpvWruXlw25K5CFnYOqwjFMTvXgx6eIA+sEFriMOPiKERV4a6Tix8IISbefhonWMg7Dx15YxoKujxT3onDjVaTKtJ8LrbwAXU19YduW7VHV2QzX/bYP3hm+8JUvIw8+zT3vi2G6z7NATaTwDCBuqAi33r4kjMdetY5DecO63bAj6sIBlm6H4BbTH8NsIfmdF6UDvGEAT+ckRmkL0/33fzB8/gsfh0FxNvqQ5DIuM4JF3C8DFd5u6GvPvvAm/zzBQnUIzyiHqBt0Nu1XL5wePrx0Sch2RObPp4Fdb9uKJUHRUPLqmM4276RInaaRAJagZUpQS5kkOlpQNE4Nt2P8tPzNF2LYwve/9w1ghFYWYUiCecaPcBiVM/kdaUA6z/JxzuIrQxN/p3FLl8y+0lSGOULTqByFS7wXf+U22nsXe2YfdokFg/8Xgus3NKhK3RhuvOUKDqYMeMcboxLSa5BNscgrANrDLCuLAl3A4rAYyC2Tg8wE8PUbj/P+jg8b3+kMj/1yS/jMh5cSHAsbg4KZy56mjGT6OiTHOWkF0SirAWVuOSnvm4A4N+DTomVpGdl7uTzHLvIG884lWi1pfFAkY6oS+LE7EzrbscAA1cA7VewU5s+fH5NwCmBiPPvss+G1V7C35b3N4d5EVg7XzH/OwqhfTcPevbuh9z0XVaHX33hTVBTngsFoY7p+/caIW1tXpNydRgjjYjUNnF2oMNN0HRq3wPSgD089CTG+o+5yfB6EW2z8XNYl8wxEaMF7K1Li6H6xQMd3n0Lab+dqkx0FbsCjnEXZcNk1onJaTmIXkg5n0jxM3Su7mSajnwZsrDSmzOSI34sh80VULEcv6Ivez5eqycUlaZxEhBH52cNe7xKlzj92qUBbyCPE8fGP3DCgwbwv7vzL0eNjbD2Cpd1iloOlSKxzGJ0yWFL85je/iqGdn/n0Z+OFULZag7HLr7UxT/YAACAASURBVB97nrw1FjdsbzV4MZtLAD/Sh1CU5ULsVzGlX6zFTW/kZC5IEaC8+XELGXtreBCMPFKppPbf1JImNqsniCW325alEccRvqE8umihGC/yWCJ5kmBhjMeToQ6p6hWIXkzhOAJt619+8N9AHGy5KTQWaJ2zolseF9ellB7GHhgasUQPh7gycUUhzGGBjkS9eMJGKTU/I/2a4zOC+DIUxNKJrWrroRDiOaEpvLh1Gn9GV8BiRq4q0qVL6BBcyRSjyCxHnWfHuH7TTpZrLeBXrXDAUSZR6L/3g2+Hm++8HgzXeKamaB7+2CO/5M8dDpdRoAsKk4B7oK4lN8eIHsd/O5kWmDepfB8XGpJCzXGgpKRiMgOnUsTkzJIHx/L24N4z4SxMGD0vilB0VeCnYmp1Ex4a/4Ufdlnh0HD/vffhy30Sb93V4fOfuZ8NP8KI4aPCPkQeX/ruj3gxCQmGm349cuTFFLwWNvy//fnv6FSaeMmHYOQ0P7z61uuM56PCv/7LD8Nby94J3/3OD1go619NZ0UnNW3mJDinedyLNiCOVmxqd3ClkRZjVnSETX7ZiJF0L6nw4Yno4u/vhMvsUjWL0X7U6LLwrW98meR4RnTuURJdlR4i4qfGLv31xTcQ4BznAM3jz+czfrbCZ9ZdbFK4fuGsMJng3x5e+nr4yyoFj2E2n5KFZzAsgkOHPSBOcS8Sk05ytI9FPAJv1vfgn/7xa7Ao0sIfHv1luOn6Kzgs7kJWvxV5L14LupQhYli1fUtIpgB98OP3h0YmPiEsdwX6Qhuh5nNvJ3iSlOc9+wmRYFowcaYPHBVcJ1yAbpYG5trTQ2e/7g3S0MeFuYQgVJ87Tpd+Iu5tWNfwTGuSJeMiKSpPh2B8lArfrAv65869fJaBieHZxzmsHj8a/u7+m/CSGWPzjr4AafUJ0oJ4tBu57yeP0jz4degUm42+Av7SvEq+rhz9uMTinfZ5T1eRyzPvO6QlQzpsoGK6/UlVBGAg1rht6e0RDl2+fHnc71iY19LQyaW+447bIgVW+1Wd7sRxxeZLS4dE10vhgGn4bViIXe5nRpEJoR9w67ew+9C2s4b7tWrNBsQ+vNQUxXTw+16axy7ScYaPLI/P3CGSnGTX2Mj5vvo5LdJi4D00lJ0Xl3fWDo3KEgUSOMeu92KBTnYByXtsA6aJkaIW6ZL9TNZ+ppjHqmcQgix57BILYup7XE4notSi57gFWraYXfDFYnzJUfH9lpl/sQb97Y9LhflSp5105VXTBtqgiui33AF4r4PYt/7hy3hL7GMp8lK4csEsCNoGWSYzmjajZ8cOkpNs3bpNJPi+HU7V0bXVt/MgG+sitcoWP4FX6cEhDq0RiSdTAW5o0p8keWcj1jANYSmptmdPHY3FuwRhgG5SGuwfxcbQNGNlld08eFnctCGkB6tr1wg7coLiaAVpnyWFu77xSJYXzLs8rFy5KmwGh+7jz5yn8OeglnN0EqMUrpDG5hLDk66TUy8yBiJZKzGVeI6KTcX/HTtuTlcuuA+P0Vv+e8R9+X9RZmynRLFU0dhJ1xf5i5pzq7fnhRxO0kouT2glncl0vIx9QKopena/R1Fgbdu3O1x901XhE5//eEihKzp/AVgC6MZUjb8+/RR5iQSwTkNGWpHDYhLcDQl4MSnSJnHIVGluUPgDBks+YsMZgg2SElaZJfy9OmJlkJiTnsxmnY7yHOR+/XdFwDWeb7vQH1atWB/KCoaHxVddDTT0Ih4Kb4Vvfu1z4UrCN4sxinp9xZrwb//zGBMRuDDP4Age2iFFdDFcq5L8clg+JXHDnT+4IGzGSczO66477+YQP86uYle4ZvGSuNk+chSfCiCAiXgylJQXk07+Rnjs8T8nOkn5x9zjQRzqJqY0U+DEIZPgEevNbbRXKovBG667Mnz1K58DYy+DEsgBzp89fqoa69pXSFc/CuOGuCoOcDdhOTQW43FqvJGMwkl07hn6iyNaOEZxrAY/N7CgBn69rJNOinwjS+1+JiZjlupQGKYySjdTJEawEHrwgbsJUR2DtzALvsM74fNXhitxTjuJ8EWr3T4O4ZU7toQ+is+9n/okEEci9cf3Ie4w4oPlAU54AzL33fv2RdVtF4XZ93oQIRDS1BTotLZygK9/I4wZOyRcvmBqlPYfPXmAzwOey/7DzjlS7PBZKcMkbAj3I8CWaWEZffIMVgbNZH7+eFNYt7w5zKZ5WYiLnRDEspXLwvYDddBK4x4zeloIZ2gFa8uYgAApGjFhPRGaIUNqgCJ2KYzCybOT99mi6rM/Ch70zUwX77MleKd2IYNvZn8yCp67CkhtGL75ja+FjVh8lrNknj5jMlztfVEJmML1zqJOCHPoN78Oj2//Xv8evUBcXGt5mg4M9zBWtSve24irI3sehFna+CYRnGvYRDkKSZuz4ycxdmIRng4HPypLTWUXZgADtkib+tTPwTtAN226jk2tTa/vuN49eTQvin+MEnNBmcm/azPgn/FZS+NwsPg7fce6AC7ttYk4s/48vvOqAt27ySZJrLISmL5t38XO+H1anYZZFzHpvy3O73fQcxbMHjgN9y8Xsnw/wPstGPBXoCbb8N47FOOC8Gk09yNG4PcMbutoVkCnvRthxsoVqxkljwcaDrBTsB+wVoF+/5xSztlzLmMJUc3NMpVZ7i5KJG6U0fUuh1QQ5fHQ5CRjO0hBWnLD1eGTD300msKcxt/gKCfre+CWZ8+eB382EYORkwfZLLpcaTzc3WbwVZM8hOILKf5GIynxHDYM9yrK4AZG7zqI4kbJOJKJ/+kToulTDh1AMi99N5SmPrt6aGfSfZL4Z6JQJ16oXhck0gEjq0ODG8XiCTlzfMIYsxQaDGLkkhemn0AvL+eAqSTc5D4gHA5jcGGc91BJTcWwZlQ5+C0PpN4EZ5vPhYaOxvAAHWsmi4gWjH14ZuP3J1PgtRdfjo5uo0cNgd7FRINQJScful05ScFslyXha94ygHS8vhYPiUZwuiQyD3EoLOFlSPhUOJIRJdbK59HPVzwNtoA8TfcFLeQKdjbAqKET/9NTT0WBwhc//fGIBZuV9i7d/o9/+6doNl/EAzUDefP8maPp1HrCySNnw5DBLEo5bHNhSLyLXFocsoLJoaa6jqy6qdGs/93V75GEAt4pvsuhomlOPlOU5j3HKZa5pD2ncB1P48mAWSEuX7qzKcpJ2M0mAUFBrIItkxk+++kHw60kZlTXnIZ2V0tU1e9pGvj+ehwzMcniJTHcaga0zSWwL+qOHkSSXxFGALO41KurrY6L7m6q0enq89ynzChSaOQQqYTx8sLL0ArfXc/B4BkO35bD9cN3LY10u8qyLBzS2KtgqJ6lg5524YpO+OwHa8+Gep7v6++4HXYDR2DEaBMFWrg0wpIczrXwpPWsMTC3m+7AxPoBIraS+Wcf7+C5upNhw4blHGZYYE4bzoHG4rb3As/vOV7mC1yTbmBAePjAGkPpngcj5pHK2EaWaGMzsu09qeGH332XRTXLLWhsI8rJvePQbFOdCXZtqkkv8XY6whn40MdkkwcGPIjuWRgwco2Bd/wRbQ54B4QlxYLtqmPKOtdE1zkFYhWKobineUAoF5gGTXsXkpwycTxxWvNpSmAU4QiXByZfjglWFv/NaqT0I1k4t2Dm72JSn5AK9l6ap5klumnLxqj2mwk5wZQdBTZPPv1CePj/HqeB6YINoysjdEHeAZf7TrnykKewizIhJz5r1B1pbcmmMeneI9zFK+sB0EV33cU0INXWSdiiKsMkD1WkhTqGhDKlCckmGi5fd7jtTEzG8aXAPhFr7qdJirWBhixCEhdx6IhBX/wRC7nNnV5AFwv0paKsJ/zfFuZL+POlP5c0YeaUARcB7bysg/hG7PbSkKmePr4/fPLj94T77vsA2+ThjOJ1ZMKRokG6chJLp3OMHMtXvIdZCZ8CzK4NoYIfaggc4SU3LGJjPzP88hcPw8vEihMerv7N4jx+M4NY6thBJ/HiFeI7McDDZ4jqPR9aiv9yEaNJI51da8wErEc23g19rYkxfTvJ28dhJnRxMolvp3phxckjCZ3NMJ+/GWe0fHwTCnj5443n+zoHPiUGHi+oZK6o1gH368eVCrzVrkbDoSRl7bHcqzb0/qpKUuSSkI/Hiyp+y3hk9zsgX9Pg2otQiUU6mcOggwe6j5FIn4QUuZ28EKmMWYM4xXPA+EZgdTgRW8tCYrmyWWLOhd+bD6bcy83275HZYiyUmX3PPPUcXfTTLI+yWeqRupzaSmFDCISrWSlJHlLtPKnTEM00wBjp7+SgwJjJzDTVX/nkq5WVVdAxIKqhg/ZFMoJM20VfthwUjKGPLgY+aSvjYy0hBObGVUIhFHM/gMBlG4EEK9btwuPhaMjkRbhqzrQwtpIHWVsittgNvECResXXjswN5Np5SPA13BkBvul1Mzj4Fcx42oyn14ODySYV5oYmT0nCRSx/2mFBRDczRQBgtfJefV6MvNeWMxUcsB+sezKGRl/58hfjffvzX54Gzz0M3ENSM52VEUw9cPVH06HfdeM1OLnlhprDB8JgRFelvMAeprXIlbft3RZH1c1rt/K8kPVHQIM+MDNmL2QK2BdeeX0FnT0TFotDr9MYUnGGgz/PnDgszLtsDB7EPBu8vMkcCOdhCwzwcncDp9QiQrrsuqtDGgyAPg5ofRZcektXSxMq4P/q6JC34mdRg+m/8hW7sQscjvBBo4Ci+swJOui3mSAQhY0tpoueguoSe8/ao7wb5AKmdPKeYQTPzmRoOQpd9jSKQXRMbG0rDmtWng/f+9o7oa8J+wKeiz5eUidBIYF+zJUi+Q9r0hKUvSPAWC2ITiutqD/lwcvvdR8kLJk4VBz7LTCJQuiPDBqcdNgZ/r6jvSIhec4tQJMakUV6LdfnWpSqprUYp5WN8KOYIt5FsW5if2HQhMEXCn62b9/J4XI++oZX4FppUzRqdGVUL/pODaIj3rH7QLRQOHS8hgkHOwkKtVYACqs0OYrwIvehCkMrm8UdxvBRhIVkI0XQPVJ89ynq8SCCrcHJqcDN/06Rm4dQoijzfvB8JZJ4OPip10Il3ivF++6lLMqdntAXYdv/PxQiYSFh0Y/sjosFOhbfi930JdjDD5co0P+/YVLsxi8W9KTJ8ycNNGEm3o7hvKT/fniDmWyLByNvnjdnYvjmN78IVplIqTUN+Ke/+A2FY2RU/exlE53KMlCFXBKLvlQKmYGoS66fj64f319O0jfhop6gS+nA0a0LrK0jhoYyNvGBuqAnFTJeeSCMH1WOgcs8fGxhE9Ap6WYm+N6JgOAETAcVebtQN77EWNwI11HHNTe2yqRV55gnJ35mgrT0lyHEEznWaTfYQVeuv0WqGLid8UUYRjxQmMIb4M8ElnTppEskuXizIuhv96zix1PYn261/VJeSmESfs0Hyc+gFNWv6wPjDYp0PgqP2Fw/Y5dhogUsZkuZVO752O3h6usuR1ra4noijlf+aAXDV2X2kx//PC5eacrZ5NPBxGUk3cJg5KUU9Vz4r05U2WDePYzLmWn4FDMyygsuJbMtn4dP564i0nE8sHzx2in+PkANMBky+O8yEHpkwjF33JTV0sVL4+f2OrXz8nVxD373yPN4b+wFJsDkCmbNvFmjKep8FtAm9XsZvGya6G9i0eTBMrS0PPp5zEWhKnunHqhqPxDHCih72USgdXFAHsIbWQFJKR1eDSk9GewHXExqZxlpWxQIX3yXzLwpkeIkPqj3gwG3+RwE++FTlyLTVZmVhAI0B/rTALDOdXge3wBcN4AkW//qLSydVMeV4A88iiDaOuC6dXyWzcvXYM5/HVTGCeEvz70YP1MWdMkd+FP0UOxb2YTLr82FnjYESfVdN10Zbl40O/SwnJbfbBqMBlH1WHFm8XmSKUCDJ8DfJ+ignaCDVEMoGZHz7dAsdHR1bdz/vUyjB5kSXbZbMNocRbl/6Uw7NSwf31v1Ds8dTm5w4ceMLw433jSXya+JxZqqR644108vjqFDFWm5pMplnK8A3igJjz+yLvzwOxgVOdGqZKUpkC/v+N0brRCkrmXyfBTFBJPd27eHW2+7A5n4sbAadWEui+AGrxvFLb4PF2G/xKieCClO0XXNXQyLs+jlbBGzEjp38s9u/GiyeAYzaKJGYtj14Ttvx3OnHFXlAEUaeiGxWk6I21EMJ/H5lM6fgHpoRJ2Q0qzLpqCiLMX34zTwBcIQ/oxWAvVMel09GVA1n8fK912eYworB71ZplkKfTSb5Xt1jzUCVtGBQ/vxdyYkQWiDl8jPJkYtpNLOUluFoJNyPITi1JzAo+NPoJ7E93QxjYdpRyqqu5TYq8lxTvwn7/OYLzXOl2CTRPOW+Nrv//m/7axlo1ws0LHW8CPBIkt04EkT500Y0GO5vRnpM7OlfsmZdIVZmb2MKCMxVPl4HAHO1iC15uF95ZXlNJumGpAaoLEBhUdYYRD4VQnF4HIK89zZ46HkGb/ejax1BzfhGHDDIcYsCnU3/gT6PZuYwk10CYeuBsJ6R/j0x+8Od95wJbJdpJd8WDuMarawKgnP4FEspf/Jp58Jk6dOwZNhUfi3H/6YYjCKpUstVpLnozouBbw1iYLQz4XU+0Hj+F47AboHNf0xvNGTkQvmSx2tPilWdjp+nwam2l3byFmYXQrEdWG8GRe50bHDTtiXJqk69NftzsWyvKq8k2lsX8SmI8fSo/sirndpe+x9FUO+9Y5rwwfuuhFaoynVTfFhiXgYo9TPf/ZrTP/fjcZVMU+Pwh9HMgUCej3Iz1THYYF2EcmBVgSf3QzIBnwjq3hIR+P+pslVEewAvYV9KeRCc6RGd61OlXsUCFVdaQg/sulE+2CWdHLgditWoZvuRcTy6CN/De8u38hBTCwYy+R7714SyigMAxwiR8H8hC6y2Pz7suqE1wouvgcKV91ZfKwJjT3H8reAArl+545wDAe0LBzhdkI57IV9ksL32gL+qJuiwh+7GVVrsovs9i8xlpzAxHXtBuP3AVsoM5vPy1XPgY87iIM+jeeoBE7yDdDpprJwzON7W8tOYgsRbnblTYz5t8Fj/vAnPhZWYNR+lkN/CMvbkWQlOp39mrSXXQfZ/DPZdbN41VjKyUtlZTZMiluumh1uX7IwFBNL1McCu4vr1skLqzmQGG4/i7Bh0yeGvIlDQwN+ID5zrKKC/WSG1E6+nhPgfpS5e8nrtEA7fl9ohrtLMR1Ega4FGlq9cjUHLvTLMrIbSVFZdM14HNjIpmyuJtAYhgx/vpCA5BGVQB0UyZRkkoSyLgv7cTT8/neeILShjuUdMmqWfy7EEsnm3GM+p4swfaTTgfiKNQmjwC1ceFUUCb2LyOo8U+gFmhwZJx5OkV5nw2FV4oCxkblk8sPUH82JfPYUgg2ik/cZUJ0nrKMXiRPNwrkziCQDU4ZuZ6BwEhNcOdTSOoJmU52YSE45xyF3jmW/ga2LrpoXF5juHjIt6DwbtcAaff0kYVddBoxzOnz4vk8hHmF/xvOjgMUxxY56wKQlDnEFNDPnzSAoFwdBiAMeNi4y4+IuCmeE0Tz0tezyG/T9vmhLTP2IxdklLvcrkgR8399nf/jHpeGak3qx4iaOp0TBvfhrl6COS5DGpc740iGgoCY2gnHPlei2/RrvF+iq6eMH2hlt2vEHTmVsV86RzoOYkkQQJ/aGVyzA/hDY4xRFcMPGbcgaCYUkGskCJ+nc5ZAqlCxu2mwezBvh8U5igTJ2LLQqikoNBXb7nmPhz88sQwV4mLGJhRpFOVWKGgXa7jufky8Jg/O7b70uLKWbzMNjophiIi6175CLJUx1EBa8QBrECJYGH7n/gciP/N3vH4WyswDe7WooQjtjgR5gpFMA0MwG30XgIJd8dGQp8aHUhMTlgF6sCewnicVRTF+Wzqj6y1or31mHPP5pJxkpOI4iFy96vDHe0MTZeum2RI61S0h/S9myBdqHOfp/cBM8eS+56Ck/bbcgkTpy7XVXhTvw7B0/sSpytP07X3/trfCfP/o/oCCLEZ0Qn8FJIFNRgNFdiFWy2PQkU6j97L50viSD4WALLWyDYTCSoj9u7Ej8NkazNBwTjXUs8JyvsdApR/Zh8O9rB8fu4aFM40XXflIJqwdSOlDFAAusp59aFt58lRDa9iRSu2eGTz/4QTo0WDV0kDVgyMIbjrhm9Zl6kUr0fDsddC1ULi09X1/2Fnjq9DCGw/VdFkEnkLZdixfvLnjEO+HopnPPPFijEEE6WhQwUAw0cIrjX+IhHnBE9VBXB85vlsAE6KWQ5FJQU5E1DkHMMRPviLkYcg0l1bmbhfTmDeujcVcxqr+NuPBt2rEtXHvzDSSQTyGqCLaRQg2msgwUoRs37Qp/+MvzTA74EqMwPEt4hYeGpkzJeMWMZS9z99JrSV0ZFbn6dRxyNjWjEX+08Hcl46dRRDJOMb+fhDNiDzRBQTOhoXSuaYae2TxjR86cISz5QAy8VVzRzmKzCzZJGoKZumqSekgPabNRSQcXH50Tps0oC3fesQgIEhtMwOVamA3uEYZWUKBZejNXhMqMy8OyjQfDJx/4LdYDxm4VAQnRiGitCxyS8E1WUQhXGChyHEZn/ew/8l0SMskMKRuK8KWM93wr09D26OceGxTpZxdHcWEhu1wLsbsWi5eTj9zmS3BCdJUDS48xYwZAc6v02Emj+RmO6dBl06aEMUB8WoDms1QVfqznmSmE0ukhrR/IbKiNsnfOIZ/3jc3lOYzhDjDHCvMrKDlp4RMPfSkshwXUz+Rqc2ReoXVFhaMHYzbQTzkCuspRQyE4tGJpfDS+335W30Wfr4uvcWLpb3mOw1pCtBVhkYuYtUvGSI+7+L7HUhz3CgKsCdjnUhFOFIZEXUi8+wns+W8FKJdKus96LM5eXyvTxW76/a591KSJAzpptRAD5CbWTLJ0IA6Xb8UsrRyTlUk3AOabsyeE0MWH90c+FyAZocYAL8a4kSPDB5beFK7glDSaJ51xsJFOyTDSEyz6Hv/jy8hQSdEF5uizW+OBjxfJ7o0bPQRI5QaEKYvmTQbvK+NzaL/ZzqjVxCKHpQoevhXDR4ZR+CjMJfBSh7xDZJ5du+Qmxu8nyDf8Q9zAC4n0wisdRDcgTUpUOUFI5wZwMVVA6UchFGFjYQ5bDJRNXOJ4mtqh2RWo+bdQxwsci2/iAnrxI3FfRRI0Hr8PF04+sFGlaOvAjxizztMp7unXi3CH6ql4d+ks+O9MbJZqM3/+9PDQpx8KUxi/N23ZHP7zP34SLVsL8kvxfcDUWxUSB4kTvyIfZfKaJXnt7Ct9dMw8lFGhSfqu7buiOKKVhezkSSMwqJoVho5gxAcWUUau0bsvaQo4udfI782DurPd7keptXC76jeUa3lDYHrsCM8/8ybdWyueKePC17/6GZaDeIzgUieynwo1wKJ5HMFDLZ1otqZErViI8rOGZfEKDtGxEyfi/NYS1jNSX7v0lvDAJz+GZ/ba8NzzL2INgJseB4FLvna6N4UHbs+T9F/QL0VxBN+peYIqUuXDRpdCuo5Cls+ccxwWA+GWKy8Pc6dOQElA2jaH/HmEBaewQy3CmMlCK1b56quvhj0EqC6YPwd8FE9nGACZuqEBrq1ZtzX81/88GYYqzFqwOLz+FspYpsfhlSywOARaG86ERXOnhZtpRHrpoFeuJYaJHcflU2cStzSUgIWcUAhjpHzGeEIOoFnpVc19SPPw42XPottL4rk5TUbednjAdcZtcYjLMGgH5rCDrgMSNEW8uaWeZgE/mLIUFq+ZqGovD5fPnYQTInJw8No+2C2FRCblIi6htIeCMDH8+dWN4WP3/RGqpVWViYa9is59ToZGx/U4UvMcTeQAu3LhbO7N/igxd0rrhC8/7/KrYqL2m2+tjrYP/ojPNs+oBb6UPEOXcXpMCJfFhuIiVcz3zGfdPxd3Ptwx4+VkcQji9rE/SKcoFsO+kOExjGJtZ61N7xnYRWVlZdHqoBSnQq0UFMLoPW9SeIExaMCvXXTaw4iW64LF8eifXghvwNHfuGt/jOVLhfkkk8qim8vOpoDaJV2ujCQVF4IywlQ9WlQ9eCIs835htVD60tpvJqyJY6EGJYiCNWvjRbrvJcaGBTo2ZPz4WxgjYtFxOZxgwvxtgf7bIp4ozomO/f0m5CLMYTcfv+boMePjfyPeaccZ6SWM3n0UaBNKpPT1QHNTGRiXMLx4FhZfHjGw9EHtdCJV4bqrF4Ubrl0cSlF4pSguYKFTC6/ZrvYc3fnvHn2WpeJGbrZmQWzGuVCe5poDNUL+HoFI48ar54bZ08ayiKnigW2BB0meHx3KK+DOC65ajHH2yFgwZsyZE/7vt78OV1y1KEycuzA89vD/hieefAb4pD8mbZtSnYHqSEaGF1lajYeMC6keLz530PjzZKWbYL+mmUQ5+qWLEy+4xx/0vph24WJBG01jdnjpuGB23UIDXhO7Pg16XGpFKERtv382KhA1njGxJoEtm+iSwLUujjHciE4WSx087FPAdm8j9XwVTIg1WL6WDgGXv/7m8PY7Kxn/zsXMRVpTbqbVk2vMIkU4JiHBBWJgJixGEZoHR7ShtpE06rMwFpQxBx7qbKaPsjB1xiiKD7RD/KSLcEbLhANbAhZZglzdQ60fOKOVh1//5V6wVeXdWVmDw9bNB8Nfn3kjppdPxD/87ynQpkx3kFRiAVUebAev+Us/8EgKnVsd3XMXKsoUxBjaLu6jY3x7zZowGUXqZ774RdzQivHCOEfXuiW8/OJyopr2MTGgKHMXonEu19PiQut68X44fQFt0EmlEHwg3zSFBqGQiaKQhcAYOMgfWXpDmDIGrvmJYywrESjx6/8fV+8BX9dVpe1v9S5ZzUW23Hu34zg9ceJUUkmAQKihDPD9gOFj6GVggJnAfDPMDL33Elp67704cYt7r3KTLduSJUuycCxejwAAIABJREFULP2fZ517A/MX43FsS/fec87ea6/1rne974atG1FezZp9LTA5tGd6gQa3jiKTp4yDLTAdtbYJPDPgEDKyH/3899CnatNNt9waSngP4UStSH8TJfNRiOb1jOkvnD0VBcjZNEX3p9v/cG9qxUThPe+4hYlQGrkMjkzmQOzjc50kyJTres4aNIOu4iCTPdEOc2klPZrdNCytCoZYl100vgqg/O1rayfrX8nab6diwqABkayJZNHz5o9FRXJyWjyV7JLwp+diKdBFFfizJl+EIgY/lqcPvP8XMQB1qp/GGetSCESx+gEdZnivGqCPUTAmWsGGezEndgZgFvZMh6hSdeDWluvAIcT1VYHMyfTKFda0YBRUUSslK18rBicC1bQx4Bmw83odrnEzYf9O1pQBWmcWhzm6OKSrCOQNtRXpjFkT0zT6VvkkphbYYdGi+YiTDY9hIK3pjuDMUwfjSfzeSmck2vNqbLTRWN0PG+Vz//rN9PJL9EeQYTURLmOyUp1uexUO5+jIcxLIRWhPm7Y8nzlkSb36YGjksthMXTmeRwybyAIhk8tXwiZWBt083q4bSr45mA/Mf893zvBqXjsHkYSGYQ6PjnjgewW8YSDPx4UM64/Aj5AOhyF8YTDC8EaTE8ZDP808uipaATtJQWPhOFXnxZUBXVh+DDBMsZhm0Q1AE4uwNR83tpXTUGcRJP6cCbMUpYl3CDGdn/zsz+lONqEZbjFZhHiVPEUDtDoctZx+i+ZMSmfNm0Kz8BzcLDpxyF4RD1wXi1lz5qbnX3oRbu7Fccp+7V+/mj77hS9yIlZCDfszJ7CMj04y7U1g1wT2o8p6uim1PHeCE2yMhkI/2bUKvSFcFDeEAKLdVKD7Pqxcg8B8jf9WitQsWgW+Ih1cpN6RNahNm+m8GiS4N04S2f3lNaMH63Aip2imYZuVOgZqdTd8wB5wcVITzMRae5hYk344hoEPS0U3xsVLLktLllySfvLTnyFytD7McGPUnyBtFm22nw/Ovodlp3KP1UwwmmGsR8mtkODYo70Xx5J82saR6Ac3Q6+C7NEAbayB8dUGAvQIYCxLzGFAJNU1VEA06WRZGHi9b6tXbUu//91f4awfShPILj/0wXcxhj+D7InXZpEqWu5haFfeia0K7jccMmNryHgeIgu96977YGuUphvf+lYGfOrDmqqMQSiVvjas251+8eM/IDaPODwUzF4+f+jlSn/wOh0gsMDUzZ0sswgsVYZNeWlvakIKdBHed3NoAE7hOlowB3Vzj2CTH2PQ5S7kCI6R6d9w402h1dvG5J/N8JOssQK0NsaMHRN6GAomHYYyumrNlnTH/U+k6oYWMOZiFPHWBvPBxpqyo0O85gB65AsQ9ppJk23da6+mk4ggnX/2GRG0TedHzJ6Umgj+hwgM1YrQKwbEpqvQlot1oXnCuq0b0qY9u8OPj6MHBhKU0cHytAfnl5VMNhqgq+Q8DzuN1VYdtnH1KOzVwYiYj1tOEz/DoISYfIx9VHF/RuDAvTx97KM/BvfVsV7ogt6S99DyOfTPxfydxKuMZuMIxJaEIJpHjGGCcEx68qnnYT8wzCKIx5o24zYYOZJsELU6U+fbiV+Tj0lIA4dxBGvbIG3m3AmhwJHokPvl2oQUQt+YveD+MnPVnGOI/lAVA1oTWodDSFgII2U4SeJgOptJw1GTScbQrT4FVOIgnYFOf0NParPgHpro2xn4GoSH/4kvfCUsyBqQW3AGQ6naMhMr1kw/+yyMlVVo9DMALeZhBy31ZP0Ejz10MsybMhKAuVrWY/pfAHPwqd3T+X1XwOHz9wHX6vrvs+Q81pw/AEJlM5dx+3sGHeVwayvhgFszLY943QsWzRtyBn83Zam4qfir5a629QYUMaejTjiBx1Wrw0y219/fGRzpCeOb0ptvWIIt/XweXFVYwIsry1JwQ5XzIItgCLQToH/7h3vSH//0ANNTUI4oT3VTcNLHjNyR7yo2yigwuwsWz043XnsZ/NpNNAJeC180+c378JNrZ3Jt6ZWXx7jpnffcmT78hS+lTXTnn39xGQ+nmQB9PDQODnPYHEXJTR62nMW8E/iQimLi1KKCQcxXgjBrGAQ0YUMgR2+JhxSDBcIjQB0q4DkVFomwJq2ZwHYQQVi8Bmi/NwvQWSbt9Mzr+FJ+YbJYI8vWdku3FwL2cZgmmcYswv4E0xK+p4nr+QyqaU/TLHriqSdjxFRVLxuCNgmHKJ/jLVTlynXQ3TT1ZM/1uJUf2Y/12FYqGLixsjOihIJL3HuaUpCKc+QYsgl0hD1IbZyUadjKr3qggBE4ijSB1+ofJy+1htHdwzT97vgrLAdcd+Sy3vzWN6VrLr8sHe7aGweXOKT3TGzdcn2QQF1utiv0wjrqhIrmc3PkvoJsyOlOxXbsonuI9qNdct9dT6Sfw7c+dpisnUlAK2enUOOOxzPyPsNzVjkNqmYJm7mECc4zwNhvWLIkTYRaeAJth2agDdXopLQPoyn1h7tocL74PG7tN4N/zktd0AKreJ1e8M5jvQxfwRrQ6q0baGUN1ktdjKhvVeSfQN2O2l0b2WQH4/R+uRZdr21w9SvQ2tbQ+CL6NC2O+DEwcR6DXRXohxdCn2yCkdROgJZmOqDcpMMdASOy/KiCttIoXLVtCw1Smti8dncnOLFu0DCSVq1cE0L9wL3ACgoclTAx20SPoTDNQChfs4FK4R5JpqrTweU+PdiYfvyjZ9LnP3c7/TLgJ3DaqARZjyVOxvF5hdpc91UcGqNHIqFbmzUxuxi7PWPh2ajnrYv9FIa+zg/wAtE74csEzl9qtlTL4yexMABWEAzruUb1l8cgTSpUuoFBHDVYDDTH1EzmMJW95Xt72AV1jmdazvDREFDNIqY9r1h6LoMvyCQwfDOSNXhsv/oo/SGub2NV7H6Qz1/B83VAZDWw55PL1qe7HngMKBWmDdnySQgBJkaR4Qb9zfkJqXbu4ww2yAKvuLB6I2av2ffHns/pMxsLTE7tNWVYdM7z0L/3UBQmJS4UyQwLbORvQyjxhzxWnXu/PIafz7yzb8niThyevkauAo+KnfgUmfhb3nD+kLP1ckmNPiEqZGnOxagUpRCPOFYlmbALWkpcNSOmi86chntIa7r+6ouYZhqWBTFKmm6NQglYmr32k0GVkqodBVu74+5HgCHuYJQWvzZYGd1wM3VFyNwt+tIY8NBBYI2JNCavWHJOakN7d8HcGZRhLZEBahdk9r706jcwkfRCdJgvQDj+xcefjqBRRybuIMphsCifjVNiKxACWoezgzrXXWgdiKs6fOADkZcdmraC+NyjOOlsjGWN2xgvioepslpgy2QflIrlpBs22vwSF43lL28x4IxMp1aow7/z+uL1ZXjkmixi7pFJ8wB80Ho1eu9U+HM4wH87gbDSaErHufMXMOq6PLzsDN5iiLqIC82k0KfQZSLLUPqjKQMOSTNsRNMYsuetqeswQZKmnw7q8Rw5jE7jRF7BpmwmE+tF77qDLMWF7QF0iszQW2NzU8UuxX7qabTZXPN3HUXMGNRKGY8R7Zy502N8V6jFABeWYh5W3IcT0KYUpVEP+AiaG0I8Hl5uTO9HF9i7wy0ZBMSYOuviJFofvwcKu/euRwNqKQCTVujGNWI2F+yB3Gitf3YYpYVgeIkMgdkzEaY6nrqYRF0wexr4c03ag11TLXzu3cAQy1asJEscns5csCg1UZEVgQnvx9nl3vvvoY+xlOsAFoKba2NiE3SzEnj6e4GHNu1k0hNDhh1ktbKXvM4y+heuk5NkwVIjHbe+8dKL8TYcSdIyHM3nbal56pi0+MolqQ0/vwogBaUFKrh22nT6vkSg3o3X4HI42u2aNZOxOY1bAVyxA00QJzAPA380NVWCbWv9BfY/cziYOebF7JGZuFFX6qxONWFl4av29Nam2/7t7vTN257EGguxekbz8+s1kgJlX6XbqQJHtVADm8IALUY8DLPTlpbxJAQvpFWoRuop2s06zDfKfa6Z+JH6zVQbCt6ThR9HJdCDPXo87KHxY8elWQyoCJdGZYSDjP6NThPb0whJU+KKASjrnZAMInk7Gl732268Mr3h0nMZz3dKEvMCpB7sI40c0xoWYbph1/E896J5sm7T+rSB13155ea0E52OTECfNUQCabIQswE2A2PgK6MA5ilvAdEyzBLqdQwHZdS6LFMWRskEjrJK2ucSOLJsW4NyTnIin9Rluht5LvPfsmPx5bjnvK+QqPcm/3t8VwR14eRMUc8E6u8rYtkhEU/e/6Zzh6bRvHlx2WvIdG4IWc5BsFptpHyQVK7BwTW111+tEtz5/PPmQnObm6bZDGG8dwybtZcssAfhculeZfAMh8iOI1PljfYdPJbuf/AJfNbuRv+ZMoMyboD0ph4syc3n6V4IT/kYHdtyAtBk1MAuRwvkTEZCdzPyrWW6C6CRhs5Yyuunnn0KnYJFafTY8ek3P/913FjV9NbhJ+aFnXXWOZDcJ/EQt6YVq9aRfR8GAjkMpzLD2ORRC3vYpVbLQlNaK4XAqXlQPtwTZDVZYzFjqxTwGRTpt7xSs9CbJ8NAHz0hj0quW5aFXnfSxMLChr1gUBGvE8Y4QdUgJzgrj/Cf1jmFQHtCh4qc7KLXohpYUIHIOqrosDtRN0jGrvaG5AUDtCPQkRHwGT24tJa39KoieDQ3mH2QQW9rJ8Os5SmQccCqiOYNIj7DqFRq2firXlse76PoUhMNFfWXnYDU/dtyuBOusHxkTQb8dSnTnmcwgFTA90hPevThh1kTKJgxEaY5sGPcPn83slmm1YE0uewQU4SG3ob3zi4/i1o7Mr9/kPujjb3DNsvBgP94+91p43poCINUPHzuQv4+cEB1UFhV4pHqky+cNSW9/borUwPUqgoW/CnuYzeVhkYCZwC5ddBI06DTUlYDATVPRlCZmH1KYX7mmWeAJ9airHdrMGrWs+k9tKfNmJ42I/xl0/kAUFknUqx//uuD8PE7uVc0WauQ+iRhMXs80ccBC0OihYbaO950Pc8WfZqf/ipdcfMF6ev/9e9p53EwXhgMFQG1wesmDlRzHYA0aU/HvrRi88Z0kEah2L2qgP1UmOprP/fssmhqNTRAnWwopNFlBt2AymAZOHptmk4foIrKqZ5KQp02+ypOEX7tq3ek73/vVWiVzAnwue0paWwQwSq0j82egZCUl+XPxYXdaRGmwvPmnYGQfnt6BP0UTTKsqvO9FxOo1tbWcJPJJyQ9rGW9GRXJch3rNzpIIKvVQxDoshVjB0evrZIPMzG5Y9eeCNTZJHB9ZOFqtZsIDWgbVdKX3n/rTQTpy5jB0PmEA5Q+gsnjlOmzg+64EWPpHajhvbZ5Q3p17aowYAWpCp+/fPPejN2GUZaZ5r5sNAtv5Bp2+SxapoZju4H3Bt1N7nMWkF2THsIRsA3cATv8LUDH9wbg+TeFuvx7+m/hfcreNA7EFKHBQPqumXXu94ghqmSSEPlcTFYyqNW9nWmlF3z9kzcMve/9H0zLlq9Pn/jUF7GzEYKgAUO5fJIb7fhzCBVxIyvJHMeh/n3zm69gUnAqtLw+hFjGsfkpk+U0Akv44UbQzIsRQ36mmzuo59mddz0QYjaDNHeKGaYYoAQrY7rLzPj4cUTiYYJ0Ie1YR2NlMeXODVctZSPh5ABc0oXfmy7QSp5qOPoqNKkWRoXnz1uYXmAc3JJag8h1a9emOXPmpGuuvZZs70DQt9oZwlHK8ihcb7H2IzzUlXCzZYccpNTV6UTer1mRD7eLCTcDtTfWbC9uWATjTGPECSPdeLXisQmiqtopPrv6tGJwnoiWc3GCE/SjISH+SJbogzfQmD2YGWTcZh+/CwLmBBm0wTz7ygwwQ7LSxmRMYAqzGJTVxM2wPLMSaVTqa3iQlfD+zWRDyo9uWbsT38Qq5DaHh2mAurUlYnGUtPTeo6EiF9RopR5DFRS1XrKZTnoIMlzMlpRy1OpHqcurbliabnzLtQyllHHg7ccS6r/TazT2WhjDFVN0EKSuoZaAUh+aBvq3TZo0Ka7TwyQqi0hQstIuhNcJLo67OrkZ5q9AXg/c82j68Q9/w7U5WKPITmNg/Q6tSIs0URhHg/JsRtIvwztwzqQJacVLz6YH77kLIaOLwzvSxqvqfLt27yYo9ISbiIeNGKlqZ44i66p+gnXRiHTASBgFy+l5bNi0Nr3lrW+msajrDM+AqdnjqAAuW7khPU6Tu6dPzi/aL7CZijihu4BIuKUwSAqYNNQnsQtmxr70jg+/O737o+9Jh3FEGdKYVK1rjAYElVhpBGgkX7HvWolOtmJLakSchkVBhR7w3HPPvhIBulrfPLjQo4GkJk+qI3gRrDlc5yD5GnIB6hpHLcEU4+Hi9C9fvjP99Cfrw66qi73slJyGGH3q19igooFvr6CEJmgFa74GvNwqbtKkqfShOul1MB+uljHX5vrr0UuSZ3kW99kAbRWlylwI4ZOsOCBitaV7u36SCnT1atLK3lGAbfz4iUBcFcHSEKZUS0d408VX6HQxGL+Tot1dbVQILeltxJYrLz+Xz1yC3s/z0Xjup+G8Dr1xefM6fx9hrx9mXcbUqY2+fPZrUM5ht1mS+ncsiuAyZ3sr29KZF6BQZwygRXOQFSmLw++zV0Usc8jnfzEvsiQ5C+b8Mjlz/2SzFHyeHJ5tVp1vFkaylYshYYLG4SNdz2RSDST/O1g27G+dXgzUHqhRrXz3X28Zevd73g++259ueec/4Pl3iA1MwGKUM+yHPJEcsmB51dN1HYv107X4ENpNLoOqtWDm3JhqOkzZIWZWwe7RSVcNYi9cytQeJqPuu+8RhE5epjlE4wVv+hO9UF0Elfjg+9AwqLLTrD0Sv2bSXLnuikuwMQd7YuKomeCsoexYmpAOW2zcvClEz6dh0Lp40dlQkl5Me3ZsDy+1d73znZHFLocHfNJhFTBVs4tqNuH6DRuDdztpymSylA40gPciQsPmYAE4buoNMzKpjqZbg75o/lnZwOzJZhi1negY5ZQYT0qk3oVdYuENg9GxTjJiAryqXH7Jj9Zdwa+AxlgUUpMyCp8NPxo3/J1DC7pQBPNEqEUdEDa+nWJ/L+Pw8mcKyYqcOA0Pv9AuduHxeR2JJttpADMeUT8SLuwhzGCPsmHAYqubWVVMbLFBbPjUEEgbh2Nl1obYD5mtpWEftDHpdx4Ent5+fj+LzBGdTK676Yp06wdvCQ3eLjLSb//XD9OTD7ychsG8sPcQbBWwdM13neoaTjnquGUdqmcxzUgTR62DCgJLOd/n5/dnXKBOjg7SMa/iPdtwo/n9H+5CJmALG8ASHtyT9VTMa/WSOV9z1SVpCVjvb3/8/fRm7NpuuvqK9Iuf/4SSviNdjUaHgzmdHMBmffvorciAkRsvf/dPf/1LiDm98aYb0piW1tSx36yadcYhuwdc+QjMDifXZs3HTZux9eMwgk4RRB55/AV6Aa9Q+uNBiPnCMezghANL/NywI0LpnyqwEluqeuQvL7rmgnTju25MdSQ0fQyslLu+HcgiMPOUCNAoyMEgWgMGvYfgpamqh7T6wmbQmiAIuSh1OWIkGhZk0JMmYr/WUMCvcmAEmpAEzmrhH9bOIP2VA4eK01f++a70q19tZWAJNT8ojmplqCincL6HdxP47jHgp54TKuJVhxHtcfbtCJyoD9DI7dDNnbUXfHQCj9Cb/ZEzaOJV0avYzQSknzUyUpXgWJdCVRU6Fvm9NOhsxCn6JD9cqGPxYiiJfK8HZLtTncB29myc6OrDaELlu95ebKMKunAdZxL5yguwZ5sch+wTTz4do/RtUA+PgZPrmKNutHohnDL0oR06+xvNLYMrMu0LG3N5/Dzbe8onC136pwx+yDLnHLRpIA18Uzg4x6LIaYO7xQK7zjmihGSxCQbXn2dlBSSR+/fg8IdoUpa9Z9OWVoB+fujFZs4kwdqgBWQEhdPD1BkHx8/DloyDr+DK8+qGPvkpLHwqhqdb3/9RMk2yNXa/5aicURsMbiLtYkSQygD1Z0wfi+XRVOh104AhFoZl0uNPPkCZW43J5nhI6BPTbsY2X4OLa3NkJmaMMgLWb9sNpnco3f3gs8ANiPbAGGigsbBj57ZoNMlEM5MehQD+m6+9kq74ApomQACMarbDqW6ARrUdpTuDy0iw6dWUpwbojevWp4Ngj7JIrr/2Gk7el1MbHmtiEDuxpRmO15if3oz4INZB89Bd6MSo9DVm+yu57h0oym2A/dFNOaZgzFGofWay8j+L9ZOL3ENSe1Az/q7xx41Xo5cbabmjw7OsD2lEcbqyKM244wERWGMkntcJdoKDLGwYs+Zgi9DkUcPWYRFFjMK2x6M+oD0/B5mmD89ySAWtGKaROSKGK8PGkV4ycceKCa4Tx05MDeCoxUMV6D3vgzq1K8w5yzCltWl6gg1UzWFXQ7A8iFHpYQKa3m9l6CWoVlYFjqdEaBXffxTr+SNdexgsOSf90+c+jNuE2XBp+u63f54eu+slmCMj2LRdAVtIfbMp40evJIuzsnBoIAZ/+DfFnaRpuSmFN8S3y7mOUdCimgmsLtxRDEyUol62CjbBs88sh5e7UvI6DIgi+PYt6ZMf+Yf08rOPp73AA7fedFOahUDOxuUvcxD7DEgOCOSNYOYnyZY38owtK0tgDikRe+edd8KXLUtvuvlNASsYoLWucjz/IEmAgw42mqbPnBFsIXWSFdx6DA3yajjpx6lETgIPqEKoRnEF05Ml7I8CkhinH0u5f6fJUifMHpu++e1/TY1j68BO22OoqAhqpAHa0GSAdvptzTYwVLJSDXwHoRdKMVSU6snHcYQGGlBytqGpFAhvME2ZDJw4SgirnD2GMbA9Apuz7M1CqIf7D5akf/7iven3v91BIEaqlWZnMwFZtcrQR6ayW3w27uRINmzZuD9G/4eg044dNzo0Jjagp+0EqetUazgxZtevGZ1cYrM7oQ3XnWvT9W1VFFOsHFaW8eE36gQiWbRSsAYZNTfmLpgbMKTBXrOIFxiztx8kXTIssGj21jaWwKhpQKPGhudJngNCag50UfmddsqZQyjUJI2rNkeJpSftm/wdnJHxis0p7QPlgnIO8ogAKqUuN/IdLievZ9+5wbM8/zjE0+wNZXCjbxYBPpdBe08i6PNaGXSS9bPydLz8oJvflt3DjGjgV+bkpDgTzWx6AZopq1xZBX0z5F9pnNcw8GTjvmDhjMKh6dPnpomTFsCyuBc44igkb8ZnJYkzomlUH4N4yUkmzY4T1AYJHA11FWkq0zlLzj8XV9xp6Z67/pwWLJjBpNPVULhQ+qKk/MUPf4rlzPF00w1vDMETMcB1NF+2tR1Pt9/5CNNQDGE0j2UT1AeXVC6lprQlYDFFUPzOhwu59KKz03Tw7W5O+H0IyJixjiErkgWgoPsTiPJPmTItsuEBurgXIBgu5XIPfm9H0D0uY+T4ieeeD0z9AGXZ2eeek8678LwIJnvpoE+ZOB1p04Oc9kPM9T8QruaXX3EFWs2vws1dEV1nRblLFGLSY40HqhKY2GmMqPNmg1AS1YiwbDcolBHkHDMdQUOqm9JRARivzYfrJpTuY5ntoZcFr8ztW7GmSh6WgUiNEWGbeJjBjyRjJ8iV0oX3ALBRlwXobBLQTVFG8DGDKY3OODocqMPNR0mupWl02kulsGL52ujU93INwj1DZF3dZL21ZEUGS8e6xWwHhhSQkd/NhjbrhLZnlXBy4ECauWBc+ugn35tqm2t4FtXpf/7nZ+nPv3wEiKA1DiGzrWICXb5rfprNq11ZPwtU+EfxHb9PLDn0hVmwPTw3YRs1NEYyoq5+tVrhY+khDIPTXTOM+8iB9QBO80Ns+KWMcD/5wL3pPTffmBYwMDNENjcOiOOO3/0K/Zf5/Ax9BZILMf9NyIqufGUVVMUlYfC7EwxTzeBWNBpmzZ2FJjINLtbGMX73RHHwxeflQSzj5Kyzzgpqp9n3KLLtNYh1OXj1GI3pYmBA6YirEFbqI+V0yEeOfj3X0AvWPFjen/71W19JSy5Dja1zL4dhOA+SPQtIqF8i2EHpjijZlp3bQ/8c0nYo2x1u78JA48UI0A0kK83gzk1NmOcy8t06GqYOCm6Ki9UDNbXAxujB9qyYtbOPAP3Fz96b/vx79N2bgBERX2pkLuEoEEopAbiJxOZKxtSfY0/s3tYRypQtYxhvgdPdjsHwmnXIsDJHYO871ngkFVJhETcDzosMMofF+t/ZRF5G3fNALhVyY/9Fw5uK0p5IVrJzUJBczcFoWqhSSNMp4e279yA2RPVEZaMwfilU29Pou2vWLMwW2iFKJURik5uCDA8z+xtZcuJUZBagM6w468dlDX//7nVcOMdmyU/zZUE3YwZZwfl7fG+wN8SMs4BsPyifOcfvZteRhWe/DL4BhXAP3NM287OGrFVt5kGYNynJek6ZnnwlGbIHm81p2TWuj5IyIFB4/Q0MgEl/tTdXsPT8cUMyKqrIgtZv3MUGBhvhzY71HEGCkIYPAVqc8jDjp3Jc5XLqWKvr9vmI7Y9kAezctj59/BMfDOJ7JQGqH+DwyUcfowRjc/OQLY20x2pjIyB6l26HTvXKqt1oHyMIz6mqaJFk9COM/zqnX0u2ccl5Z6cb33AZdkZ0/IFPzBCP0xEXnujVskoAno0hTrcNvHDqhAl0tqfiKI59O0wOp/CaEOHZB0WqgBu3m4x62Yrl6XwmzUaNguuLEtcYMutqXMYfxptOtbWZs2enM9GTfhXRnx1IsO7As82hF9mmBnGdmA3ScqrDEJIb3QNFyEVSEVQ1mmJ09p2Emjp9ck5TNlP7EgLpBPqw8WeJaIasR5w4tTzMAeg+p7n3ajUEPMS1BX5tBs7B5dGtkFJMQol3EaCFEqJhKGZlgOa56DLCdzAYMUAjCX/H1olkZkyJwWLpQZnNpuleGqZ1TBzua8OzUCtL2dqsAAAgAElEQVR6Az4Zva8vKyFKWDKWShpQajk0I7BfVd+fps0dmd77kbekYSPo5lc3oCT3YPrBt/4Ixt2cyzZ01iYzVCAmuL49kcn43x5Mltol4o5yTqEZuoEL+TvhETH0Pu6RgvVenxl+K01gP9dIaFajgSFGsYYKyeBOoDNyzcUXpwvBRY9TOXkonYT33N7RzmecCb1waxyCBpcXX1iWLrtkKaU3Yk4IOe0HO59GdiyMIV+3mkPYTHI7DSxZS5b3qjZK79IhpA2mhZvdQNFKv2X5ilVUYR3p4qVX8N9r0l24zB+FHqeQfCHPkj4f0MUJpFOH0ldu+yzC/teCNVP1IWqlPxd8h7BdKqH3IdS1mbFtB2lMMoKNAXulHSsuA/QR9ktVLb6XrWDPw1Ng0CObOczwIpyIM4p7byRJSBcSteVl9SQ9hekLn74v3fWXfcFYcTqwGtsuvQ5PkYVOJqk6H33phx54GGna3uC9z5k3kWqUFydB2MVg01PPvBgZaxEHqHrsBhMZPFY/fgl9CXtZ+YkPi+P7Pf67EJLPVFy2z8PaSyY4a5tndT0SeqaHcR3SwMNp+EdSIJsiqGqngTCA4zByMNjrNJIPpgbajNWQ9WUMpma/YTuVw3fzgx05xhvXk/kBRpYrgyMnFZC5nmTNOBMF2VTZV86aKjdFKHUxsOhck9DMObDovzukDMQGZL+yxn+WMBmcMw9HNaWzRMrKQVjPPoqsF6UHPPRMgIuBDOMALxXP7goXneEM7hUDNxa8+Ybzh3ZgTzRs2Ji0dcc+pv9YFPBtpWJpNz4aR2E3rFnYEOWXpqh9PEA7teNbR6KPC/6EaPa111zCNFYzdLlGBHI4GWFKVBEYB8CR5NnWcKK/tHJtQts/PfLMSv57F6lpDRudjj/f101gO8oGc4MW8YDnoKewBC3f8xbMQYh+T7i69LIJnehyuJmrjgC5HSqOrr3nnX0WYup78JnzNVRAs3FSSAcefJWbZQmv8lYpQW3zpnXo1J4bU0UL5yxMG+C+PvTQQ1HSjkTHWEsgz8pOGiEHDnaQ/ffGRJ4NR8symSlqw9r8c5HZyW2CzWKwPMJwgUMkzdi5VzMIoBebAfsUOKUljgMKftmo0svOoG+A7lfakiBqMI3haxZGvvPcTxknfCCTIihNijo5js69ktlhmaXoihq1FZCcy2zyEGkM1NXci9EcVCf0RaTkLZWXznXsb0flj4P5BOVvlKyhZ+B7gE260VignUyXliOg1E/ja6ikPc1eNDp94osfSJPRmSjCMun+h59Nt/3LD1gXjnm7ODPNYBdyJQ2lLjZ4KAzkprRiNF6GkA0Tx2dloLCIbeLVARX00pByA8kq6USSUnjHqcxKrrmLADYJmdYJHCzj+HXj5VemM2fNZBAGto2HdyeiOwYJkgkbWTr0yI09wACTn6keNT+NICrYIPPnz48gsp/gblfICTklAHZzINf4fTAOFO4xg/7rn/9I1r0pvf/970vTZ0xF9pYZAAZi9NhcwXruxPJr5+6OdP9jz9G4Ivvj2Z1kWGuATOhjn3x/+uxnPpQOHNvK/uK+8FnLYHOAvMekn1lgW+cBVBpfw5rpYJTkTtrmA7SOIuUkK2PG4Bo/fJBx71q8CEl4EDIb3wotDviiifvczx6rLGtMW3adTp//9P3pkYcOkIRoXEBPA5x7GN8zSOapge/Zi6cH9LNpzV7uF689oYFrRuN6wlRcZXalB2BbyWrS9qsvx392f4bQEhmzZbkNtZiQk9kFdBKUVCEtFeKkHrIe+4DaXBIDiFcZgAz24yc0pWbigEFp0oTxaf+x9nToFHi4MAHQioG/gH0VIoE209nfARVyOIZMgm/Ml9ivgy8e9OzogMXslWWNu7y0aAZF5ucQXIcZeyN7jViLCqX5dzEtmelvZIMoZs3Ze3uYRviOn/0bjU7iRHYw5QZKciqYmd8p06OsM+E8Y1/8go5aRpJiH8BM2vsYbSkUCwdh/gzDAKO+SZVAmrJw3RuaMkOOgm/e9tmh+x98hM3rUID/0MziI/s43UkXHvEdMDA7ubtwxziw7zDZ8SBNKE5csSAwojpcHTSxvOj8M9I8pqfkSZcQZVpoCB3auyd0cEczHdeCgPzjuCGYQT8PR/ep59Yh9k8DqXl4PDxhByeNqp0Soks7gsU0b9qkdMm5Z5Ip1FFycyrxIGVx+ASrIcYfAXLpI5JccN45ZAcTUE9bhVPDJhokTFmxEbooO09QorQzaFPG4llsEMdK6ZGHHuAmnqI51JjmYw11zfU3pOeeejyt5Oc9lZUydcgmxIIoZbvQnd2NA8pW3DP2HjjC57UJQmbAA3UyUflI3WIcuhgEfzQYh5MJD6iOw24h+iQ1BOvRkPAPUQ0obC7cIY3NUWrlP/spnfv41YnLtWP3+r9JRdJ9Jtgdsj7U4eA1s5Iy0wqxuRB4mBN7fL9j1uo9DAN/bte6ic9XrmA/G9TMqA7YwGs6SAOqh+vwPX0vbcCcvjoNxBHZgF6MXGMxuB9mYVQt+9PwsaXpHz93a7qQLntlWW165NkX0v/72k8iSEU5mcPpZajUQrVzzNfMOSiHlsx+R46qVMrzCbhHvVwZK2xC6WBmO11MVToFJhZgdWJzcJgeTzStT6vixo2Yhi7LNUsvSWfOnQpbQLd4TBtYc4N8/6H9+4JpoBKb2P8B2ANmp9tQj1MEfiYeePv2QX+zAqKUdmPWYv8lw6eDe18Jd3sfvQuzxYMYmN5zz93pHW9/S5rBSPgu3H98n6nTp6ZHHn2CZtbi0Cr54c9vT88uW51gyWG8i6QrU6Fvft/V6b+/81WEvrYSHB2jh8XhcAl86iIyaBtEnaePp9XrV8NwaIuAqG3VQYxvnySDPkrDTjGh5hFkWsP0kByWxrY6zYgexahh7JHaNBzMXbfoqhIkUjd3pc/+073pmaexIBs1Fiz7GBWLjVcqPgJfN03UpUvnp5tvvBHGyzMR9EZhAqEB8phWnHMeepL+zaoYJtLPUbXAvlwvxPVh4yoLXto6AX8AWwmd5Mv9cqpSE60iaJqngP7kF5xCc93GV/NIXIVqiSfQOWsgG9gD6mSwp52DeJDEZZDrLgFWUxbgNJCGB3lUWrn5AaGEaPzxnM3OB8S7OWA0OTA4G6T9d3/W5+kazP9sBOTogWTBNA/VGKAHrVDNmrn3QbsLaMRKVg9Jgr64c45pkYdLzPAzCqKGv5IB4McrGEWmHFOGJhUwMAzMatTUQfvUnCNj0Nkw9OftbOochHEEJtCjGPzTyb28Skst+kMYRRcVg11/7gsfH9pD0+B4p1maIDrlImOsfZRNdqQvvpAASbd/B8JEa1avQ0T/CBuyLzJKT4ExZDW6OTSglLZw/lQGB6D+lNNUQKykE6flKZMosQmso1D72oxz8knaI8++glnkvU+iGMaJwchqF9m4J1uZ/Fs3MxlBMwFvLKXXZReey3hrM9QisBqCkZOM26HzWfYrxD8ZUvwVDKxsYRT6MMH3IB3xoFOR9Sqs00fWr7ayGbWuGW5YDSZVw1sLLU8ZyQ9/kKxw8kSsctYTWDvTbvDpck45+bBOrZ0gk96C7vB2mm181Bh+sZmjwl4ndLZOSvTe/q40mhLSRpUKZTqQ2wypRzC+hjJ15OhqMPB5LH5FZDI9j2oCiwFIKpseIJaZQ5aaYOidBCIHfTpR5dOWyJL99WEYu74x5UmXN2fJVcyisDljNUGvMDVimlpINnZ0/wkqEJowsANqyBTN/Mw+ZFl00AzVUcXgWcd4dEit8ssFXA6NzEWu91oPm6iwmJO1rDt96ssfTFddv4RG4RCsmG3p8//4X2nT2v1kYuMzT7lojGeLN1oi+QUpXpejOtmXKZCNIo0xRu6tDDNDz/gR51jZGCFOJSzoJuEOqaktF6KAz1vKPyiaOnf8yHTxOYtCqKsR1kg3TeBCDQ/gRG9ctzayxQkc3sImVgZRSZG6eHgIhQ3xmX39KsV4+PBbsAFzSMOG3UGagNs2byHYnmDKbj6ZbAtJweF0xRuuDIribd/8Rrj33PLO96bNOMt87bb/TvuR6jzGwXCUIZFLrpmXvvfj/4xK1EOuHHZMgYMTwmPCUIYCrnndZoYutmPqS+bt/djXdig9/tCz6J7gS0my0IB7Sm3jUJo4lSYhGHRtzSCynfDO2WN1VBcVvIFaHOvX9qUvf+7B9NTjSLvCnAn8lgDZAIWyCIH+Powwzj1rKpZ2/zdtlWfO1/7DO8PAoATK60svr0HJbmvG48fBqIdDXaaBwSY/TGWC4H6WKSV0mddRVpTIhOEkeLiwXxn0wLqmGp5JHbrdNIX5JUmqh/1rMtajQJMNuBgIy6qvCI4243J6GOoe+RXSCPnZAHFik9pchusfQueCJMOhlPyIdh6T9mCOtRjR8W+BNT+4YkANmIT3tWr1f4FKW5HG79n7x9Qgayi0eKQcRLBXTlW5gUJUIycyHETSCEzr6wkLSVXsp6pV+0TChQnZMVhC7n8nmPtQR5Thc2qoOyqLCZOaYKYN598PkyCe4L7zuW5441VDB8D0uiiBpZbZ0NJ6oAIpyVFMCJ7N6PVVV15GkByFJdJxguOetHnz7rTs1TV0txlOIfgpWK+r8CQEuRvhVQ5HBe9C5AJbEY7ZT7lZj+6ClkbbkSwtKBuWnnh+eboDrutBsLvakRPxClRshVKImxA+fo6mOhQDXnUNU17X4So+FQGck0wtLXv+KTIDfNWAEyy7Ln/DVXE6btywnteATyawb5AnuMnIsOubCdOT4cJIsNmnHrXZlfSrlStejbL6M5/6p2hubKerLmlcupBdZ1/rENoeln9OJFaWk6XxCcW4DzHEsOdgT9rN65yADyvs5SZ3dFfHBbFNF0A5TszF0NTqG8sReoIdUI9RLQ+53MEXhF0cCnFtOcii7ogMj5PBH98Xo6j6+bVD+dI6qg+MRc62XWDxUheBK0U9EWleGbzB4A4Bevwo8Hqy2xUvaf+jNRbZMfeqkUbuAQKZp/tp9JgtXcOpnM8vnOIUVZR6YOIl7Cp53ljCIJ3Zmf7xU7emG99xRSqp7sV1pz19/iPfohG3Mw2nGXjako8s3qaNQwsOQgyG5rZWQbJPLHkztwgkWYLCqL6Lm9ONkHFDs43kV6b/nLFhvD9ZFz779xIyJsXfK8B764B+5qOJoZ/mnOmTUiv4az+Hyi4obL0MT7XQc/CAC5EfbpqH1H6Cb9g6cZ3xnHmvzTCP5CQ3gnfre9nF4bgXI1lpi3OAUxSwF79Wf+KP0PV+9/vb09ve9kZch95OtTaE9dYv0m/++ADylyms4OYuHpN+9KvvA09QjVGZ6FLvXqlSqMtr5tqU+N3Mmlu3a13qIrjJ7W1jnzz54HPpOENVtRwqVrINKNpNnknztJWAWXUKxxuoiyRD45DePEK/SDbS7p0l6QPv+Vla9sIpxtdHRCKiTvYpB5loIgpJ3vquqxG7Go/zfAuStMvTS68+C/WyE8xzHHrvbTRF10SwH2SK0wWdsSIy8wpFscqpsmTIOb8gttrPnvGRCcVUUxlWEJjL6SNVs8aVt5UOOhiDTQz10DTvpdo0DttMLlYtkfsmTcok4XXd5dxEr+tCyp5B1q9oUMbUpGvdKV+HunLyCsHaMKI7Sp/Tx/GD5WhzAXc4GJNrHPrn6IFEVmsNx1okVmT/kx1nKqDXApk7rxsBWhZGGBhkzDaF1GRgSG8dDxNGM+ZOZzq4V8M0b2AfD3KNHcCITj5LzDt8yGRYOjKvBdpQ7tgk6EAVvYLxkxohazB+3+j0Iw1seg0F2CgNCTHoLmwwMs1XkEde6ghOwPOgus2g4VXt+KSNK+ie3eC6a9Ap2LFzL+WokpA2zhhQweYHRnDoalxyzkJ0g2fR4a8NxkQtsEM5ePOmHfvTT371h/TaBrRZy8layKgHCB4OW2hBoxyhi7JGAjw3RC70fOQjR4HjVhGw9+/eyr9j7wTtbiIbZeLUGUFvclClk0kxs0oDrid/P9lRLe4QYsqllGvNuKzIGjjBZvX7xIvcpHa5xYYuuOCCtHPH1nhwE8eNjxNzFzCNJbLUNCNMF5XGCHDqfkDLo/BMu3F32IWP3gaCwVZcqcNwk0hnNul7eF1hTkDZXsniHd5clS685LzA5YoRIy/iXjnCXUF5mI2eZ1xr6WouWCexzDAcm1UzdztynvvaDsSiqYC+NBjYL8vORcTPQ1lOBcAWjUAcS8+7DHdxfP/IjLSr8hIKyba6WSxCK2YvsjW8dhs5GgPn1bckl1o96M4eRHw+Z/dAe3r3h29MH/z4O1JBOQc6gxD/9A/fSMue24hHYgt5gUFV+pWUP4ebyMa9Jq/HCJw3NfB3S7yYVHVTZTq7Bud86RilKP+S8c4VqMqN3uZwQDFsq4YCBHeUppVC1gD+PJvexUXnnh2WYkWsg+GsvyNUS7J8pk2dHM1JYSObhfKMfT6jGU9WbMsmdtPw0QRiBuLZE08//TS65LhvsBGvvvrqLLhz8Dho8d/f+QGskKPpi0A+V1x2KUF0RPryV7+BK8tjqKpBteR9aoZXpJ/97kcEVjwF8RIsQjtEofpK+a+hPmf+V5R2tu1IazFp7uhmopCyum3P4fTEA89S+ZhBk9zUcW0jC9MUAnRrqyarfag/oqVBWcyS4v7QiCpuTBvWDKQP3fqbtHkdWiujJsaB7iBKJclGATK/jUAMH/nwWxlNr05rlq9L69esYp+TUOFd2TRyDMyUuvTsy6vTY08/D4sCmIEqMp8pWnHp0WfTmhQomwIkklUxUFJLCW/jvQkYw2lbE45TSsRSWQtHOJhhNWTzWP0Vn6fVoHCwMgRi2YEBc38z6lt2QLsqtJnKQyhZkOVwJ4s14w2/o7x2xuv4sLzwv60jse047IVKcqYZ7utsepAkiazfJmqwPkI/NPteIdw8e0PKnMweOc/2gGRS2Rx0fzcA0fqlz2L0h7gnspNCfoG13wZUZgyxUh47rjUMbvXSNBaUy8qiL+YvKZgto2toRFfi7gPEWnkcOBMMuqm+fKiXxWSXNL9VzGSHuJE6N41Fl3UcWrieGEcQIdrI+PQJ+LSkwpTMjUwGZtjOaUZ/63g4/B/MiIJ01vzpeLfNDUnBA2CCsjVKySj3wCB49KnnmNpax8JErwHlNRXk82RuaTj1EtcJokfa99P0Soy2NqS5SJBOhvtZy0VVAnXs2bGNcfMLIquVyaEUZ9B6aAi58XwAYslmgWaEqq1NmjiFrP9A2goWOQbtXht1YpGOpB6j3B1NFmhnX0GcSrJUJ+McH7cxZNlrmbx27Xqw2gquHf81DqraERPS2i270kOPPsW1HeJ+ZMMjeVeQsNJiwYhViUn39R4Lz8YQUGfzNCKqM8BEpgG6FlinhErEoQnLQbEtv/zswf2Em+no6+5dbYzl7qfrDe+W+yFnXUfoYhZVqddL868WcatbbryFfgACSMBIconXcijuh04lpFRB4NlPQ7We7NCF1Uegk2mSicDA5qAC6D6B/gm0hOhEUwUc6zuU3njLJelzX8UPsAzvusKq9JVPfCc9cv+LgeH2cqD0UYo6mOPob8jXCmeoGmgW5iQhu3rI9WV9SLZoeRoHjFWAW9KpVVZ5NIgcDHIzc7eCh26yk8+UAkvRL87FDa6nFgrPv4y/awS3nTdtSpo7bXK6HlOAEu5PGw3CeuhiY1vHMPzUnbbCoXaT6UKuA/TU6fPSMJzCtzMk88c/3QEHfDx47IusxZr06U9/mobgSkrQqWkjldTPf/k7KG1M05FdXXrhPChvo9OZixaja30vTKgtafH5F6YqGs5rd25I72Oa8Ay+p7vvIBube8nnL2V9kH4EBm0m3QYP/bXtazCTPRqU0ENQXR+992mYFsfRe2bir5qm85iiCNAtreriMCswvJxpSlQIuSYJfsWpIW3eMJQ+8r7b06plA1DqmMLlkC3Adsv738+e1Qz6phsuYpCsOP3ku79UsSDd9MYl6eKLl3A9R5hzLMJUY2P6K/K+A0IPZMjFsmygR8o4IN2P8XaDtY1cA9XwnKynMwAKB8VULZCf3xfj/VR1eceQ0LzJZbTCETGQBRXwf03yBdyVDYtkmsgE0mjiWRk7U2CmbD8qy6CVisgCeC7LzmlouE7+RrcLACW+L8uuY6VF0lBiFq3ejoHZEe+o1PKvmRsYyUkOO3RSSbPPiUoTKb9PR3KpslYEVhR+DEkVB4FbDwOHmaEfgfxwgkpOQ446mDe7GYjSPUVcWv69nOciyt4qoKsxYythkzVTxZFkYg5cMHFsI/RSO6RmT9lkjRcwSMA1K3aM1cksTwuVxfbzIHW6OmW3VQ8+Ppzjw6co/3g8jHhSepLGtYIH6kE2llN1yuQJUGyGh4WVaf9eMtJ7oPqs3wRFqqoZ+AMSPIFMN4XXhbTJfvpotvRiAzWaRWCwd/S7jkZcoSLtbEK1fW0kiBGJkwmTCHeIcR0DN6whY7cZV4sugZmhJe5+DgsD0cxZ0wlybZFNifPOmDYzXuMYbAFVvCrIuOVo2yD1WLRE6ebnLBu98U3g8n3es6K66OC/BK5epNOM4+Jkp079uUAMODGFBKZ5ir8fzUh8Ezzio2g01GFqMB093GFUKh4whfgNygMVszTbGuRUlXXiQ/SQMdtUxa2YAHqQ57CdAZ9unGh0Ktd0lB4UriJ68jmpVpZuvvYtQE6UTIhTNbJhV6NtvPK1DVAO26EQtjGhBkeZ8lcO7mmyIzFz74EsmLJixO5RsAstFi28gGKO9h5Il1x9Zvrq//s0+hL4/0FR/MF//Dn99ud3haaJsVZ/OTm0boRosBBaHRwpyVEDw3A3Mh9L04w/KvZsgp2VsFkj0WzbQK1wl4E6L+OY94mzXA3lQBtWQiu8R5UbRIyQdaTj9mgcOy5YvChdiDP0WEa5B1kf/eDuNrf75IBzzzdtWUeTrw5nngvJVIeHm/dX/uXrwaNeunRputTRcXoaB5DPPAnc9P2f/CatIIidwmjXpvWN11yYDh/YIVCZpsHJPwluWwFMVd8yNjEwm4ZPoY9ywyXcu10EVjsNOshz+OL9WFFE44g/H+g8xMj32hDxL+a+tx/sSg/d9WQ60NZBQgKjigDdMr6KTFzeMkMNZNDD6fqPH485MhrIJxAZG1Y+Lm3eOJg+/K4/pU2vkUE3j6HZDH1RBMmDjITKinjWLBzlaVifQPlxxbJXcTBawuGykOz9JI29ovTES6+kBx57OfExMCYeHswnpyuVHKjmflnWNwEhGaSzCVflTLNss5cqxem/jPqWV2rLWBWRNVsFBXyRr4aUKSDDfd1qKseUMFhGJptzIfFZK6zm+8WIeBDvciJnWaXl3wTLIvcz+QBtTya/rrKon2XIQYMzaEPzi/kzs/UYz84yY3/JCgr1vlzGrOWcTKxMooEaiKmSISi3pTTdtTsTKlLvxbkOE8FeenmTJ47j+qDUAm000NQdy1xHO/Gjg4pfLRPXfy2HrP2+RJU1luc8aQq9hnE8d6RmC0aPqB1ybLKALNYALX0sTCG5wRWU3tU8mArwEaEA9ZtDV6JKFkJfjA2LErqpdbg+xQaIiTb+rpaLauCBThk/GuGaWWDZC8n0bCIh5E+QewihnfW4aFQOG0vp7fRdV7A51JYQUPchnNZ9hIsroFxqAQ9fOG86vyNUA/bo63VwE4C3QrnLz3CEMeDwRePz64FnSZWn2kgIF+A/QMbsMMMEWCUeBj7Yl1mo6txKq9pH4LKBNG3K9AheMkWk3+2DD9uG/KEd/H2Ux3XoTAyBJT6zbG16/Fn87rDyKoLZ0KvYhJABeKLNSlPfXrjUJUMscDI1+ddwnlDd2wvkUxTGsZOxHhoDr7UCd4xUiAMF7jJD0LQcGlGXexjvFQeQmbRervrx0QDVVeVwx54IsAfbjpFxcaBBcuk+iuZtP6JR889h49ambUyILZyDczjcS5UFt27dDqa+I1119bUcuAcQsnqAE7suJuIMdnt2tgUPGpAjJtQsS4sJ0Ie796WFF0xJX//Pz6e6UVQyxXXp9z97OH3/27+OzFndFrkaakiHeZoSjRy0MiwMoMI2WmMFWR9IIjRLcqaZEaD/jsbkAjBAO87791BHHHqxtTJeKmhEYOlh3Av+VsEBLUdfqqZ4XAVZ3xjWxw1XXwknvCXtInOuMHgjZ1nIAdgPhj2GCVR7C6Nw6vjYxz6d/nzXqvSB916WzrvgvBCkNzHZRJP87vsfTi8sWwfEIa5aSnU5Mv3Tx96VXnnusbTqlZcQ+FrCaipJ25G5fcONN6di6GtbO3amd/6ft6b2XtztqfyMl0Vs5vJBhj+Kqcq4lqPYTi3ftCptZ22WcgAfaWcw544nEQtCbhQdmSKsWJpakBwdVwG2jMnuiGKso+rS1GlMYVZzMLNOqguaqQoG03dueyE9+yiMkB7XXma4aw9IM1rNKerrC9JckoKFTF8+fP99aQxr2wpyNFZyezigf/b736fNe2ksjkppNkmRU7sdzB8YkNXDDj6+AyrqdNDzOcWCNBsMaIJ9HwwgsWPhDONKRE+pc15pZgBgc9BkIzNfzhqE2bg1fxeMClkYWVC3F5Lfw3lqXJ5+F5BzLjDnGRsZ/zg76IN1YaXld8UwSxac8/KhwSri+72evOqkscNmcubxmU2/el3+uYZYGNxoYozzCLKs1PHpAkbZT9XeBpSmVogDarJOtPhqpk/QCNPm2NGDvAoTpkBw0oQPqCKpmiPvL6ulFiIBo4FU71XAU9AQp6LPTs+qYFhNKdevyDWC3wqIkAkFKM9p5WCBQj5yHIUDdLJWCauukZFXJgMNqq0sdFH+fgK400F9cFoLCNZm09V0rSe2kkXDwliy5FyC3gSCL6URm275yhXRKFy7Ge0PzDnFIy1jwzNQHqQ6DUACQieKr9dwks+fMzVNp1noRY9gMmkMWfoB8G1Fy9WMraRbbRbuZ3xbASQAACAASURBVO3nxJUKpGSiPFu5wAb9tr27At+2I+9DOcINdSjBk1a3391Mm41jQMLg7altY0hTS4dp9sLvrkFzWFlDM/VNmOg+RMbVdvgE14WfGnCAetNVujjwkLxOyyaHBGrpkreC0x7ncOp3uAVMmnQ36DbyUOuZGJs8bWwaN4GhDH6x/OmGw+5wfBs6jovFTeJC06HYRVrNaGhlOVZJZPkHD/XAtAFH3dMDH5wssZeBnzKm2uA1ttN00snDwaEJlPjjCUhjWlrSvAVnwMHdkn7261+mc8Ftp0M/s0J46fllZGMMLZExVpN960hRyAl/6MT+NHn+qPQvZNATZ49OVQXDGIp4On3rmz8NUSzXj87iaoqUEMD8jAppZV2gyJtjQ4bOh/ZTVmXc34x9lG2cgHIM1G6oAPSMaG6SHDaYU/wKkcbIgoCN4nCgURXyq6eCTy20UgNEVEZAOXH8MLTDciqwVgaaWpEbrQoYbTY0zi5kBBRXWrjgrBhG+uEPfkoAyYSoZs6Ziav2hHD8/s4PfpD+57t/CU1iBz9LaTh72FaW0NiFDnXuGXMZnFnMe9YCmdSls5Zcnr7321+lbUd3pc9+89Pp6ABcfgKtO6rUqVFUBsvxfgw/QpgWr25Ykbawloson44eOZnu/+sTaR+yCCU69gAXlNWZGFE5NuGbArwxpqWe54VDzpkjWSP6KpKAnGhMK57rS9/7j7vTqy8egTOdefzp9+hUoWL4o8dUM9VXnqaQyTm92UfWZ2IyQCC686EH031PrE+TZrFWJ49L9QyW1JMQdcAxNyMWajN5yQY/gv4cEg02Cu33GI2jh5B7NhmGS+XI8xFLNhCHSSp/p36Ih3VfzhDAvRY2Uzk82nIsBkpyDcI8rpynyeUbisJxBYpx5L7y/yXk5ZcN0siY8xVazJrkBlU0L2Cdug6FcFWG9LlXwk5xRF1jBasDU4QagnaZBsD8vOJTJo/y5ffTfzpOn8i9jwJA6uOmGB9OSVigpG1i6lrsvxC64wlYHE0gCcXEwP1o25fzOvpByk6TimhTsL6efgOj/VLudDUvgMI25AsWk5EJoLhBvKF2vbMEJuteBqdU1xA77/zexyniqVJCmef3BPE6J6V5mtPjJA+eyERpRYbNS7eyWBbiNjEW9wpHR7uhoq1aszm9sGIbEqQwBOjGqtdhBn3SKTNubjiZqA5HBt0Lr7iYQHU20ohnsRm2bFyXPvjed6QdcEh7oca1EHAU4XF82kZdNWVmB+PeTkd5IjYxPizvce/u7dz8MiCNqcAMNGUIKD0G3FwAUC7RjGPnTgK/i42f2QPeO5rNfQzsUgGpWkbhj3E4/QQs8hBC7oM00/p4HY8lycqKuYibRpfbcpvgqvKYDJWRTU0wRbbEwePItvrQNmOG6OQ2I6A+mhHeWdh+mU0Ld1SQZfed5tDjAZfzEJ3EkgjfD1f9NDSdlmarDaiEmLlu236Yz93JZCdiTT0IUnWcSsdhmVQwXBTC7tzzCRjJXnzhOWkeEE/omazfnO67/0G44Ncg0TqeScw9YdCwft22EI7fB+/7CPepEFbPQeiAY2ZUpn/+90+lM86fQYCuRz94ffrnz/878MiRbMLSTE16Xi5bCuQ4x5fKpriyYRarCzdFNZQus9+ALHJN6kzjwZ8j2BMUCmGYSCfMsEb/Wpggayrpfi4TxPI0DlWHBNQw8CATnlKC1QlM7lE/Jaf49HCe70yC8xsuXZpOopRYYUbP2j8Kb/hxuM2ye2YzVXrRRReHINfLTCDe9u/fQjMDppFGMSzOCnTOFck6Z+FUNKanpenoQNfyvsMZTW/jnv0OedKH8BVcdPni9K1f/EfqKoDBVMxhz2HF0ZSqh/CDpD9gAGYIPq3YsgKtGnRDyMqOIZZ0/18fpSHeEXxpG22JKbN+aXg28JHIgaHJYY7mysw65A5GpRmTpqVTXZWpY1dVevSe1TiWr+Swhu5Gg1D/xi4qXoOpImeH2rfS+B+XppHsHKfqXHTWGWkl/ojqZp8Grqxjr/aSGasVogbMUSb8wvk6h916EIu/Z429bNQ5P0kn5OhzMNDG84opTJtuVlEe2oqvZawNf06ruEwmIDNVzmZRglORC/bZcw+ZztwezU8YRsUF/mawDzW53PdYlcXACK8dSUK+SosllUFi5SE1AFGAv3OoygrVdWnMMTi7hqz6rP4qWaPVHPADJKH+PnUiDVjcx++6554I0kaPIrjzxUCq/RxAwe3n/YVih6HN4mxIPdCsk5LqwNSgP9QB+lDGQdAIDde+UyEsqYZG1TEJ0rjcjESvfQqVdcH0aZOABcMmJMY7HS+NCTbLEy5GT7C8xfpxsF1dns1O1YsuEhvUPcUbFZM8sgIEvWtiihCSceqmPFLEZ5jz5tJvmCJqaRnJr1FAAlWI0LzKaeKwAHikfmGeuJY35sVAEjYGaign+sk4SwlilTAipkMTEsu96pJzkVskg+xCFJ0Nb7NMNxIpLu1ylKG37NkNHFFHJ5zPrdnl9i2buRG1ac7sWSi5tdFghF1BAD/KqLlk81kMI+xDc9YArfZ0NxhVO/dkGAYAhwhcRVQaNZgD/OwXv6PJiYYIOZHDMGKr3nA3r4tObMl750MazvvpgH3NVZeFwP0TDz/KBB/DP/DPp0+fBZ49EkPdl0JRTpxPUv+sudMYVaeByoPjLXk2alLDACBgl/NadtRBxkPsPBZnaQ2BoYuR5aMcXu3cE7L+E8Vp58aDBAQ+Mxu/1m40XeSzFs5M119zGUULjBlU7x7GcXv9hjXpjW+8nuwAoXtgngF40w1No4BD9uDKvibtO7Iv7TtGFthckD73b59MZ188j9drTmvX7cNA9qscOrvJMnA0YainWLsr2Rw8xyzLytghUZVxMdE45f7UkEnolm2ZpxNLHxvAjR2BwJ9h+4SjCv9t00kc2s1ioHeS1dcY4IY7ERcwB9fTyYCIDVoP6iwD0z2D7/Hs1LEiGuKDyHai+Ec1dONlV+AvODN947avxzTfZZdeQqU2O9grEyZMSZtw6PnpT36ZVq9tj+cgeUFu+zQGXmZjvDodYf5SGnF1bKx506chol8Gn3h1+s1f7kv3PbM5zVsyPn3v999Ng9UcsgRZzVzlcFQP4QsJs8KBH2o8Gopr07ptG+Ia1Uy5+48PIXJFdo+Av0YUUtVC90WuDMEOEhAYJsYUowoZFCsicZmTZoyfk7oPsJcR7l/LpO4zT78ChW8v9xKYCh60LCk3P++Q5i+YyPzAhRwa3HdgtHboYR1UfacIXj1kfj3StdhrA7nR6MxpJI8Ncx/Yr0F2yHv3mf2GTGfOeSSX0Sqvm+cs+/2R+QphCKea2drvCoZFltm+zlvOZc76iQZUIYPDD/B3TIwwbeAAez24u94iaOf8BRV4Y42EFrPUONZJUEpZfzawC4TCwjyaUWyySBMGk6phVMBWR9JEC01ECcpqEFnjN2AEcc5Zi4N6efsf/5weeRq2DQNxR1mPA0xfFtM0rARlOESTUJpwI/RDk8tmB4pgt5wgntQRoAuJdR0MDo1Cg2SQacsqpADq6mXoAJIhwGZFPWHiWDLo1tFDdiC9SV6MHFHlQuPE4kKd7hLKMIOxrPeCxJ6FIgygAyxkS5OM08p4tdzcwJu86Wp2KIQDFYcArbWOTQRHHYcjP1nPyG4bU1P7mFBUqMhNNqj+apyEWvPYJGPwQtERTiQdIMrIAupwgCgjq7/2sgvT0vNnY3x5JK1fvx6Kyth4AGrP6hCxBaxV+yc1A/LjqW7C8ePHhinlbrSCLTE1k7RkGQFkUkjGv2btaovudMnSSwnCbUibbgM+aSQAD+PzlYf5wPqNW4FH4K1agkbXglKagGwGVwlG72HVT5lTzfXX0OSZNrE5/fD7/8UQwWMEs20oAPYHG0Pc0+D2Ek7K8kgdoujlYDvnvLMogdjI2FLVNpaRLeHWjdrXth2vRaCuqwcmYAFY0vt8TpFJdEONOtTeg6M36mhHDQSNaftrTMz1c2rDg61SdwOVMNkwKhI6zDEDoSzd01etXp6uvOpShjP2pdtv/2N65y3vTddde1P62te/mXaBuV94+ZJ0vL8D7Yh16bq3X5VmnzUFLB89j50D6VMf/zLC9xsJ7jjlwPwopCGVz6Dz9kN23l1flpNWMjYNFUxSrOkEaojdGo7mhWmC4aF3HpmOam3KXsqrZg0Y7KOpYyefpxRr1gqI5rMTcE6YKRcblZ7sIkeSDdBB9bOlQU9DpUbWYC2bpJXDvBmmxoJ5M2MYatQoAif/LuNnNYNZd/7l/vT8C6/yXiqNwd4h+Zg3fw4H6+Q0iURBoaxEhSMvuZA1VI0q4QlYNBu3H0jPrcIEgwGUb/7431MrbiinCjg8bHIBg1VTfZQV2CTUWfAU93VDem3rmsD7OxGzuhcH9T3bcApBt1nZUC2eBqgcBuzaiuuDtVSj311MWVxcdhJfxqJ09dLL0+QRM1L5EL0Q5EQffeS59Cwu5UfoO5yE7x7aLQRk1+WcucPT0ivOYYoPAS0OeplKx9W24JDrs0HP+2RDUJmuhIE4AnKICDn56XlrdqrtW+Z+LQxoIPdG+4yzZ58F3izbzvwN3Yv5semAqQJ+yDLl6F34/Qb++GEy3qicMgZGBOsQIPJ1+EGGsaKhGBOOWRD38+Ybk6Ehzs9YiRuA1cAOEgSv7ect0RGeoGuiUEcmXUqM80B3qKiQtXQIR/hRKC6OR3++HjhCIbIJxI8aegPrkC9+bdMWtFcGsFW7n4/C8yARNNE0S+9lqrKW/V9GH0QROE9WDz7F6Ibxmoc6DrLGB9nLZQFn1NQTP6mK1eCoB/u3z1WAjOCQ03WWjaFPzIUGXST4qxppZnrQpQjJODhgphhz+QTxLEMBkgB/NGvs41Q8xgScamxmLt4UscBSDT8pl05rtppzxXajCj344LsI+AZkx6vV2LUzH6c1N1ErJz9DJRi0WZDd9yHlLKmT3vqmq9IFCyal0Yj5PPrYI0wDTk5z585NK6FElZOdi2Ur1WtppbiRpZbUNAH+eEhyVdlwikFJhZFS3AferTVQzP07YEHaVEiX9jQwQRcY5bPPv5oefPxZSj4CM0FRcanwNpR4nheiZ10JCVXz0JsIsHba33D52en/4oR9nA7udhp0QggVNPC2bm4Lm6FDaAzvPSCdT2cXDkVw82GwEOYsmE4DsQnbH7DDFqVBsSZjqq+kdAA+9ojA7o9ADewCfpES1wXksn71jtRxABpPYXPauJoA3YfkI8JU6g33wLWVg1lcAseawAwVO52L6NW0aRPQ7V3IAi4mQN8OkwBX8H2HCEaL081vf0d64dUX0rhZE9KyDc+lYhpN7/3oO4FusDPrKEif+cS/pOeeeZmDmEEQgTgw1pjwsvnD8/deavAa2s9SELk+NTHym+EwdL8u2BWO14o15o0NSrl/rk2xd8eILad1BXHoxeEXnT5KKRnV3BBW6ib4Cm1FX4iHqXxsHsN00zmBaPDNOvjqLJCRszY6aeDMhWt/Bia49jlGIORznKGs7333h7wP9x1FwLlz5wcjqGVUM1rMk6kU6NbTOLZsHQ+7aAKZUK9DCkB1kyZOpSrEWeVXv047jx5IH/rsR9I5ly4iQz3EPbKhzgTaUDXBGsYM2a0Hx070Ol7btDIYGQbo+//ycNq5lWEigrgH7ymCTKznEPPhfpJ9V6Fm14/pagMHN6IA6fz5s9Ob3/BG3MPL0o7N+yi/91NyF6WnX1qeliPdajmvfOnCRdPS1BkjCSSnUgeHLqAg79sb0KJBVVW+PO01OMHcUCsVqZdCgibKAwra898GyKDDGVQNjv+/37PR8FxGmw+geduoXOMuo9Fl35MfRDIeGLjDF9Gg76+Ay3JTgw6j2QxgGtlkKFTjck3mPBPIwCyUYZyJhj1fSgrkIRn3az3NcUexBzjknQcYcFCLdTSWvVVND+zZJ58koRmfLr7g/Jia7kEOQCneJoSmuvi+XgZaXgUm/P0ddzGchH+l5ttUoWrJ15B89LA+KtURAl6zj2RFIk231eocN54enrcJWMtoyA/Qbg3QlTUlUe0LXRZAUkd5kgvhdHV2XBaGQdCMUvL/YA7q8LTy4ZkdRqPEfejyN2t2ACIm2wpD/e0kH9xJt+Coyh5hRYoHWubK0FDkSJzYE9HOuxtOrzcn6GzYaVEU3Xo3GRSyek44hd7VmFWMZVB8iTe98bpL0w2XLWKjddOJnhz6swc48dRh6EYsJxTnCKJOEfoZ/eqFheIotiecpUyMTPM5O7s6wlVE3elKYJgq3lMamDz3aqYg28lC1sN3fuDR55ggtFML55ZyZgC2Q/CQlUqVN8pnFr8v5fVbhteTFXaiUTKWMfgJZGlTKSsvY9LrJSYfd/B5GX3t1hvvGPjxnrQJzWbNA6wiBoB61MNVenHitDFpwpTmNGnayJjRHyr2PiCnaoaNtoYbysZoJ0Ls3VCr9pC9HdlP8B1sSG3badzSDqitGh66G3JayyCXnwQaKWGxt9A4bCAALl16HrS7BqCf6cAjXem+ex5IryxbCbl+cnrnre9JGxkQ6ujpSD/+06/T0uvPSl/9ty9iuAq+XTA8fekzt+Ej+AiwFoc490PJTDnboTjIvXEoRWPREDBnHSnKL+QkjnwE5oDi+v1SE6VskgDkh2UMzpmmNpNxcI1tMjvlehjmiXKW6nWclDNOtmP/JLI+7p2wlJVIDOLIS7cGE+Mmy/M9fQ83cVCx+Hu5zseAcJQDHc5hfw52ak6BDqNqshrQIV52wYsvPJduvul6eM+joMBtT7/5za/SmTRXp/K5duHEMg94zAx5zpz5HBaD6YEnnkr3PftYuuUD70rveO8tad+JNjattlE20kgaKM/RiuQ50Ofo2Z5Wb1xBn+NwBOgH73icMXMEjZIZNDm2DdgIjGazBsaMJw8VnSZpR2rBaeVGTC7e+5a3UtX2p60btpKhHUekrJHmVUF68Imn4XBvgwkyOk2cPIqKtY1RBipagvNJM2ZNjIUIpEHGfH0O8xW/DY4wGavaM/ZaeO/TTvJJteWgKIxx7Ywil2dJ5LPlHNKRy5AzeU8zybwOc9ZQzNga+UnALFvOMmpFk3xGAYuY4EUjmV+W6pFDAW3F581lz/5MTvozPCz5eQO0lXVI3uas5Vxrzhoo52uPoosqrhLooxxYZyzGt+djVi2O/NxTTxrV2T8wv2iujxqJQNzoMWGQq4XeekTkNjCBuokBskMkSjuoNj3oTBgcADJBPU0ioR1eLdm6n11kYAzruRIzBvID4giRFNYWrSziqzZ37A99Mx0nnzV7GhCHo7hqNaB7C/5ZB0heSklVYmnBiSM26BSbiYnY8N6D+wkQTDNhZ3OAkdlOtKINqv1SZ7ixev3ZNPQGWzqohmVW3Umm7Ki1XOgI7nZNeahlZuw2dXgfnU26GKP2yyzbh24GHR1/baik3/GQpLKciwjRmTNHkUlfETS/TvButQs247ZyjAahY9HNmAKUUHJs3rI9RMjrKC88i+VE+9pVIWhUAy0JjiyHxZatG+Lmj2SQRXNLxzRLOZTaGPB48Mln0layEnFoR72leA0ys1xONWGAtDnhYj3NCm7iNRt4AP097Sh3DU/vesd1CN9U5GQZwQjXbGRxlTM4MYXssR88ej8459b0HBm6Yvjl4Fjbtm+n/CCL4PCfih3QyDE1UO4Y1cZhYzRqZganLp1fGGbwUDjCMzqOlvCR/QRrnLErKKOPISu5ZwddeHwg+xx/V16Tg0nRKSlpNQIFYJBTJ7cyaVnDQTIrnXP2ohjrdyingfu3fNVqpuLq03KYBstgfVx3y7npHz52a3jL1ZSMTN/82n+l3/zqr+FPWED2FpUumze69CHirzh5VvY5YSjOrZLbCTijGspayZhF+Xce2nnboBjpNWkis1HRTuulVtg3kyeND2xw5+4dCBOpYT2AyBEHFpmJJE8Hr5wwE9oKfRnWZCiisWYNBCYP/l2+iSSs5TTiEBm6+LRJhZ938qTpHLoI5DP6rT53M2XnUdx/ZhKQN29YnW7/w3Ppkksmo2+xOK1a8RK8/7FhXnHzzW8LPes1mzamt3/gC+mdH748ffFrX0rtJ6jSaBq5/krV204MKgBEaX+7v28vA09YsaGGqIrdQ3c+kbZv4tAYgtKKApMiiv1mz5Fp8geCpNXDAHBXIxlYLxXgu2+8PH3s3e9LLz3zDF6euzCqGJF66dv0wd44zPo+wYF/mCBSSPXUP3CM6HYKHRmohlaqBshc886M2HVsYDbjFLKMZ8JjMnOOg0LYw2ccUEduClAp0Fym+7q5ai5LjkrGHkDoLWdsncho7QnYQwFPjqa8E4IG4VzAzkMXLoUQTLIJIJVXFgiv7Wewoi+Kqi37CtF8R8lDLyODRfKNxdc1bHgfdUH8eCajXTTCleptYm9ceO5Z6RIolru3b0n7kC/WlHXdmrVRoV9++eVRdft6B1A8XLMJhxlYWgdJCtuAT48QBzbioyrEVkYyKnzipLOZv4Jvp/BwVO9G+dVh9DJaGL+vqgPW7D/C+kVPnL9zEle65TASw4JZM6cMqWM8yDSbymhn0kCahZ5BPWX/INmWpWghD8BxZ3nQPsxDdLkPEwDrPUUYOz4E1aTdsVkejlNZtWxcsd2TBO1sZJfMGuuro2RmwgLFZFqOHPtgZDY4ainn2F8+ODMdb0DGx7ZBlDUsfYAOxfST1vrvc2dOSOefMTHNmwFtjJHwQyiCjQFbNjPci56zQbOWhp4NCSe8QluYMW1xICl1whDDmOLphB7ozP0ITjw/gzvUQ2Y0XGmHaro4dV8CT9wCw6ED2l4l19fN9/cSoQcIet1oASt4bhlYxIN3ZH88E5hj0cducFoQmOP8886gdK5PDz74YJqBroOBQ/fuaZNm4sd2mqETdBDQKFkHvW0sJbJDEXuQwzwCxamILu/ocYy61+F7hzxkXb1BGpVB4BgbY2aL3cAV3TSXDpKNdwCV9HaCbaHxnfpKotw9DU9bOpoDJfH9wALKrTZyCMlbL+IET8geTpk0Or3zbTdHVfM0DZCzFp/P/TqV7n/8ofTymldTj446Z05IX/q3z4HXjmEgpj798Ls/Td//zs+YkmPohABtBm01ZV9iSPgshlSyidNqDjONbdW5UCnOPoVZjlQpXUleH1Rx87JRg/OqbknohZC9EWRqycZnzWCdIjR/vAcnGBoxGxHnPwwfXInTAspaIbeTutXk6FwGH4ci5OEGU9d1yRpyDfaAv9bCspFWKgPJQBCGDHzeFjTD/V5HvoeRwBwje19Ac3AsUMcPvvNt/i4zyD0TMaWFQAx3o9Fx3nnnputvupFDfR9Tl19OV77xqnTr/3k/wlrQH6UF8DxtpksRRE4oJC2PDLanjTvWoQWyj9H0owyqEKA3o0Y4WBGeiO6tk7mBj5iLgzbnEMkpmsel5UxPcpBfTRl+3UWXpE4OvQ7okjXQUftKTqa9x/EDhGp4is8py0BdjJ5eHcxtyIOViv1T8WR9Gv3yMmsmUr3sEIu+W8bGEMbsVZjIQzgyNkWusmw7D08Ev5hfweLIwR/5IZIQJcoF7QicZsK5rzyWHBxpoRGz+BwlLvsM/F2uCRm4NGsjJEqjL5ENpLz+WvbR48//+/2sql1TZtJCYGGOAdXTJEFPzwaC6jVXXJquu/IK4hr9p9Wr4JtPSStffQWtjInMDrwhBtz0VxQ/34FE8+o1axgumcK9HWAAbBeV0PpUSqVURiKirrlVazl9rl6e/xABurkZfJlkrYghnxGso1FjmtiX9CfIoJ1SlFVXQtO/ClZIwazpE4YcRFEbogphlcWLZgKCI3pE4HIqqw4R8hIbMVDhdJp1c6uBvBZvvy2Q/ieS9vfqgM3fm53awbREkoZmJrB56xawuiOcNojo8xoaIgwq9kEGET12mwC2D8mOza5Coo8N68kdm8jyxoabdCsbR3wWF0YFF9LChU4km6yvKUzXX42aGXziYsB4K95qMiAz/71795LtdnGgqIXBRZNhh6KZ5qmcnDX83gSnuoqsWIyxgI1TDuXGh6c7xmn+/Lu//Ck9/+qraQ5YreA+azqCtqXqsSMn0vJla9BNAAeVN8zhM54SaTpl5PmL5/Lf9XjsbY0yeh/CUes2bKABeC6fh2yKA2Ph3EUsxOL04AOYBixfw2djIpNap7quCbz5SDTISLTBC5EfRd1q6kxoinR8y+j2luKwri+kwvgdHSrqFaLmx2TkMTZ0L6PulY2pn+C/l/HlYrLyEsrBTF7UBgsVE40OS8fTDNWUlJwCZgLyQN/hsksuSGNpipg1+n2bt+9If77v7lTKSY96bxo5uTF95RtfAjcbjaPH+PS7396evvWN/+GQcwjDAB3zg9FPUC9AgSYPvaDVMX0lN7wDI4VO8DqNBkosZ924uQDt84/sSidzu/BRY9tZsrY208UMlSA9DDW382imzpo3I1gbbTQ4d8HAUfBIGdouR47B4oSAbB467RX9DVdcLlP3PcXEraDczt4P6aPRlMyVo24us6tRDCkV8f1Lzj47TUQO4MG776RCogEHT/w6Nq6qjz/84XeRJZ2S/vHjH+Fw7cBybXcaR0Nx5oLZ6B6TgJC92qzL2lxMPzKirS4HHiJp24GtaXfbbgTGDqaH734SsSeqCwaOjtN49Xp6cjoWEXi4LgN0P4G5lGYqCEcaAZR3+ZnnMUHZhPnrOuCM5lQ2ojBtO4holKQqvu94T8aKUbPcydESBpFcE9E34Lmd4r8NzopkDZKAeIiJBWd6KFlw1pVHPDx6UDb2uJcZnJCZ/1oNBbvDn82pxAXuH2T23M/lIGVfJ7JbIRbV7YKJkQ27mOQJGWbB3//vZ8lj1RkPW2elmDrNNRLzjBFprvFzOV2OmLEQDTDJVFs6nq9RnCqE9x2y6hJzhCQhS2wxnpREodAYGd7cyNwGLSEY5wAAIABJREFUlS2vN4JZht0kTippdsDu6u86SdV9NF15xfzUOqkVobSutIN9fpSKtpA1c4xESGchnWWUF4WwHG44rejs9zAlLXukCe34gqLe0OYoUyuD6+5FJXO7DJxJ4xqH6gjGepeNZKqNgE3XUXU6tJo5TSrJslzA6tjaN5d+ZmZykNHXNj7Iu9761ri5Bsz6Btyk2VwGt15wQD391q7fCLywAw4pGr1ga4cQi+9SmB6ZqyG1ZJkpDV4lm8nIW8N7eiCEbx83V1Uxx8l9Tb/s6osnFQO8d6MKVVlIwEA5681veiP86Hlp9vTxjN7yXqi1NZIl+4Db2bDHoLXpKGyH1WaJ3HbZAwVayoMrNWIuq8VQIQeNGLoKe7Pnn5GefnlZ+s6PfmSnM03HV20xlksnqTbkTmqr9fRTy9LqFZugEWIT1juI3Goz0MsCTFsr0ry5k1m0nIaUNFYFNi+VaV1EoJdDOxWtCKcMN8EI0QhgE+XSSoxSt6CgdloPPkops33HaR1eaZ3AtCFGCpW1NNmg29lQqOFQVYvkELoNJzHibT8ifq+wVWZbVcRpshPsvPA0aGY0Cm2EKnYjKJ+VsopTdZ3AoJTBl3K6hk2N1enii9joUCG3EZwfe/IpdEfA/am0jiJD2zS2inHvz6fZ2EY1Fo5Mf73r7nTbV78VWuEF0LlUzlPe9bQBmqytRHiDIO30oyp03Zg5dIPjy6wwY81GvVUhy5qEgVMaTMWI7ajb1HVGMeI9103Gc4qfKyf462Epbu6QzXTs16rQM3ll+SsMFZGJ4mATI9oc/j1kiTEEJR7tGHoEabJGNqyNSxMBA4PYs30Ph5Oy0V+rqZLISBW+r6AvMwnbtRaCYCPPx6CtEFMXzSCxzJdefC4C9rtvvSXWyjH0pochVVAFPFIIvtgH5bTQuSw5thpfDTIAwcAKoYOG4h4qqZ1pFwYaD92NtssuhpqIGV0E6B72gwpyfiZxTZI19gA8e7VvSGrK+fzVHmyyoQiQTssuPn9+OlUKFFfCHAFwRjf3wQGbdhKUUzn6rIyMPvopZtAGU804DNClPj8qDgNmPi/1cPOwy5q/GRXy72Vi1ccIVEo8mN/F+wOKiOebNfKsiqxkDMZB540ho5xOeO6dDMx54Sx/NhtK8XNlWXGWmQunusycwMutlVx2LrUv/31WQs4uWC0bnMXZg2/toeAUFKp9Nl5dlw6mFDiqa+wJ1SQOK95DaM1rVSJ130EqaHD/kUyR7thK4sNzGDe6Nuy6WpEbXkSjfS+Z9w6y7A76bgPy73lYCkfJvColEI9Gy3v2zHEkjoeDsaH6nwOBWuVVklmXI6Gwc/vx9OvfPJEKFsxqDvBpFHobixgkGc4CH4k4kc27OjRye9gMwdWQ10swU+/CEzueAF+dBNw68NwuaFJarAvIb2Ys1vHRGBZhMeyFDaA0qcp3mzbTDFmzHmwXnJmVegpKkML6KqmZIUVnXpza01gKkgtRnrblMqeneHk5TS43bj8NuB5efyw36CYGLZYuuYAAweGAE/gwp4HYMDomqHTngnKs2ayuAsBfnOcosEwZJWcL2gIGuThQ+fcOTsVSvPioU9I3vvVdNno31LeB1MKQzdtvfSsfhVF2JgUee+KZdCeiNoMEpSoyjjLu45uve0MaD1Tyu1/9Mi0+awE+edNRvOLe4or8JN//lz8AcUybDvbcjCfiuNgIqo7ZdFm3cTteiKtoOjJu3Ya4Dhij93+AkeQmhlhGkRE1tiDqDR3H+9CFvm8EKw7DDnjfukETYsjQ8GzM2c9r6bR5Laa8ffQCCsF+mdq0AuqkxK0CxioAoslDCaE7wP1whPyMs2cjfTiGYPciVdBO3q8uAl0RQboYLYh/vu2jacGiWam+bAQWYa+lz3z8K+lwG9oPBJzTNI7EAM2ci3WzZhP1sxFHDh/FJCWVFHBQJYHPwFYIiOm0YSHdEgNoEYB7CXxSN5EHcWkMqDitRoYBDh3DLiwVs1yNgqs5AE6xEVRcnIzmyzm4fR+jF+H4cQeQx+Zt6htXpE1cg6HmKAe1pDsxV70GA/bJQSmhAWIQkC7EmlcCwQ0emZt/z/NVnc9ufy2JRD1rbBHyo7OmTOL+H0wrXn0pnYsN17IXnobGNjt96EPvD5hjZ9tOrLhmpFYGD44iljXEIagTicMgDYWNGbXMz4ZE6vLVDIzg7PLQw08xGbqfygBDiK7MODXPbMqPUIeRMA3t4wjxNAFnFJChHTyAFOmYlM44az5NKPYJh/tJyuoY/olKVN8DAn2OsWHfJ/B4NTLMegNT5gAxe5US6JUHNp1JvmZMiQzXDWyfxCMLsDwn4YxoHkrTlxprXyFjS8k8ybLWDL9Wr8XGq806m4/e4xDXIqGK2iKafZmpctht6Y7tZ85S6QweZW3bC/PzqIsRcJhUQH4ZjH0NyQfK+CrharSNCUiuoY5hJaeMddM5ket5mRCaXTugIk1QYkMM01BpR7UQbLdMH9pDwWSCVl3gxoMkCo1AmNNnTaa66AcCoU8HhayQfdBzCmcimFNNqBuW4VU5DKhyNIMoxaWnYNUQp0iQ+2A/mfTJ5Bg7Zkb66Q8fTnfdsTUVXHT26KFxNsSI4GfMmUVJTqbG+LbYYNv+g9GRHE6GuQvO8HEykgmMysr02L8ncyJuahwVDTcvzD9voISX1XDhhUtiaCRwFB7kJrLoDlgG9YyJ72nbFxzlZcvXAxVAFMf6apDFKkdaKoo32hNWw9KgQuZI6/FgwInEInVEsTsqv1DJwFkMCcyG/lRJ+aiv4XiaSU2KloNZ5s0aX0PA/RBiSLPm4OrNoj7FvzlhJkNE2UkbTWYIo3DEPthxIv3q9ruwEcJUVsqYjBOu+8qrLk7XXHsF3n4vpj/9+Q4aAzBWOGgKgBluwkPxYuRZ7/vrHWDbaFtw6Ow+uJVGwIh0/Ruvwztxd/qf//yl8iJp+pSW9LWvfAGmR3NQzBzQUSlwNS7UBVQWaljvB+vfvnMHXnPtlKs4aMCVRNKDMoIABfFdHYTjZPFmOmalJ8EqC8jGNLk14w/MlyC/B82TwRMwPkrrA/owFcEhMSbLqoF2ulEE1GvR59jJtGAjlVRlLTrJI2s4SA9GQ7S3nw60U1Ic0NDt05e+dmu69KoLUmP56LQSy7DPfvxrad8uGo+Fw0KSVm69AjsmKWajZRwaVhiHcHkZRAVQ54M62CNKAsj9lV0T5rxsDDdvWBipPcI61NTW5NDJS5t3TjaaHtgbKaRJqsFDJVn2CA7CecAdStNWcDB0wfNWMqCD7+8zCyNbXLlmHUmB8qpAIGzuYizAhD4yZoF8ayqFCA4cMGRN0sr8CkzVVF8M1Dyce2ivQS2L8VQandAnz1wwL01Ce+aZpx9PV4NhVtG1P3qUJABxoml+LqBDAJEI0KcdutLbm2qjCrqd6Ps+6H6KkekYfvuf7uZg3M3iL4v7rzdkiAISZKOpGgeJkpsIhTHcVOFABIyfEswyps+eEtou3ZTQIjmhLmc2HM08JUrs4XAtMUCkD15mH2BwNUibqWShWRw6L1iUY0n4xnmfPv877p0pfQZXkk3EPfKXGfQg75vhz9l4uIekv/JUWi3astfIqpXgQHMImzFndLhMK8N7HwdTaASxTnhGBmElcZUW9t/2MmDVRAVr1a3n30FwYn+fOHEyleBOILDMydxZhVCcdMBJyJSbYnXnV2iE86VUgayRuNwcrBJmuPY1OIEyDXWlHLwvRA3hNxrMJnl1DYVAISPD41NoapBBJucZlI0tpaIZ1gjDC8/BWuiqw7C2MkMfpIlfqTAWh2ppUXP69n8+kJ54ZF8quPCcxiG70JOgfSyeP49yi+1H6W/Q0MlDypeThtoyeXLIAWxnSmb/3j1xijU2j4qupkMf+2nSeQHKdI4fPz5A/KZmgjvjkAfIEm3QTWVyrh0owZLj8adeTM+9vIFNH/chFky5JqpctJq7PrAqcNJg0eTavpaGeftymRsWXAMsQDHJkWBFDbpCg/eOQEPApk49VYDz9E2MWK+BlfAMHe6zzz0PHYr5ULWAVRgykGOtXKJqVMNwQjgNVvvbP97JlNCLTBvpeE12QBaoJsVYOK/XXX9leubZx9OqVRsD0ili4y+cNeP/Y+u9w/SsqvbtPb33lp5JDyEhtNA7gigdQWwgqIhdf/aG+tpFQJT3tSEIqCAdqSK9SqghlYT03tvMJDOZTOY7z3U/N/rHNxw5QiaTmee5995rr3Wt67pW+tgHz0/dm3ioZLTvOumUGIT7j4duT28teSsde/wx3Mw16b47n0hb1m+mHB5MP/vxFenU95+XdjJXcQ5Bbs68hQy1PYERR8NRBK6I2XA33PTn9OaCeex7DjTQQ2UT5SzBeS+bQfaCLIiYJiE1Ecc88WvXy2Gs0rBkk6xazJTzlcic65iQDgwhw6EfgYKXnUSvGrIMm69WGr2a81OGtWHaMnbicILYlkziv9cJKwZoG29d6bwLj07nXXA6AZlpOys3pG99+cfpzdfeBqvFH1ceJmfbjFeTcqXzNg63Ae904ZBXqyMfZ6SJSROKmBTabAAPNXN1zZ3d1gaeu4f1cd5eCJU4kGLttVAbB/h/Y5RBvIs+hyFUWEEOdwPeB/tNGgv7hH4DQVt63gr8VczaHG7gFBmHIqzl0tsABr6JEWM24ELKbNc/vDaEO7JyWm+aoHyaLcnn93PgROLjcqpLHZel8xmvUahl9IihNH47mcAyPT399ONk81tT54TOtN+BcI+nTQDIIACw9jC6Y0IMr5I1MEuH6onl6xIoW2+T7d/yt7tiHuZuaJg7GLSg97bXhH0gG2gRoKOPRz0AM0T4R+HKaMrsNsQ2MjT6tBPgfTn9xGEcWRYsS0J8OHvWcfnInjA1LEAUAU/E+89M7G2seiNmugefdjZg1X6ASU4wPIzBfo3N3sCdM4jDSzRea8TysFPKkp1CHyAUehIFClhzIRK8ExR93r7u3Bogp+/5eYOyPu36g2RZvMFWV709sGtOgsK6O7366uvpIDxnVhK8hesM2D4zG5GZd7xThHj6jrf6L762MIvPzqw9hpgYtHWWdINwRfuzo/oI0Qtnk33sUAaOIZk0VTk9nEEEKjE/lbVowP9Ef+f6+n3AIxgoIU5p7aAn00gfAj67WZexr5azvX5NX7rqpw+mhfPY9+89eeighuOHAoo703kdXUh9NBQxtEPMtqe7k5K/EcP9jJZWFS9sAZ1Lx9i3kT0Mo5tvU8LPt8K79ECGuE5nOgL6Mm4vy5HRY8YFJUwaXRtZ+VpGvD/70qz0/Iuv4YuB4RDZjFlaNYo9VYXylaO8Ce8mIQ1UYCyEt5c3dmQFYofcuGLw9ZTsTjWwJ6UVpDiV9Cw3kFOOXchZsDGG4NvxsY99jI3bxUbcTQMPLT7ZnGNqvAHvvPf+dOc/ngTm4LLAW2IXWYQB2pFNpXTglYHu6NocGZ43rfjVBWe+N33q4g+Dw25Nm7mp//nAP8OasQGDfsUnYodrVm9kbqLDd/eld514BIZN8I45tGYPC95axKir1Vg/HpGOofp4+OF/xY2vcnMd07+feoERSHDAK8yWUBhJ6YmR8+K0mXIgmjRCBDEgk0vJQZUj6RJvXrMlLXh5ZepoZNDALhp9YKy95NDVbAb0qaGuUgiiSELL0wqaroegFKxphImzB/ogZ7G8hNFkNHmrFFqgiBs7sS594IPn8SxayRL3pO9+8xfp8Udmgvt3FBgKWfYzkopMo6oli5YxK3Ar8nPgLC592UFmgh1c4K7xNjwhVnPpC18dCXY7lotwLQ0z//2Tjz8RkMaBBx4c2PbSlasZO7YIJgrHHZxdaGQXNgQ1XEp7wAmbdAcje9WreBId+BG42M2ePTtGidmgHTd+Ynrq2ef4PiuhLo6D1w6GT9Jho1Glos8vvHb8f9VyPk8DjsWH1baxzFDDviqRdmZDmcTAag3kKZwW25GRm3Htf8BkILOtTM4oSxd8+FwgT8RCjDmqIQvsp5fRjBBFNNRN7jDZV+bgocHlcfNf70Ryz/guIKne3Uqj1QWA4RuJCx++Fr21uxRXcWEMpVIbMYrql2ugxwEMmo05UZ5LVdZCZLgxJYXfAq/NoJzc5yLEHhFkfT2ZsVHgyQUDo3gGBagxk2xrnI88PwI/gdygLpZt47CQg3s2YliDYU1fDr6f8GIGwfk5s9fsojD4+jX57EDvgGyKOFUyccdg6mUuY8P94NefcNLJDA+Zw9DnZ+ij0T+A8muloGDNZvjy5SupkLUNZmwcF1UkVMIjQEwBZwit8jEAVGN8y53tonKP5nR2edvgdtWNi8Itfp2vR4gs/g2JbR8maNq7NrZw6dLs02NHV6FezLCUcevvPJzg3Dm2hfeD9057BUQEM/EMRNPUqrG5Pb02c3W67upnoGzyLC+5cOrgOWedwc0/LC17+y3KXZRRMDOU4gaIzw3qTD/xujZmvw8fMpSAu4IxRy9T5r9JKcw4IFRWO/h3fr1ijQaNqNncQh5+hEIoGjO8eLh9ZjDe4t3cdJuQSz/x9AtAKBt4iHTaCRjNYJWqCjUzUr/uHDSbScGyYAHlWA+SzXWBIQW3lszHTSA2blC03OgD3xwEA9LjIX+Y3sI+eC+S6dOnB6zSwsO0JPbwTWQG4Twk47fdfTebuy6gjZ1Mwt4L5FDM4YhuMa9HVZAwzyAy3wYCWzu+Dh+98ALw59PDHOU3V12Tbr3lQW7LojQeU5oTTgYb53n+7rc3UeZXYpJ+fvrm1z5HZrcgLV76JgKMTqYurGHqyVu8roPiMpsze15ghcNHdEaQvo+p41vZHIuxPK2k+bmNgCSWnCm1uDjkTnJ4NdtRNAMYHL4nEzqhwlFCz3x8FngzqsgBxvJQsmyn/K2Go1mEXaLZQA1leCkskd7+neldpx+dOie1sj5bgLiAX+jm9/caKMDJUAuuXrUQ4UxDuuyTF7PJRnHxpfST/7kWzOyJgLw82KXAJ9XsvEOnY5A1dCTqxvmYOOF9gu+K7BAPQ9ASoaiMpLKy0TVn3uthHnPxxe9Hdl2Hp8icGGP1yMMPxgE5+aRTaXI14Om9Jd119z9Q3i1Pvbw3388AwVXPBFWmA3TWvJzruHRbsamdCD3Kfoqls5LmZuihgWE7OJeqYwtZ9Qa5/eyZEm56L1Mn5higY1akB9imVICr7mWDdMZgKLPJxIXrcGQruX1ABg4Q0IumHUViJ65xe5DXl9JE+tb3vkIfoRXvBvzEoX8SRsmfnamSMUsM0cvA1RcxFOAvf7kdaugS8Eo9zzMbhTJk5DKdMtOpzJFNv2x7Q8VWlvQHyrngyngxA/QtVK0ZxGNSUhhYZY1RA7VVqlOUIlAbeozaBmb/bOZbCLChDDQY6w5pllrgH4fyjwy9WKhRyweVhdG18/1kPHPPpBm0faCcixwwhz7eZl2RjMrUybnKXguZo1w2pVujokwFKORpJW6SNYZel0o7Ta2+9o2vh0/7t7/5rTBH0/TIbxy+8sAW2URwudY8F10peW8Gfb+vzWCHDuSZsnHKWJEZLNmbobHKz6uRLEE16oXrRxuVuq9R6nE1MKwwWiUUZZt+vagDrWTKqd5KSQ41QevF/6axmc9V7w03wbEOhyWbbhvCcGd0DcVAIINCNyiLm5pHp3/c9Wq65frZsNFws/vqJ08cPJJDUAfFw2GbkvYredFOUNgGZixWtIEH4Q05Y8bhBO4yMLbn4yaf/9bCaGqcfsYZYffZbTPOrjubXOzQ1N9gqF+x6XuGLWtfStAnizbwlEBL20yjcfGy9WCwK8gKwWDoNGt6r7eFMmznnfm9fKDFvA4DNKltXBxOho7GgngVP9tKKbyB471kN7e1lxmRi6cJjq/Dw1gETFBGre0N5mHyEC/B8nETC11HxbCD5qWG3OFSB7sj8DFuXakxuxB66EvdzGvTYe8rn/9s+t2vrk4bGV80kQ30Mh4Ivq6TTj2WrO0wmlM70g++/yv8F6rT0UcenS6+6H0MMWigKfg4WSIWhFwybqqtME7cjDNmzKDEFUNrJIgMpJlk/j28nb/d8w/UtWxALjzl4OKkbn7n4cTA2FDfkS3RHNJYaT9sIyePmphefWpOWvTmamADLjCCog2Mch26eI4ar5ejZurq3ZwOPXpqOvuCU2GqMA0CEcT2HRvDE3rnZilOtYhhnDj9T2CiCekb3/wyAxnG0q3uS1dfdX26644HI6D0klE20/gYwUaePnk/LjDc/+BnL5i7CPOq9TFOyjFk1WTjfbsz+p0GWtvAYNuhTr77lKNjWnwxr7EVKp3To5uZ4j6e8WYjR43nFJenK6+5Nt106z9A0vl7fauJDTFai4WWPmmjp4JnqgDLvWxzr7UVbJrM2g/hH+dHzkIwpI1BBChhGSo+fct7nWbtZJng2WZZoWObHJhaFEE6K/VlrIRDH3+UT6v6tsJNyPfehcui/Q1CaHT5f/nrn6STjz0uLdkyn58F9EMFU0lArODnED4iOK2BfXQr8MZjjz8b0+Nt6vozihXxKDtzO4dc+T+Of3u9oCm/DZS9wCSyXipgnsjnNpBEQDQpDuw488eQWiYcEM34EI+IUWSVggE1IB1DupCOkIjYu5/jvRmk/fCcaalpIAutURy3rIcUYpfC2fP7hXIzbgIy7YAJhDr8+RlU488JAEUs26+Vkw2E0gO8I/TUy1l0dqqfHw7F0YEaGuMfgC/KSFg1j5LA6KioLWiGVRcFnCGU6gxP4ZX4fMEwydeR2aaye4h3MeHbP+dScDN9AXur8Jg9mDWodeM8jklOxpI3SaKWL18bU45MLKw2N8FjbyDpsyLfjeNkEfTlfbjZtTKXsqaO5iTcg45hOCqCPQ/BukHYo4RzVsYwhzomH1WUj0i/+/VDUDg1ysJK9osfOnZwf/DTduhC9Yo2wMw2b1nPDdUYI2wUo0j90Yx9MlNHyilN19E8HDNmDDzoZel/f/9HZr3tR/ec4B0Lg3kPngTbMKQei5eutCgDtNOPvQml6TlyqpyN08DBtVEzSMBYi2mSkyrWbtgJuXuAMtxBpRR9HF43X9xqPMDYysAfBmi50Qbo6Cvz9+LRGVbNAZI/XMgeesk8faB+r61kTQZiMwUzD3HYGPKouo4LRv5kKbxXVULOUFTVt5vbNLrUWqHyNX4fM/qh6PirOKwnUJJrED8TKXAZHcB6GhFdSMMPRrxw9DGH0nRjwvfmjemmG5nFOGt9+txnPg5v8tj0v7/5KQvekk455dgQykyaMB5Pi6cDw1cOLS5s1rRK4QEw03Yyzj///U6YyEic2UCKZTLBj9JYDilRqlSDe5kRWFuyL9OUiaPT4dNmpA2Lt6eXnpqNDJwJ3/onYLSkuUkRmHUPToG9g9toQtalz3/lk2nE2Ka0Yfty4oKZF5cg2DnWE2DnvZRfc6AVzsYNrSP9zw+/zQWA0IaD9Lvf/S3ddNMdYMpwOnm245EUj6f5vD/z/rQ63cm6rluzCWOsLTRqHcLLZHRWswSMfzuOgg1cxBU0f1vxitDMaRiqxv1QN7Y60glzH3sJLcyUHDN2EkFoX7qN5/Dn2/6RViDIGaTJbGDJLUt9DhX6iVNiasikkMRhuDtpcrvWzfDezYBXAv00QH+rQeIfHFmy7zK4q2LhAeuwD7qxDDBAx/6LKeMG5yxAZ6O4mMJpU4rAbubZx14LHjeQkzTA7ZyFNrr7vZS/07AmvfBD56bjTzo8MmjyM9gONpkJ6lq1ctHc8eC96cYbbo5pNpXMldRLxuTI2yPHRTNZc+YUWKylbWgEMupeP/sva2LRJJZvTWDKfhWCsAHayj1ojBRanD3dYCM8ClFk6HAE58CNpaMFdc45gtk5Cw/mwnkLKbMBOtCA/8Am+c91LSIcxyHNMvA8QPv8qhxE4aR5IAZNrqx4ZWaYSPm+tGOVkx7y9kIz0xJGhaGfl/ERYYf3GMI2XltYSjgPtMDkMFD7PsIymQTG92Cj1K83BriWnmm/x56wXrZRlzFIYugxz9Kv7aMya2XKkgHa+LcR6PH551+PmYMal+3ph3gAY2YYzfwqfVKAsFT7Ont0yLB69i+9irIumoPFaWxnM0ZpWE1UZQG6tEJuP8OKe1rTz37wd2ZGAqsUI5I6eVLD4DkwDE488Xh4vRsp9ZwagoEIAcvbRXc7RSlmwC0MSOzoGIoLGxJUMsqRHL4nnngq3XPPPWQ9p6YjjpzB9AC8AzDkUSKpO5wNRaXTZiyWSvo2b2DywFbe3IrV69j8YLvAKEVgp6tpisyeB1kfDE5yfj8HvUxhg9uTDMKgLrYVQdjOLwtm99/MxtcT0w8KpZ9igGgcuOlslNB09O8aC7LosCclSyrjdmwm09sAdNDLAbXEsQw28Mko0D40rFQl4zuFmE1jMNUfRA+LLqqLUagXB8ieurmI5I9LMdK06IQTjoNeN43RXnNoVg1LryNEWbFsa3r3u07luT2Yxo3rSFf//Ptp9psvszHg80LZKuW0rFi2lEtyI9an08IjYR2ZAdEizV2yPN3+wCME6v60CU53MVmEwp+QtnIorX6EmJwWvK8Uyhu2hVMnjExHHXREasA4afbMpenVFxdBe4SGxn7fw6kp4hLYRfe/vHZP+tI3Lk8HHT4JKGVdKiOj3r0XrjLfe1c3+Fp3JRLi2emJR1+IbFH87Gc//U7aD3Ohcpgjt9x6T7r219fDCmlCEt2SjkBVNw6/6XZLTpqdS+bhw406ylFpy4FzFi9bnpaACe/ExzqbkaJKzIy5IU0iME+C4jcOGWwFvOEeqpX9JuKeB7QzYnRnLP0L/8aj+drfpe0D+GhgYtVDRRYjiIiseVc/XPMIfnbjYz/z/W34ZBOqGShBtuXYaX+X26/iSz6/Hh+7JKab1UUUzKTCeiiEu5vz6NiV2qEqK7dx2Q02qr+IjJoswMFPEV5jz/bQwLQKHACLlPp2IPQllDjeAAAgAElEQVTE95x+Ujrt1JOYeAP1ysZfAMPF6fJPfybNm/sWUNGQCNIVPDPVqkISAedpIO+F4eVgE8uMnj9njANHomVZtn82cHnJRyIbnPJs5FQ+vy/DmcnOw33SIGpwzs5WmEvxkpTfZ/4ayszjMBSUe1mg07I2g0IzuESsMIczbOIrRMow7awHORhTdzK6W5jR8T+qWvtU9AnX8T79s9RRCSXlesyrROXnCk94CYdHOH8XyZtUPNa0krUPRgavNf89xG/EBV9fji3nvuLhhVZQuMpysZKIQM/nnRzjTNJomkeDFdqtF14Y9mNVS7wQItuMF8duYL+devvIRuIcOb6uBT8XG7T1aCG66AU4EaeNAD2cBKi0GMFc3V4a2cPoi5mEybyil1RCps/g380bGtMPv/MgbCdgk1IC9IUzRgye+773RVnUwOEwSNXRiNJU3+C8EP9kIQ4xJpWC0usfefSJkMAeddRRNIUa0h9+/9tYzNMwAjr8kANjQnQRD2UlcIEb2RJhKE06wXzf2KRJkyiVmUTAodrj9FztjtjMG3nDa5CNvzZ7PrLdHgIlAZTG4V4aDw4REJs1G8rhiz7LUDKk4ErarNNwmw0ZUs53sorCsIECE2BvYcKCi2PzpMZsmqBWLCZaUGqFF7WZgV1dswIyeTdf0LCAXhTTtBOE/P+d+F9UU1VoMAUZJCh/qiB3kEFbDjVT7mxHUNMCFnrQgTMYGLA9ml6DRbvSJRedly4854y0ffN6vh7639RJ+GOUIHZ4LjDMGRi2yHgpJ8htwqNkFcqlG8kcl0BTJL0Cy9QoCIpiiAK4pIBcSuhSFTu5A6eyUvyHJ4B5HjF9Rjpw3AyC5Pr04pNzYyJ7jxcK71dGyMr1m9KHPn5i+uAlZxOUt6Fc1PuBTQmGtguJfjmjrWa9uizdfsv94fHhWtfD5bzql99PRx8+HRvSrvTC87PT//zgyhgk+8Hz35+aHAnEGoyhGtgOp3skWPUe6HVzMfFZjdn5slWr0maqghVAH71kM9Gdt1vP+x/fOZLLakJUKKPglPezn6bsNyFKdof9bkfCryXmrXc/lJ5+ZSGUSN4LmW7IfbWrVZ1a4NFnfFoVqIYg4TWblxGy4jDXEVz9GpORwHLJsIQ53ANmdl34S4tdhqKRS8QLUHrjbnoAZQxQYGsGx9gQFzJyZ3oS9HRai0MvHq+FJ9CDPQ/XBl/S2BcTxo1On/rYJ9Ixhx+ZGpjCsgx47BMfuyyCik3BHp59WPi69+ktuP+cMmRAiWREC0vej/8fAZhXnXueeEYyGCa7wHdz+Xg+/BCTjX6M/GPVg5y9mBkZKTNKXGeNEqyc1KNAzZ8rpc3z7/NwQtHQIawDCl0HHXgxGitkRkgCiIZkBOesyehrCyuH8HnnwufcOL3c8++oPYkBGp35Dvx6z6UQi74xQh/y0RWvGefNtIUndYrTysHkz0sz94TOWECZxah7qoJE650+lRdK4ZkEDGNV5KpGH0cmSTbpJWsOZj0Hv4efF0Jzz1huhAaDC6RXSwp6ENmGsuGoPqKC54QWwYya3sNAkSPsYNeMl3DBHMJ6vPGh2Q0fiksiAbq+gcycPk8lyuC66pE02lelP143F+SojtuihQy6s3Tw6GOOScccf1wwHdahvLK776Iug/5Vp1iFB7KExqCCk/3I6tZCE3sRR7YueMNHHX4woouh6dVXZnIrjE9f/MJn4IQicV22GPOlmvTCc89GfXMEDmEq6SZNQMASONEAZe4S3swQGinjQqIr53obi76SUeXLVm0kw96SVq3eDBDPxkBxZyAS0/OB9dGtdwNZYgaHNqYhSC2jVKZMzZRDGiAVxkUR5LyENq5fz8Tm0dC61gWtrpZAGyWTWQIBJUzHWQ0z5mzL65ug0KIwoYH3Mqwdjwte/0YCmyow1Xg67KlEGqDEEaffhcGNpV89DQPNuPspsR34um8vk05oPHhzqtocTslUSyk+HHn4JOaVKbvW8rSDjedBlKpWHZdIBaO1Nqe7GLY7883ZqYRMT3bJXiAYy1W9a8Vd9VAugolRWkm5Xomh1fDGdNLhR6fxQyajNmtMC2avB0N+kcC4BmgAZSgCixlMR7n4k+di/s5mhmWwD1qQY39sUvb1DsK+6E6//uWfkbM7OZzZj+yRIe3V6Tvf+3w68V0Hkb2UpxdfmJN+/as/pGOPeheDWo9KN/3+d6kRpduZJ74rjYD73q/7XykYNheN2bOe4nPeXpwW0DhU5advS1CfuAzjAsRqtZVm8xAuNqe6jwKnL+f77UQ+PQYp7m7WdtXG7XhV96S77/8XnFfWwrFthQOvsMO9IGsgMs6YwpzBXlmwzri6tSQMMoF6YWCYQYeClffjwOA6uv8GG+dS5hBIFX83mctCCTDHlCpgYUwcMYEQW1e9uYefbVfAZMYGosEgaHl2/0HnLIMNOhKM2Mbp+KMOTJdffjleHgekK77zvfA2N1N1Woy9mrxxpljHC2KAQG9GN0h1USSXnbXK6GeM+SKLz8QVrCF7PjcJcv/GHEheS9AG7dvI2NA9kX8rJ9jJSCYwGkaZ+bp/M5zazL0ioJxy2RSmXfxbA64GSuWF/pKBUTzWc9fI2glzNnLWrZolFJhsDLBfq4AO15KItbYPD+qm8Gn0UQoXiPs+z/gjkeIsG49yBaCvy3Pq+3OkVbBG+Lp8EESuIvR3Eyvfe0ZgEPLKLqn8uShgiyKJ9xj/vsBSidvgvyYB7aWvMcCbdf+IWQctkItlJ9i48aOIpmxZORc+dgi1/CqCYtdHxdRHg1CK3Ui8dPYVbedihoIHBj1kaDUQr0O3hWkYxFGnkGxouu3muemWG1ZD3dRTHg3JUbByzj7nlHQkzQsdmTQycuLsOmzzZGf4wh2J1EvnfRuHazXZUA0DVkvZPHL/9vRsYsLAgdGYUVDw1W98BZoZA1ZXL49NPG/unPQWApHOzs4IroohnF2oh3QTpvoqpbbzfcXLasngDZrzEGzswVfi7aVryAib4DLODRN06TJbwC+10BpCZqWDW6+zwPi7YHIU8DEN+F3MzP1ONgmGOmxoLwwzjpjwQbZUS/a/nvccG06sjQsiY5zYccroNwZofVl7CCg1wDRD8eco489r6SjrbzHQzw0KV1Z8sorsxs0ZtzjCDDPNbRjVTNl/HPGcGWZwXKsqmmNx+/oxl2LDN9PM0d6+HThoKDPgvHjaMY6fth8TormAJk+eGL4hsmU20h948Y1ZuOo9iacD2Kd1Ihh1ZND2xaU0Ba6cBehSuM6jccA7loZjZ9O4NGnEdHDkPWS7r6b5ixfhcMagy+1r02VfujgdgOnUAPzmAbI7J8Oo7DM4d+/sT7f+9f702MNvkOU1w1SwQCWwYRT/OQamXvDhk4PnsHDROtST96Tzz/wA00DuTi9zMdOaSWOYvP7zH/4Y86Y+RmgxUZ3+wiJc+vQn2M0h2IjR1AoGLKzALMoJOPJzY0qKEnSoSpPHO9BgQUyifve7T0SOvx611kSgsNlkcLvSZz73LRqGv0n/fgmYiGAhVOZr18jKwJH7bgTXV74twTlnDdjk2ssaxD7hvFkxGLxsENp81R1Pr/Ic06ykErTeU6U4FCHCITOmIu/FLRHmhAFSzu2K5avTMn5pU6rIZZAKMQx6AuU10zZbk/XgzEsOJqX0RqxhO9rLEXcdFwKxbYip9LHhCwPayCsAxVQ2kxRq6Q8iyCK1qxFBlheEkIUVgYF6D+e1AZw7cNUChSysX9kscWHxPKSuVejFod6Bn+ugaIO1UJmBzIxaYUdgsaxHvA8y6l6yabNHRWfdZPlOyfHcLMQkyAvE93AMxANjgob3p552WnrsiSdDdWuTVoaU9Eir54Tlql47fkRyxEcIQPh+nu8MW/fP/zmbmVwc8Qd9GlkW4tomZVbnfm0eyGMyTyGTNjMPSKOQjOUB2Uopo5NkH3ng9v/92TyQDGNnj/i7kE42TDZjqshGsS+h+qyswmEdTDwiGx5A1dlLZel6SbXtICAPFmOT0F5CLGwkftEgJhnSxsH9VIeicc+uBhhgT3PWMG5D2e0UnKKvnn/A4FHHHQ+wPSaC879feT2k2pNwC5PgPw9YwjJiHkIKCeaqsQJnMnNFmvrBC05Lxx8zI4aN1nKgdpBtWNqbVXcTbGM4K1+tPagcRs2LbIKtX7cxzPBbmoele++7P6ZUNMOksDO7FlHLDiw4q/Dj3YHZz0qy6QXIoNdz6wbew0OyiWkwssNteZtBENlCG6i0GnV2Xywyh7ICDNDN4zipcRPHBSb5Ok5VSxlbFaomAbECVpaT3iPjYpdqF2izswFesdjzzq14eyBXFvfa28+0Y5o5ZnSRcTiFnIVzSrQ38saNK8m4xsEpb4kDXFHWTEYAHg5G7DgsTeQCJyV7ryJDjCGrrHdrCzcszatxBCineo8dN47pFyVpCf4njz79RHj4slMCI/dAislF311WB6VWKdlzWUUfGWhpOvHII9P49gmpEopd8QCvFcOcWQtmp0ee+Wc6lfU74T1H8Xqg3cF/VmVlM3Qffh79e0rT/fc9lm772+Pc6DS6yPZ64TE3Iyvet68rXfap96WLP3G6dhs40/WAxzMlBge2+++8L42n095Gy/pRTJYORrk5pG0Y+H8zrwk/cDDXZhgVOt31c7hefYPG45wFMVrMqeM9NIhih7nOZGJ7YEPsgE1yArMUjzn2CPZPS3r4kfsDzzz55NOD9fPAgw8zO/CNaC4bnOvxhVEtmB3+bF/kAdrnHVdvmDPxngxQcum5YL2Y+yixhbdiNBLQgri0ftWqLJ1n6TrbTK/j0mgfVpfeA7TXgR6ggguhDV73P/DSFgb0klahaaAW+vBneODDU4RD7kXXDW9XWqqN9W4anq2tUCPHjYnLXVZU7GebwKEHMAPn/2k6VZDFqfapJ+nwcpYKKdRQRuBTKt8HnOTlIJ1M4UYGfWRTatzfGQU2m7YtS0aIo8lRTzBepKtaZOiHIVWthaTkLRhbtfWwYAjYy5YzBm32XN6Ho8UGIuHy365buwqXwQnEg6MwCFuaznzvu9OLzz8XI+c+fPEl6ee/vDY98M+nUmV9K94uNqBtxFkF6PWjjzfEAJ6Pz9s+z2bUmTZea0nsxKSFuJ325B51XFo0/cK/xbmeMFcK0EYWTLNBAfl08TxAB7OPz4dnNPCH3zMwdJKdPKnzmYtZ22SWkZZdCBnf231jkI4KxKzf72EfQC4R3GYDtELeAfjhvfDdZe+YQQffuRI5eCtS7tG1sJWg3bGOVbDnumGntbWPpIG/F4EK/PxFqBGFipzD+6uvnT84ZvwEUvVe8MG3GSv/evhV6H3qzdoI3LEY1zpZBQbqjbAbfIAbGIw5Cjnpz370nRB7ePNsIrtZjvfBe047NW54ayiDcn4L+rDcLNr1aao/dAh0mcoGcG4MgsC6jznuWOAT7EsJ9tvJrDTFL4d324u3w9sY/iyGdL4VCbS8VR+WFpZNmNbkgyiFDnziNofE2fy5ln/6CjdTKjcw52sbJfJJpxwfxicPPfIouDcWkPKrAJ1D3hqS1Wg5FxaDiebbNqGd7wAX1hiSQ8X3qGaBxJnZKqHes6PsJSSfsYZNXF7WEFBGH/hpG25VB+JmNpPJFrQgYmOVVak+KsbVbTsetKjmNOfnoATjwI3Ka3DMeyvZtECLm7QF4cUeDukyqpMu1U2yDYT5ePaqGUOaS9DSwaWkipKrAmvD5iJYJohi6oekWS/OTZM6D2aW3oFpFc3gfz7/r3TBZR9IdR0GJp4Dxk7OFXTAaHFxA6OzlqfrfnM9I8WoTniffajapBvpylVU0pUuvvSs9NnPfZCtyXPoqU5r3t6c/nDNjRgJoWYjOCtj95m99tprDDBdH7hqDY6C+oiPROHXQNNPC9hZXP4buPC2c9G+vXQ1e2xrlN9mboqOFKD0kymOptHaBtto0aL5MbjhBKw1dQJ0/uR++09Nb86bl14iSA8fMToodN00J4M1EAYNhcGmNkbtx0nL5HN5Q8lDppQ/ZwGVE+xyP/LAoeWY83j7UDYKNTh3pB6euVJuZwJ0jh2STnn3qQTqkeC9/dAn30iPPvpUCA+0lRW+iUZ2MA4ycZUlsxND9jiLEQikhjMzqOCEcXBCKVof2FyvoLlRjX2Bcm5NlQaL6R1wmdTTK2rAO0dctoZLqq6uKW3bpHUqDnmYkHVxhvzcOiBD8ew8EzYQWSH7Z70ofB5Wh875HMfYuJG4FI4EcpOWqB2nDKwb/nxTuvOu+6jkGIRIAiTcaTO2zJFSIeDYEes0HeHVDqiC+pTojzMJnxITpwpe3zYu9+dfmZP+7483423DfiX4B+VPWEmTNbBt8XBtAiKgelFwzoSeTLrEprV3FYLUtjaosp7aSHULHzpuFjQceQVtDDKWCePUOeha6mFMpskk81Y22TTxTFfgvzcb95d2BWbrrkU2SMLeQgbH6HMeE8tZs2LOhLTWWgRJBuhBBj73gUEr/Grg0m2AudHAWWxqwsh/KMOFYXRUkWm7vjuhEo4YPjk9+8RSoMS5VPIZV11yQtEffvKZQY3Xb/nr7el1GBR13OYO3vTGPfigaSgG30BI0J4+gkewrnc6ao0gO3r0X/9KMw47NJ19/tmpCxNzIQMxabMBEQJv4q1gUBkfEYkyb1abSLPLuXPnQrdCEs0LkJy9DFmzOJUXwKJFb1O27YWsvxTMuC51ovravK07axru3J0W4OmxeOnKGA6gzl0y/lCCp+T4zRtoZvLAbCgo2mhra4MOMzo8lbdBIl/P1IxxeF2ff+G56S1EOc88+yKBgcDE2BwziWJUVlLEQhkV1CON39kwBAnVaSOAICbQwNpIplAa1Jxq1JRb0nKCj5lXdKnlp+q5jEIssibkn2KnB06fFkMDNjFlW2J7kbPgILULk4gD5p1vf7ZBUDOeCjaqAVvc1ekqDpIscqo3r6eHptOAGGSBSmW/KHBPu+RkViWYsnhjjxhamQ6gN9BJpTL3lbfSQVOOxCZ0FNg1AQmCRfkQGhrITw3Qlt41TicuroezjB/E3x4Gs15GsIATvp3BAByyvTSDpO8NFm9PZ513fPr81y6KYFMz2Jb+eO1f0vyZi9MBEw9I1Ty0ZvaVfhQKnJRWv/76LDIxms5AGl6cYzCLMgjuAKqoJlCUMFpsOeo5JdjSoMzyoinsBB3WwQEDfQRmm85WYQbT9Ws3xYRpO/7OejOL7dEMyMxKo6Moab1rBTuyrDmc6+KTTiPJBClZEpGpVENdViiFVYrmTa6YEs73KCO9bG1rxqBpHE+8h3mSL+Dj0p8OPnwKPx+jf7jfPbz+h+gXyDMXqxW6CY9pomH4nksR5ecYGFR87uIy99LxYpo8aWQ44+3mwtenoa4ea1V4to2t+q/AQqFH4Oc6qMr0D1bd2946hIHPXenO2+7DbpZpSGUwS6hCFfNvQ2dgVWIwyWyfsqzR7FjXSceRhQEUazWM52qgHts5Ji7RLhIimTM+vauuvpbLdHEo5OpJKnwursU4hpsuW7IoqJUrFs+jj4Bp2Nmnp/Nhhw1DH7GNddyMt03HSKrA0vp09vsvSktR1aoYdkp9D1VxuXYCvDQvTTNpqbEtXPAaGG3cgre1AZkA3coaC2FGwAXWkESdy8Ej4HLuXcMM2slsRU18zMD9ujoSzZB4y7Mm4HrZWikHXBFslcxdr5Kzrd7BjWEAzgVhPjtlNjnurXTe71ECNFhbD4xK008seu8gFzl6XYN1E8G4FhfK9qE0EBvxNiIhkgVVS7YtQyVRrbY0jU83/emZ9Ncb10cPxqayLndFN17z/cE//ulGsF8AbTa5/rmm7maJe9k8E0fVp2uv/ilGMFPYZL3Y4L3NISKD46EeSencRgYbhuv8G+W6XXRWDZh93IaC6blTmBBEzCBkg9h9XYvRv5m0CsOnnn4+jWdIp1zjxgY8pclAFcms37yJMpVNRkBbxEioRdhwbgMT3UpmsFc7TTZx925LTYIM/4mbNXLDOw1kOzgeA3HjNSxc/FaM6DqZUv7jn/oY2G1Puv+RB9LLM19HGEIQRhxjcM4CtAYo3qSmWWKTUGRa4CsC+h971GFp6sQxBIVVMWlmyJBhTBtZCI3u7RBe2M2fAEPFgDPnzSVsBFRQKIzMlMYybaO+sYWm6ewopWtQGUpktxHkAbL5Yommw5bZcxUdbFVjPcArDUjRm4E5yvheW5WYE4CleqFCj/diBlBCJlkEnqdQwABeVGWWhbXhkIq0P2KVw/Y/OK3DHY07IXi1nRNGpxFTRqZuYJCSWr8DRkc8T5BXTJdK0t9v+Wd65sk3oNQ1RnAeHJCOpmvhdjYY2fQ+IIdTD06f+9olqbWqhaEF+9Kvf/T7NO+lRQxixaWPtTS4jBo1Ci+St0P1KVwQvgm8yko25nbgMOmNkYXElGUqEelpuq7ZmefzBlXXVdqXA4w9sPlcuRFcNDZ9heKVaZsP2czSUtZGn1hp3hQLFZzqN53VOOgZLiQiTIZmc5hDaIAORz+rBD5ChQaWG2Y9ZtsZzQH6m83ySen/feFy5mE2pn/98/709AvPhRhiBVa3lezzZjxqNlAJbNkOn5nm8CCXdu5CFzMXCQrVUrXYN4440vhL7Ff/kDaqJq0LymDklFIxaXdag8Vs+9CWOPB10LeqatnrWIra1DMRaUfBuXblZg7536C2MswYH+mtW2CLACeoRBwgkJQGp5jKQkgw2IPZa3JSeqj+ZKYbMLgMfaeW+CYZrfDPzzrn3PQ2NM/7H/pXWP86MLgb+mB7e3PMs9yybm06EJOmHmYwluBv8/1vfyWT3u+i6c0l+Bi+Nq++uTCdfeGl6fqb/56eoA/SjoJ0y+bVAQvW4rnjHL9RiE6k883D8dI1telZRzW2BhsEK6EWZgH6ddLf5FBbrcSs1MKv7LLNFZOhnMn2gI1gKoZin0Moj/XysPGX9R+stKK5Gjh9Vu34/t/xlbaHITIWl1th+C0PqZIekBz7Ei5NCQENBGkMWrhI6V2QnLlubUMZa1bNRB7OYn39Hnw6tHdW/JJ53TfWD6fHVZN+deX96ZnHUVvHuD1iQhWJ26UXnjX41NPPhlpuJ3htlmdgP0rnvIKbcASCgW9+5bP4LI8mcBg8oJCBxWk8LwwyecKUKJE2oHpzArdlgeWAm70WEyVlel0wBfQgdqPnZWM33hsvvDQzJLVrEb7sohu6BqezYUNGBt6ququSLH7ugvmovebQnNxCVrKvwOEth0PMiHs29o7udfzsVaFQPHLGUfggHAOveG566vEnWchqbDoboptaQ8f029//dqpmU89iaveS5UvS4489h+kTJSOu55lJeJZJGwCiWchTaaEBU8tN5nzBc05/N3xgHNJ4Ph10+TeT6a1YvSkaJa/MepUsYUv64he/SHSsSL/61fUckB3sFw42mdJ4sORzzr0g3XD9reFR7EEzawvsyyGgWVoa3FDpYuLQflSQNeZquN00HfRYcGZiMVjkHriWA1gWsq0yLqucL362E6B1NSsHh67HGtTL9aiDDk2vPP9yeuj++WDireljl3801RBo+wnkPQNdmAvBIfZiKGsCN34h/e2mhwlmBg7nOlrmZS9Iz9pihtamsu503MnTufAuBM5g4jnG8z//9q/TA397MnU0IPcO2hkwC5eKXiJlBKluaHUG2EMQ8IwbPTL8xu2Or4cX/+osOOL0A6q4YA2wUtyi2cpltpPKTMN8S+l6Z1fyPWRM6OFt00rRSw2lbxPy30ADNesnMGQGPFn5m4/S0kZXilTAQjZrXXcObBjhyCemcReMnQKfPjJvWQwcYF+rOHJMF+eAj8CU6As8x+lMdvn9H/+YbrvryTRqTDbVeTWsEhnRdeC2Nit7aIrLgnD/u7jCXH44Lk2r23KCcRGByitDKGcocNZ69nULwXqfPFngpyEjWjDYYdLPSOhXTOdWCTsC7LsW+XtVJaKW3tL0xmtvsRequLhgy7zFjMs+mvAMsF2LSEhZvbjx7oK3eu61Hk05Fb78bP1sbILvLajxsmoy60u0gK+vZo3K2KtCNlbNCpmqWaNpgT0flspQFjZyeRzBOLoWjLrs6ygw+s3//TH9/Z4HGSVHAkPfZR1QjJdw7y7VylhHUQWZoJxwwklBKJg5c2ZaTMWpp8aRKG9vuOGGgEtLFR4FPkz2zx5R8u1lI1/b0XrBmJF5peoR+CWDJYBg0EFYkYUsn0hrsLanIMSQYfzZCK0YQMvv4VYHzBX4NOsdHPCg2JE/EwO9q0v059EGQVdN7vQmsOaGRp8xFztnqp8suhXXuiHDG+LMNLUZE0EgRtdz6WmupHS8KHW0TsIYaXf65Y+fTPiqRWKTynrifRRNGjtq0Bfba7Zgo4pb6ZBDMfpmPEs7E0rWMIbnpOMOT5//zKVBAfMhmCm/RoNtxiGH4iPdFr7K3gQa9ue0mKCsCPbDFxWn20kTpKO1LXAgGwCWjqsxA1oHFr2auYZ78UR4GshhAeb1Y8aPI2ivTz/52U/BFqdj63kf5tV30ixcFwfTBt+7Tzs5nXjC0XRyMTe646+41M3CBvSUdPaZH6Kj/wbl2HXpwEOmpjPPOyFt3rkyHX3yYWni/pOZcLEurQI/e23WrPTEYy+lrevYaIyFCo6pi87BseQSkzMwanrjdN/RSJGPpzNdxOXTg2x7DCKM+ZTrKg1X8T3fnP1Ges8Z702nn356WgqOet3//SmUlh7IejbqgZj9f/FLX0p3gePd+vfbs9JaHJTFdkF2qlgj+/OCVMJeCZyQE+zbwQLdRKGGw3hHaa+NQwq01A8eOYgwZYDSNwJRGU0jfRCUOiNUqWNDHDB9bDocP+o335gNLjo7ffyT56cp2F+W4qq2l4EHYmWNUPmqKD/ffG15+u21f027dxKQ+jJqk7CBmL7Yn5PG94Gv1beUpONOPDBd9OEzCJp0z6/TEIAAACAASURBVPtr0h9+dXu65bcPp6oSqIsEsu5epP8EFrO2ktI6GAvCPiL+yJy5ZNppPh0Eb374yNHpbiTs8/EiMRueNv2AODivv/FywBvN4KzdHKZRNJyPP/p4ssV2Lr9taSVl8gp6IetoHg8UBAo2SXUri6nqkWllwTaYEBy8vOz12Zqh61udUTSz9Cg8i3O5bxxYLUi5xDXxKSjWsgCOUpCL8PBp49L3v/v1sKq9+NIvEOA4YEB1a7EN1ZinWrtdoQTemDa8Xga5AMxgIgQSFwM9kd2U7a2NVVQdDAemeaTYoU8mQA3gFYqzekadjRrXygFvIOs2o6O3gjBsSNtIXlsj2eYQgmVr2kwGrchFmfTypesiUL+1YEX4hffDwonJJTyvYvauI/6EBWKklFRNkol8cK/P0PPqMzDL9xlqtxDlPQ/DBvxu4NBSLorhnI+xWK02cYE34SjYDgTUSJN76tSpacq0qemeex9M1/3uj1H9VnChlKiA5bn7bL2whCycgNREldkJDdY1WEEz0mdz9NHHpLcWLUyzSdSsjFR4Klpy3RwoUsXlrXe12gffl5Wsl7AmWp4/45uVW1bN259Crchrz6l3rr2ComzQdTYb0X3oc8r40vLqs5mIevBYaSgsCyWiX8PWUYw0fr/RgUHrZ8OVAAQJxIgOoZoKtbG5jD4S57Y1pVGdCAHBo3ch6Ctlb3S0TEv33b4w/e81c4LZVwknfl8x644xW1FbU/1gbsrfwDgom1F6QzTToT73rFM4bEwCefnZdOlHLgCDRPoKLqZU2ibMsJE4gwNlrKP8aENhGJkPmYJvyvIkDNYJQE7atowyY/Ims2u+i5I3ZhpCsVsKZU26zRNPPp/5MQ8fke5/+CG4giPSlVdeA5NhKt3g19IvfnEVrmRvBvb2ve9+jZu2nQBalR564L70l1tuTSefcgZucCem555/BZvPh9NpZ5ycDjlyQppx/DQwV5x4yYB20zlehLveG6/P4ee9ghUnCjSyxh4ukiClhxqRUpMDUs9lpTd2E5uzmNv6KILcRgQWDQ6XhKKn5H0UXrNPY2G6dNnCdPmnLgs2i0MJpKdJSZQ6NpZGiXDoMSccQwNrVPrMp7/AAlYEPNTKZrZB2MOmiWGchK/1wiWaz7BYwigGK724ZX+4UXQpq6F73wfktBfwebCUUg0BuBu9lIalWLTc7HJoP1XVPQTB8emwI6bznJeHleX7P/ThwDQ3b98QLlvKdp3OvmH1znTP7U+l+bNWInxRwZaR/a2oDCxhAEO2VdNQiZvdsHT++e+BZ11Nmd8Bpa4+3fzHB9P//fwuhBqNwUrZxfSVfWzSmCmJj0c55aAOgHvB18oo5w1CVcIgNA19lkq+9WGexoGecdhBwB+41s19ncNDgOWQTKAKueC8C2AKTOXyW5LmcpnPfEOIaXH0NGKaOofXizY3/I+GUEEB53vpIehkOGNmBiabIuhXQeXKvBhyHDKXd4thBiwRpXMumRamATLh4vjhFV9Mxx9/fLryql/SkNuAEnYN/RL2P32YAd3jbFpLmTMT10Sa79HHYZcp0gf2FtmeAQD+bw0Vx2iw3zoZUVRrVUy5GUBlVspl20JzqZNxYx3DqsA0gfRIxg0YGlRVl7UTtEaB1Q6LrDkzeYJD3MUsUMahrVy6CRoc6//WSgIf3u5k7UrmS+GmK4axarTK9f1Vg78G3ZDAlhvyi5PblwriMyVziFeiqacZEdm8pkda1vA+nHFaS+ZkcLS3dNBBB1F170pPPv1MWoOGQhpkMQrOai7QYpKgYF04E5C1193QrHgz9gZ6y7sf7DdsJykSsBB37qY6Eq8O9pNq4MLaRVVkKlu4aEP+DVSYszqivwB0EdO92Ye5ulBbWxkrJkpVXBxhLsXZi0ngBeptIM9QIytZvwotC5Xo8/cSFrQhHjK0NWxee/u7I4vu3cvUoN2boGHSKMeDY8hwYA0gjrpGkpMWmpX0On2O0m57ttelX//icWwU2I+sh3BYPSZKXczbLILXO+iLNctpoJxXIq1lYwPE6a984TLGSVWn5555hOA0PU1xmCxcZ9kTbi4DtdOVd0IHKhOzKZjO5J4BBhNd5fYSrLfTMPTf7mNTdFFqSC/yptupGo5bpI9gsBlIYDx+H3sI/q/C970H+l0r9KzPfeYrUcL96Ic/QyL9PLzi0enr3/giTcjVYNcIGFjElctp1jF7rwxfhrvvu4cR6OvSJz99UXrfh05PrczZUyG5nsx/G2O3VoB/v/bqrPTCi1hQLgHDHdBzwQaQjSJH39AEQsDSBLZtdTAE+9Rd0Kom0jhZCKe7HXhjKs53iks8tFupEF5/4yXKTZqVEuZ5P7PfXABVcSqvEQN8sgnhCNVcn//il9JFH/kYpSvTWS78AAwJ+NAE6C4utiqoNZt39KS77nsAuGQXqrkRbBpXMhH4N8VGyAO0l2k50Es3+n8D9D4uoGh0yYu2wUmAl/Yj5jV2Qns6/MipMSZMmqQZag9r3IW9qA3MZo2hNvdFRfHAvfiJYCW/r5/LlewuL/XFzau5oJUXDyfD+8AHLuRCgYHSMpgOOmBKDI+9/+5n04++cT2QUTYAoR8fgiJ8Bhzgmhh+KgUspvGx0YukE9KotGHq1HXxaQU3HrqOIe2UuscxSX4t0ACVF89vGJz6IVjUWspuJmNeTmN5xZqNaRODcvVNsfzNxQsGBg+hB1bGURw4m8p8ziCewxsBMfC1ueIu7+K/Yxcgp5YML8+6M559lmmHsILrdOeG7emc9x4GpPWrEKzsQKixEAHWazREH30C72+aYw5admZnKRetzy9c8oxkXDoOYTV7NNCKjdeDNytYskm4CesFJ3FY5VTTZBo1rjmNmdhCRaZuaa9i0sjYbN5Wl+PLXjuMZANbYPoFNiSl2TnZTE72IIbwe3qxJsWCYBn9nFde+nd6c9Z82Fg4RMrED7i24G5XMN8PnYZNO6rWUOVx8dmQ9MPg7fOslGZGtSRn38aW9DwDde6FE2wIMulaXvQWzoK0wwpgHXstYspWZNnAaN2WsqkqClC00N3pBHL2Q87G8OeLN/tzJSv4GnK4478vz7hgtTouZM+5tiEsQ3n2ObykJiPngLvmTu+pIKB7qXsBeI7E231/9h8cbqB7Xy3MjrFcotMYcKKO4ulnn4KNNJgmER/7B7Q1Zfwc57IZ9kYrM1Nr6jHq6oC0MAQ8miDd1qFJEikV0Ghby+T09JNL0m+unA9C4bNrCbZTbSNNYirQIjrjg5YNypl9wWZne/SSpWy+4Oz3ILvtQC23B4rVVkZiTUOufEDwgqXEBE5DeVCHGf5eFjETA1CiE+zsUhu47Ui62ZaB+dYz5Vbj753gz5Yzvnk39YiRY0KIsp3gWawnBwG0lQP5/Asz0/0PPJGOPe5EsvAdARm44GKucgiPO+4wgt05zG5bTSkHuX8bZQcZ1B//9Ns0Zr/2dPW1P8GPd1Javh4mAsFPPtRC2CH67S7kez377Btp0YLNYXOqNDe8gFkVjXnaaUa46TbR/HDhzEdG4I+9hbFZa1dvBa6pTkPh4w7Db/l0JqksX7Yg1IJDCS57ySqef+5lRCb7BQ1oFU3Fdm7YV6CbXXzJpXB2H8HreStS70vSIIFSz+q9bKjOcRMZTvt6+sP1N8XBlZuuz8NqKhDxM7meNjY076+32qGTr6+zTQmHTsr3Fmf0UKoA8xAboEd21jEfb39u+ZZQxynAkE+u45YYeC3DZWe9vjjdd9fj8ZxLwJx7MIi3qWTHMQ4m5i/yd538fvbZZzOP8KB03a+vxPznRMzRj4oM+tnHZqevffYa9kLGfNDyErAh/n/fXhp3lNQaCIUkXeMhspJyDlHYPhYyH/nPGj5NxZdE067p0yZjTnN0Rtfk77Yx4uzJJ5+OKepynm0sWsp6KPOgbCkejSASidxzJadVZb7ImWghyvwCRcvP5V387KLOsmqZFXlAzgN5UPQI0FIue6h2jj5iSvjR2PSbiQ2vFgSlXDgvv/Z6+udjT4bPt/L0olD/6Y6XKT4NAr72mOLBwXc+ZTMsgIkTMBmziYq3uE54Rcj2Gxnb3clFO2ocytMGM0XNsAhw2FhWY1BVW0VwZvxYeSmYNwZUYu8GVvsa5cBeJShevXCL9rHXwDW88DfiyTILzHoBPimLFy0iYMhYMrDbKFT2TOnPpboLyE22RzmJR0wz4e8iaILLCyf5DPsp+U3E5FCH/ahybd5DTNXho5qz7z29R7iLdZHJKrzUr/iDrzOWuIbdipV4fXqU+7m9NHpds6qCL7RfE+P3hJn4vkFZ5cxL+QuuOO87oxNmk1e8WPKqJ+AqXq/fz9dcTwNSi4a4dDXxl+7H9/bfSZTYo8JSi1Leawh47ElROQ9DVNbI2WkE/hw+thNm2YI0f9Fs1h8lM5XPLszHdCt0yPNQBl+UV+0iI0Z8Mgwq48iGcLaTGbZ7tzMgW9PNf3oi/ftZz4SVjLRd3nfCh4XkqailqXkwXNO4ORyhYz9/kFAuBj2eTOmjHz4v7UfHf8uG5enAaZPg6w0Jnq5Qh2201nbsJWP0jFJR9PWQ1jVPF2vc5wxDJ0bHg8uUekpBd9DZ7qJhNJY3twMKnAb+vUAPOynHKmKCSlYWLlu5Jt10821pwoTp+CMvJqvEP5cH4GapbyxJV3z3q+loZtBdc82vaIQMphNOPDU98tj90LSWpa9/+9Pp7PedlrayycXVt3HAWcWYjbgE1dqSJRvSvfc+Br96AwtIBi9nlvcjttVKieUw0ZUIdepIU3qFFjhIilWUF2hrKPVw1Mhh4EfVTME+mupAgxVknATxF59/IT3xr6fSqaeeFptz7tzZaXjnMPyO5zFRZjI0t7EYC/0eTHV0OuaQg7NNgTrTLfDX2+9KC7FeHQ7eOmzEyHTSye9Ot995Nx30xTGzLDrPYH5NDEaoILsSQsD0InPEYsObLVmqBt2QAF1W3pX2m9qRDj5kHLQlDJ7AfT0YHhRZGWWUVMt4Fvfd/TQudctihJDCCmcIBpGfQ13JJnXzuWEOxN/5Ax/4UPr7X/+R7rjrtvSjX1wO7n8Kz6UqzXppafrcx39KyZbJZs2QxavDf5iMXNK2zRUZAzZgQ7ihyYEUR7mZfOjrLMzUweuUTTAK6tb73ncu00meTnPmM6l66CjETBtjErUT5J0xqFw3FyQEha2AR+eKOZuGGZUqU4z6kcuh7YXkf84DdB6A/frdXKBZIpKZBuXcWf9cyetspIqp4E2dddZZ0UxahRBr/KSJzPUcwRnhYOLY+PgTT0XgdoCsE2bkykcwIVgP8ruvTepeN2enmaptJFNZVOHt4yLeh5dDJcyAejDMtmF42owC46VErqoho6WHUEqQlutcU8Ewhj7EKFyUzc3Dg9Yqxm4Ak03k9G7XMpzp3OmmzA4joM+wY4sz+9ZzFoCNZhNsmOyzCc/tPUypb4AKJ/xVgtuegxacmGLAzjJqAlmhCasLXLjoyeOnepIJZSYsi8qLK54pwd/AKaSaNeHKSfSyC9BsNyx3EQS5hkIOIQZxliFMjRjwIIZMbPD3LrLrEBCxtv4SARAKzJzryOgLUJbJRQR64lEOVeWNz2CfCeA5V5F3EvJ5L02DOkmZXHj/X7pdKEGp/CaMHZtmMG/S6T2+9u0E+B76BOs3rwocuhg4roh104tjH347w0ZCl62FMjhESLgaRSG9GKC9EpKV4qKm9Piji9Ldt2MDTJ61txcBGNWMMF0fRmWV6CSKoOhoRc5iZzJJgXANxxkcx61cmt51wuHplOOPxMS/LU2G76iksZ9SZhPMjA7w0VK4yh5AQfnakaPSE3+/Nd115x3p0osvYqMNAdrYFJ7OYtFyW6WvSaHbDWsjc4jKsp/dNAl5RDEwdRdft57Ov5nuVsQgr0BuX7xkK9Qm/CRYyLcXzyerOiJd8tEPcVB3pu9/7wc0LiGKq82HnvKd738pXfKx82kOriXbzCwNu3iQ27kINGZat25HevDBZ9N9DzzJBWGgyKTcwzCAGYNDn+PU15KVq/OvZZHcHIaPUBTZfHDRuGXbW+phI7RxkbWnQw+dCiQCu4QGx+233ZpeRfDzHUzE3164CC8H3OPgLMve0Gtk8uQD0m+u+ytufzRSyBTE6YaO7MR/ZA0jwF6nIQStDizuPaefEYMSbrnlFkYhrSBjht4mb5PD3KC3MUEzVZCpwOTQhCfoYQToHjIx6WEOpayBxTF2ItPapw0F6kDogURe7qgOcsJGu3uK08M8i4fvfznmGe6BaylVLTrW0RiTGgT/mgxPsc7ln2QQKlDSL37yf6zTtvT/vvXB9MEPnUWFUZkWwp2+/GKGx67tDWaB3fliBgeEDzEQh8yUOBxc3Como6xkM3owPYQ2qbR0lBVgIM+YFSnonIoU3kbhqkdKHzBZt80p/cQJGvmBE3ILqiIZuQdUOMOmYRaws0sjD9B5xq2vsB+5xPe/g3RQt8IgqdA4KuDTmecLGCuZYD1BwQs8Gu3sMT08hGIs4R2fpqe0PH/9PMwmhYp6qbQM5pq5D7A/TWIqg5Jmk7CWJGgoPGACF9ROnghTwWsig65vKU3tw3Vf1NBJ2ATmA1za+jrEWoPNDFLAyKibUhpjKnFbYTDPi4G6n4pMoyLd4Yp1xBNqcpxXH/ug3LMPvZKKthutgQNW5wB/6Ko388XX2Qo2DuXlQ2dlLbVp8PwKSwhP5R822YKTXJiZ6HkU0THDtQLUhKqWpqaB0qaul5+G+ZkhkYIT94d5ceZIqKxejDubigQ8Y1BmzdU5bFXMpMYC2NRMN6yH+Xwu9zaO5evqWsmIyIO2axyvgT1nYiAsExbV8uRdc5uCWibI8jF7599L9dynLzmxbMKYUZAEhsOq6UhPMMV91luvwxlvDz+NXnx09uDHrstgcysq44a9aUQnPOchVLNAU8P5N06c2rZ5N1V/V3rgvkVYYfCjhfYZuFxG5eUlLgtLyKho5KhOOPuUejGxNvNGdlKC3fMKYA6pRGeehjXiyUcTvPAdIND0c4j68ehtHj0m7QUecHZePYFtLQ28//neFfzApemUE2ekD1yISx4L0AzOpMWokEYTRPNuustKJJcuXRLmIj68pUvXsnhsNDbBdrLrjRjXr9+0nQbQchpwa2lqYPHJQEgHAyxesjBNnDQ6MB+l6MrHdxKUNKL56S+/kS744OkEaiThBAdloGtRONaQmWwn2xLOWLBgdfr978hUF66KpqSlYBP0rv33249FGMSzeQ5ZIM1QYBHLOTdHjoPlm8Chs/ucNI1W+7CDJ6FqOyIdSWNrD53Ze+64Mx1y0MFpxsEzCNBv4QVLlYFBzmLe7+IlK+Bu703zFywLquBO2AiOkcrM45l2DgZdSRZg8/G9p5+Z/gRHfcmSVRxsVZPQyCgfVbwZ2BxEWVHHZYprXQmQT0bQL+cw2Ig1E91HNpUosyqYFoOa8dCJHG5oSVIpKXUHBzAdf21pevThf1Mt7CDTYeAmUFNI6KM1iJoRvFATdPm5Jxx7TDp4+sHp2iv/Ny2aty7giw9fdnL6xKc/lGrIvFct25Yu+8gVaTmKwoba5gi2RewXA3RJsc2orDG3xynJ4jAEz6wqyIKzXGdd0BQ7WS7r/uZ6+34tkeXEb6GRaNAzMNjoq+C1mnV5yA1KZmX6tRgwzcRyn18DdDSv3dvsdw/iABQpeb7/HaDj8wVqWVwgTtwoZN55IInMkGdt8AmDKt6H7oy+XznJfn+9NFoRWmgCZWBQzqtMxAzLUdAad9XAZJGFI91rJAdXv7xBcM42mueOz+oDw3dCdBMBuqUDlL+dhhnNpkaGkjo+qYhJHE3411TCQ9/bh+BryXaqUeZ41rZHEHAunoxNA0wViZQXs8HTPWTmmJUs+sYQSIMWmXGlKwjYeq7sRBy2fs3mtBRx2AIEKov5fQPMmZhQQlYtgyGmZ8ue1/qzcFkKY5qle8EH/5xAF5AQAdTgF88/MN5MySdzJPBhB8NymQR+rQKU12m2LvVPIcMO4C2rOdWEVogGZTnsVo65X8Z/GydlzWKq8sCuM8FKXgWJYQdxXn0G62lFYV9GGp0XSUj+WQvnrYak3Mkw/F0wo/me1l0tQJzdJC7LaWZPmz4CKMPp8+x5Ir7PWOFKPT2aMRPqkHujS8C/Rl2ANhBvvLYkPfPEMuIDL4GjQPIdfRh/6ZaoZDxmSra0tg9GKRFUkkx6aHmliol2IZhLFXaIB6XzmGR98AETwG0AT/iHFdz0PYhBKhtojMFNnfnUM+nPN96YNkE5e9fJx6dTTz6BQ40GHal4nw0jNv3KlavYPPWRxdYTEL2h3pz7Wnjv9vQomfRFgTPSQFy0dBm8wY4YzPrKK/PB2xrixhdnVfGmrFKf4F4mRdcyqtyO9De/83HMcy6BqUH3m+yyH5bDLvE9DoQDVnvZdGbPt9/2ULrt1scsrOKgWv4cOeOw1EkW+xzjt5bCEGhvwa2MjVjBA3MTeqNH6VPo5PdReikm6O3aBASk9eqBaf9J4/jztrSIUvzYI48Jeeqbr7+BU+BR4QHy75kvcZHsDjmzZlCqIV99mfe/y5MOPseZMfBo63go02uWLF/BwVgQr7FK1zXegwsvflnGprP5WVwJbo8zXqmiBoKTz3AHB2sXF5YBuqqKsmyy/iMY4O8/gqDg98e/eqAKDngXnOeXeMZLWKvWoECJZ8rA8RZ3Ekk9WFt4VU+ekj52ycfTfUw6v//ef9GUagFHX5o+8qlT0xe+fGlqqsbkf0N3uuyj32Hu4kqYL3hhkMGKWYv/Op26hM69Y6fygxL8Yy4aM16H/hqcxfrqULQZNm3QWR7rBbGdqeX9UiGpLnSqy6hPhBWCu8/ZIGQlYuPZAcY5Vpk3iDL5L8MkYABkXskF73BsBHKRw//f79VkvUHJK/BpzUjN0vyIoaFqWAv0O2WAOYPEv7dijO9JMPI9euAcQ6ZCLBzZUJ8NlBEowOpPPukEaI5l6S3Mxfw+Bv8+Gk4DqjsZMNrYSqLTIcRRXcigybKIEjKBSkpgVfXU8r67yYDdp2LDSIqplpoYntsAVtqA2MMAqbBZWpgBKacfGnB9j1YjJfovE4bKWCuHRezGl31ff8axX78WK+CZbwCDzCOhWp5Ww74SDovZo2ENmg1trXIIMXh1PzCUz82MW2aGz9zAGJAD6yTKEpakviq9rb0YreZ5xnGZaiPMaxbSCCMwhXRUhma+lex/v06Cg5h2PnE7D9DZ75nLXUZnzFSFcd4Lv/sa9/Aa31EJhnm8KkA5z9mFbiMzGv+63Cmp5zKo4vM7ID1oF4GdeWpEFThmAvg/TJt9rOnWHZtjHzSh/BTWaGgeJJahLRnWjPdQB6KbHekp+jWvvUrco1Cqr0UrslPv8KxhXULl5NlVyl/U2NrGay5MU4g35eSQDCPUBH4fardxTLj48AVnwoeekSYyNXgfVJJ9YssE4DVMar7p5r+kpYuXgU9OR8xxOrJTNPw0CM2IzFwcZb8aGpSZol4RdQTnPYhOZs9fgEn/miDxr8UXeEc3jUKyP6lmb5CNlzvaipE/GzcxxaQSCgtE/zKi4h69dR16qnEND60EQc2Xv/aJ9M2vf4nxS2sjc67izW7GaU9LRpkpUriKimrSPxgG+4ufXk+gEFfz8PWHP/W5Z56Vnn36ufTPfzwNNky5guNWD2W0TTQ3nvQcsUz5y5FRsTBibV5iZSzK9KnjYZSM4LnQcRfjpUM7l+zeeXsXX/wRMObyELK8tWgx2BUQCX4Jd9xxX1q1ZltkUsqVxd3bmPnYSIPSIZeaVQX2JWOGTvguOdjKYvVmQIRTT6OyrhXcHOtPJzj08Hy204DVS0OTd+GB0tIe3N/a06QpDbAvGsDAaHA0DUO40JP+/cK89AoG/v39Wce/e7e4M4eL6qaX4FhHMK9GzdTEz770okvDi+PnP7iaUhOpcUUTLINV6V1nT09f+NrH05hho1jHfenzl/+IcfGv8PyxheW57emHEQQXWNP/ZgY+BP+UDMpGcjlBNWt8ZuPRKsG4M6wRloeZjFMxLH+juiMLp7w1izb4eDjDP9oGE8Fa+wEzZqc3Z4cSbJXGXBx+9mFeQnsZB47MQfRzFfj5+u/y5qFrm/+Kf8zX/Xf19I6IgZI3DOpZIf+t8IaleAQfv78XDBmmgVmISGvcKqlnzKw0M+6jAq3DE7oHJoww30Ewa7737W+lfz74ULr37rvCM2IPQcURViX4thgAhrJ+FbW9ULY4R8UOWS7Ca6UN69fxUF3J5JZBP9vbxDOiQUjmXsXlUky/ohFfbTnhw+mZmHHvjcacFEqycLOMeK1cenzINhGmN6vzGZYjbBkQ9rJByN6waejfOR9wPsnD60ByzihdQ79I345SArvDn8W8jXMyFWIeoqwXYQuphgVRiGc3H6pg1hlQJ3vc6e1CU+/g0pEgaRVKhsn3V0ST0yiF/IRGcktSHTVdD597zuYxnrkuQZvjuWROdlhD4D9fWky2HPiGLoVeVCpSTcQKnh4xLkwFIyZnVOCOG7AIckBHH7FxkLM4ZjIxESP+SjLoXeDRrq+ZsjhyE7DUsE6mqeBiZ/+sG/O355+em+a9IXSGiKjbagpolsvcisLJTjKr9LupdkpPHqBjom+hOx1NnGjkEJwosfSgOIUp1KefehyZ1EjKeica72bSypx0L1akE2ErHHHYkWH/59TbTQzg7KeROAXMWGcwS0KJ/G3wZd27b1LKK0iRG1nMYmrivgkfgW3bWBwPIA9gM3MBbXXuo2Qv52sGaCL2gHtV8UDMynaSuWbZWX/61ne+mL76tU/iKb0AWl4DG3s3lLQeGnhtaWvfxhihI9766CPPp2uuvh7qHCUx0minYA8fOix99KOX0smen67//c2pBZx3w7ouRDjTQj22BSMeg8luNkmMDbLJZeQjmAbORWm+F7l1O4dtAf/TEgAAIABJREFU5DBI6WCJlkIqJddhrK/J1DnnnpFOOOk4+NnPhFn9wQcfgchlGWZNj0P741BxO4uxljtd26kcBRGFLmNWIYaBWn7fRzZ16OGHUjo3w2R4Eke7HaljdB23MyW33g08O5+p3tm+NDcuCAJczBoaV9Vp8pQREOfBN7n2Z760jPFaTGJH1u0zziwTJei7BTPCvs2MIuh7Z7z3tHTotMPSvXc9kp5AZThAY6mSUngjAfr4M6al7/3oy9hlNtH43Zt+fMXv0uP/fBmjNfBhSuoSvq8Ht71lWNjKhjpKmpmjifSDIPMKvrzNHja8B1ZsN1NtSfESpyST4/l4sKoxWwqvBjIxLy1I/HhBjI3DpyJPmltGl6NEB/fMDexjioqf5z+DRch7paFZUheCcsTj/4IzsoopY3fkdrb+fzQIzfK8uL1Q+JyN8wx/JWOkJI5Ehz8rlMkN851Yrnzb7Eir0Hamuu8rY716ttFU7Eif/sQnoHHOj4EOYaBPYrGTJrdNwhGMSDKDrmveR0XUwfOjHKdCNJCXJgyP9g4B0+wmeOmWSHUWbIlMzCLdsZRAbHB2wrlugCo0DYo7qSiEN3PYJzJW97iwFGvUp9UC6yhF0sDsr2pgr2qUobKVoB+BB28BXlnOIAgajDQZNVLbxQT43VQ6ipMy4zICnhOJwg8EmTuVolar3UCJjgszU5Ud5gUakAVfE81CL2ADc9DfwPuJL3lGbobte3Ofewlo9eszj7WRWWIgJ9FwDwnt5NCUFZDBbzs/myOWXf5KxNkTMrH01vDne1llbBGZMPQh2FO1VHzGSpOCbir4YgyPhnXaeIdiCHVOHrQwRwd9CKer17cwb3NEffhBmzC89OKbVMVUC/T2S2DXlHPere73osC096KHkQiBKKP2zEXNEFk9CPIds0XKuunZ1GIzt2oe4qZ0xOEHpA+c85501GH7px1YaK5cOo8HVpyOggIV7lO8iS6CknxofTDW45EwBsmmWzFGpVOPKWt9/rmXIkB70EoY57MdaOOhR57hYAmD4AEMJ7c4fGeFOsCRKbmk/fTghKX8W2c5CfqV1YD+HM4rrvh8+vwXPsEDRTo6IHWM1wvNRRmsw1Olem2n0egkk6uv+lN6debCaArWUFY0Ufadfcb7wNlHpe9f8T3KFmfLcego9cZ1jqMsa8WLeEU82F1s1ICCxM7ECvkeYc0ZNqdSjcDhpdnoCY0qsI/NWcl7FsMy0x9OVv42PiYaUY3Bd0RaYQ+2nzvB2OyLCMXoxyH25YaStO8mNthLBZLe00ZgnrjfRKqN1VAE/50mTB2GygwPAAZQlhHkHNvUzTPxIjNAu4ZVdPlHjalLE6fU0ihkxh+Hc8G8lQz+fTutR+ZeifIsOMKM6wlhBuialUUNbBqNbCZNHJXOw4fh9X+/mf7v2hsTFtIxNaXRQNm3OU2e0ZF+ed33aYwxY49S+Lqrbkt//8tDPAO9M7gdeCEemBKal2Yl+oRYhXgJxxgxgkDADSYDNKfjNShsKRy0aOaIAOkcBvQWwZW9EY5ifG6ok+aHDqcRtwxvl3UFPrWHFTiDfSeeaLmZQxwxsorvkZvoGI3yTn9Ox8pxSr/GRlYOBeQcaL8++NNh75pdZr5m/51rZ5VQx/Pza2QtmV17Meh6tw9mixefWfOo8cOiyauxjhfTQVOhsNIIWw68J9RjBr2LplNtc2UEaDFoMc1xE9s4T5rYE+SptrrwQRnobU+L3tqOGGw8OQPmS1DmLMENEkIr+rlIlNEVzwG9+j00ICMn8sUMTp+LrnFBNzSTNCwZ+WTYsG5OVtH3PCaxczFpbuSzI38jyyaJcqgFVfFOEo51NPfnMsV9Nr+6gNs2oqrUysG19t8KbwiF2HdoBBvX/9qfq/GSl3dMMAnYIvOHbmvtCIdLLzsDtRe+LCabhgZU54P6GnOYwwDsGrn+ro2BOvO2zgQ4rrMX9y7gEgO0tEOTHwduFON9Yjbth70Y/05XubBs5TKu0eOF6tYqeQf9pnZk3HUE4YoqYgHOdQZoEze536Xs02GQKwYGUXZuW0dM7OG9sv81ogReLQdOJB/CJIx4RNxRkKWhnHG3lbmZQ+lhRICOMpCHlXWw/2Mw4oaUszpAOTZ8aEM6Gun0fmyq8XgBHIytYHOzo12c38bkbhznfHANSDU34udsAGuFHy3mZLDeKnOD8mIRjYaY6MwG7gP/W/D2WrxlccgiWA+44GzUPhZGaWlACvy/zQtNhdzoIEh8bw5AA/PbLr8offe7X+YQobJjom4tmI2wg1CAw2C72dxK0zdv6ko//9kf8Od4Jfi4Bs0EPe3cs89K7z7xzHTVz65OL7zwcnC2DVYxYZjX4s0qtUjNf25rmJup5PQw1Vp+OG9OsYFNo16yB4umJihWhrxSSxZ09+JsBlFNqCorcBsjmCoH1qvBhovB2UAUCjdtEzVV4+JU4NO7uyvUcjGBHGzRjGgX79lBr3WQ2r0kd7FZhTn0Qc4DdBmd/jHjG9PkqQZopajV6emnXmO+4HoohfirIErRtrG3z4GqNkiYm0ZZ6/vWXfCsM98DmaCMwPt7OOOrUyXUoME+GlEcpl17Nqfx01vTL39zBf4pKElx8Pv9b+9Mv7nmz2lP977U1gjWzfpbXu8F69NPXAZBLyX2LsrmetzucgjHay9ryP2n256bxWciAgawMhZMw31tWIVfDICdo8ZFQ044qIfsKoaGar7EPo5gbwOcg/YfrwX5rhmk4S9pdvlA4ZzJkWfUEXDpxbxT/nseWB9/rgc/sEz2SZ6luw+yST4wL6BN+nmx8x3YHBhw5O/rp1ILxm6AHjNpJB08YAEguWqCpKPTerYDUaFOE2ewadXHpVTTVMYaDiXjzihbih1KyxE5YATfAnOlf3dpWrV8AOfB7QReZkSWtLKn8HMQCESN1gtlVmjQpqsNuVYsWx3SW8kzbBk6FKYBdEtHeTlwNlOnZElIjAfLhCK+T/eEyUsIWtiuMSeRJqPB2cCbGYwBUwFN7oOVtYOEbemi5WnVqrVp5TKGeHCBrkcxqn2rH+XAnX0kKOX8W135fJ5bt2x6J4CK4Q8fPgI/jgORqjMRnoq0mQtpAwQCaXUhzOLXTlWG9l6V+espoliG/RIKQpka9tbYr0JNfi5sfW2o81bpE8ceES2osFlp9eZlRayJkVbhzeGAjYwTbeIkxGJjsUIz/iHAEAjFSmFdeBnK647ReXq8cCar6dnt4eLbwh5le2ZMJgoPh/U20+eqhaarJcIeGFEOnjXh0O5Vu1l7OEX4RGQRWYjDETiFDNpOeS51LUdO3ATbohSXqssvPT999rKPYIC0kodKaUrm6G3bC666A4pOKTiVQpMhQ0fScUdU8PRTIcu1+WVgXLFybVCkXMR1iA1WoWTidYSHhDadDuEMKpkwDIfRh1ennwFZdMwIwwS7DMz5U5+5KH3zW5/jazGagcEg58AGWjSgBPolnvvO2AT/+5s/pb/c/CAPAU4vgVFJ5/SDJqZPffLydNuf70k3/v42Nm1DlMSyTHJpaEw/Jlha4uTCBnGifLyWG1JuaTTVKDdLuMwM7lkwt9mSafz7KV90JdsNbq/q2BFR2kAaTAwOBle9OAz+Lmoh4sdNbaAOMj0b0QauzUAFJn5i09a1acKUYRwwymE21i42gmrFPg1cChl0NbiYNJ8Jk6vStANHU962MqJ+Znr84fWIajp5xohWYgSX3XOwe4KEB6+Szv5RRxzLjMkjMHi6JT3+EMbrtbgUgqGV0PCTFtbbvzWNntKUfnTl1xCuML27uC7d+Od706+v+jPsnhLgotaAukYAIzVhqKR/Sx1mVb1kJY7riuGljp1SgUowyKfRuO/soFsa63IW1DkOoSOUOvD11hx90qTOdOq73wN+V59u+NPNgYnW0YDOhn9mPr0GxRwjzpqGWWPQSzzHif3dCyRv/OXNwLxhaNmbNZEyCND9mEmG/+PU6DOLjCsvq7lsnTKSycxhHxCgXS/L8S6UkTYJS0kgxk0cnspQmfVQlgwB/quhNNyET4xujFZfZt07KaNrmhnQ3NmGeAsP4YZelGjsg4rdcMKbyS5pumNqtWRBL/THfWSuTE1fh//KtENiqIUwoJCKVD77LTZ8TXJayNCk/LVhZdAIs0cVcTlZnFairoXVp0lIxrQoNFQJpEHQi6Bl2a86UXw/G87relnVZgMrYIbw9TX0cmJeIF+nqlYoZCHU08XI81evWEOvBszENSF5a8erp5NhH2sdKow3vc/Y6mg0bDF9WtZhQNUEbCnNcifVtRdlpTRHzoc/O2t8Zth6frZyWqxr5zrnaxSMEj7Xrfe6/hoKbgqKwZiIZtIl48gZC/x/SVBPs2TMM+7PHjVmSCqpViEsHGtyq0ScRETsHTpuZN4ki8KjgAdxcSA8ZD9DtyPJ8uzvwAa5Ah1DE43gkYjzRnQMizO/AkuG+XOX0IKrqZQ3Hw8pfjjYbJin6LPKptKIpJgmmI2wWlL4Ixgdf/lHL2Ba9Aj+CXP2oAtt2eEt7Vh2g0slXsvLOezl6ZkX/p1uve1haHMpXfj+45EbH8G4pZlMFnk1mm4boNHtIYvWcKh3t5gZpTCHyk2yqw9bSi6GoDO58SlH5M42kbVfeOFZ6Uc/+SZveCeTGfCVBVoIP2hELx7CuurmtHYLzmj8fuedj6Sf/eTXHH69p2vDylSBzGWfvISO+cJ03ZW/g06E9yp82NyjISuzcnezzIMhMEWbvCEyyChA0gU1jPdQmxEFTYj/t/vte9EBztffjaeCs8csecQWo1MLIb2RDHvShPE0RjH+WbmakimDGWIIqXCA0ld9HDhUGpRbgpaDY+rip91rebVCIfX9lPBkQMrZ/RovuX5+thuiDobLiE48e8eXIlgZzqYalZ59ai6y7CWUUaNxvuP1gUPW10mQB0PVHJ2DOXnilHTWe9+XZqMwvPIn19G9hnWDhHgzTWEno8hH7RtgaOeo4vSjn381HXHU1PB0uPOOJ9K1V92QNq/p4t/UptFkaO8777wYViCLpQOoZ4ciAvaHl3qV0zQiu5TFk5n1hB0NGZLNKsUyynH3Uh30MVnFfdiIF8hnPv3x9KGPXJxuv+uB9NOfX00Q7GIMFc0aAqJ7y+8drAWeXy7vDttQ1s8/G6RdBy90E4dQ0Wp+A+ZoFpwHarHaMFpi3YKRUJiPZ3acCylyfnV+icce0Pgq4JPMa0W2QS9Bsms3VLECFm1WXM0A0a7uTRGgywh661ZinxrCDMZtkb3biKrGiVFP4ZrGQfi0pQR2ME8gDg/1mNEjGDrMXtxGMC4Zl26+4V9w2melaVMnx94bPrKVLJTgj9iiDk9z/by3kKXKJpGlMwDk0kRGLfTV5FALAnUxmRypMb9ntEgbuaGiDD67Iib2F3tM1ofV1m69luU78/zeUe0V/JbV4BrMK/g64Qn/7PfcytnfwFSl5UCIjo97jZgw48CD00Uf/BD0s6fSb39zXWTm2gc7kUXxlf7rGqZ1U4VGg1bhS1RImQud39cPA2/OVReSyVk4uY1sNBj5t1ZjPeG/S/bMVnFgsVnqgN+f72GQd1q5LDOd8cSkheX88GIfywXbNFRmCv7lmmHpP62fjv8m4lWWaJh4OOXH/ayYuo2mfr3mU/ZDoN+OGUkTn73QwToUO2UGu2JJBj7rIjZLROaYRmzOhzAhD9Am02Z1lSxYFVrzgd3b0pSxbemLn7o4HbL/2CjbJeDXYdFUhTBhNob/Dz7yZHpr8Qo6yI0xM27WXGTW1SjQePjD8ZbYtnVnWAnupJSrhWdsw6cSWs6AdCduXJtBDsLMeL3ZfLOYP0aAEh/6xCc+kr7z7S9xe2spuQYmiVznwdTFxA3LMnmSjoUa0j4mPfbYTEQs13J4VTpimq1PL97OH/nIR4JO9K2vXgGmSpmrV0GBViM7QMjG8j4XLWSdezvaGc7lAhs05WgODmSzEIudLWYRazlIoNITxExClVMljc1umpq+fgnv4Xtd2xoGNZPGjQpJ/CoCtGIaQ3dQjQpj5IUAfB05p7OMUk0S/CYmrVfUldAtbopJwhL+d5OhOZk6m7AsnUooZYAD3ZDGTcADGi+HcRMmpDdeXZHuvWMODI1RjJwiH6XWk4GgrWrv7i1h2H7iMSehahuervzx72n8rEwjO/AZgKbYI64HHllEtdPTuyW1jChK/0OAPvnUGfEcH3vstfTD712dlr61Fu+SyeniD36AbGFouuqqa9Im9kottC8lBGX4R4SKLxpNGezgBeeEGIcAm7U5fUWu6jbSDh0Fne5dDF572qnHp69/5XOYPW1Pn/jMV9OCRSvJJodTBbUT7JgUz7/3cBh0xQ5dE9cw82LIYAhZFTk7w2zIveEB/m+ns2B+2A8uXNY52yOXA0eWFfLmzPEtArY0Li0tCdBR8rMHbILKTLCS6qMKdR8IwQ0bhVCJbLgIxz/3914C3XoGFjhV2+CkUX2RY664ZGuA9KqYCN0+vIL1bGG/7QqIUcbU9i0E0TQGCfIRzLObn/7w29s5EyhgCTSNmHE14qfThKNiJ57kYzoxOCMBELutBeJYjx9zBeezFvOtVixOhc/qmklkgAt1YYyGoVxzewH6aAQVTOjIZrkNZcv/jLvsM95jNSlEp0LShx39Le1eCUdOMSFxMHjWMqgjjIvo1QibLGCElhfU4VgIzMLu4K83/DltQbE7jIxy0vhJrO0QFLgj0/U33IQT5Rwupxa4xfiQc1Y38ZzCmVAqZUH0knusaC8azVq9oD2nUgF58VX2JZjtuIf1cBjECCwapuN22Y6SeCsy+E3YJ7s/1CSsQmW5GMorfORoCvthg3sEzcGhY7j00FzIzDIpMFHtQ4HZT2VtkqQVsUK9bvBqmRmjOvGzlpKOQrQDU6WDGFqxH2rZTvZCE19XDquEvyJ9g4osckDT4J0AHRQY8aR48N4Urk42sVqYo6ONEgGs8r2nHptOZg7hW/PnpLeXL2Oe4KFktkPSw8ib77jzBehELAgPIL9N+tmoYN08vAzjDsvCYAywsMFP9XdBcoOP9CdKiBjECXxC2eEGN4P67Oc+kS677CJumhruHh5K7+bAkmOCbhDSK9PaTfh4tI3Are5tzJWuo1GhUx7ZA2/eDOL9F5yDdHwCgfunadnCNWRwZBFUWR4ox1ZFp5eqwbLMTSsrxQ/Nu4PHiYw9X2zH9AQvk9dvQ8ZHZofbAN0PP9RnKQYfkzrIsG0OCQ0ELYsmjhmyTcAq3l+vB0D+BBDHOxQfIRQ2U6bw1ByHLJ+vl8trQNZPtgMRg4505ZjsePh7aQ/H/DQuPINLBfjmxMlNadykomgWTp02BYXYBg7ATIIUk26QN1WIicrnJKvas2d7OgTM7+jDjk2PPvQCGdkDlF6ToXFtDFjKBobYYKVjvqigiqu70/d+/KV02ulHQL2rYtTT3PTNL/8grVm8NZ1/9vvTlz7/pVB6zqNkLbcKkNpFxtxrU5oN0om4xEkpBrAtBGInu+duZyFW4OsrnFYDU6aLZvVB0yenr/6/L8S0n49f/rn0r6dnEuyhkUlJsjLhe3nwzaSdou6hiSZQ2GpmwZbwFFmNvzI2hg1H/RzELRVfANWRyQt7mHEHDZCD7sWXsTiEsLLsWwvTEMMYsKh6MgZJVvkZrO3LNNOLyRzYvHq1hrX8hbqFJ0MH8+mKEZyIx5bpKAg8GN7MBjslzAR14EqgDWYGMteuiZl2HUi+i6FPjhjVwutXcUfW2z8c1euktGlVcfrfX9+KCdj6yCoDMSNLlrrVgCZhIla+QnxKqfebMo79mWHUVl9CL81kcXVoHBphQ5lVtwKJiVX7XoJzrBiFNxsZtBmlFWQMonWiENCijj8+6gjiVoBZU83zHo1Fuw4RcZyUw9Hk39dGgsa/ExqCHdRDv2o5dFThngqe6VCcMjcwLWnUyLHphhtvZjLPbHoeE0g2JvLsKtJTz+LrzlivnFbnBaqq1NfcCVFhF6IyR3y5jtEwLiRj++xFcGb0/xiH59D7zzubYbeHhU+M9sjGwA4IBM+/+Gq65W93wFoC646EBkooyEHrMMaMtZvJW01rU9xHtQw1kh4QCDvPlKxaBafzLunVtbQyixDBUUdbFa+rNU3BSuNQ5k+O42KUZNADEqEi18Eh+0AUTPCKKqsr+JlmzsbiTDUVM/4Ko2TEpTOyuM5VBHCCgn61Y0YPi8bMIpoA4yjT7bAuR4gip9ByQMqXi6DAwqnCISyQF1sYQ5NzVTUQNzDtI9WXBrSbLLKcYBnSU4eHRhbTnz712Uv4dVFqZ5NhsUSWJVODzc7B3UtQKoNmpgFQCUFiw8Zd6QdXXJOefW5eNK6qwSkdA6+A5txzziT7+iril0URlCq5sSzNo/wKE5eMyO5tb/agd3VUGGQIeRdfLDy2WAH6sCQV/85wyowb+/9RdR7wWZbn/r/I3nsnZBFm2CDIFERw1FFH1aqtVWu107bndBzb+j+np+vUWlt33bgHigOQvWXvvWcgIQlkErII/+/vet63pyd+EAjJm+d9nvu+7mv8hvpPChRByRf0P1VSiUGnAK+DSoOVWPWqpd8smqtzzQRDU/+dFgv3XeW446BR19PvdUCa9Pk4enxd4CzT6E/mMkmWrpEy2i5gcZL67MbwVeI24gEMGJSJyM4FK+sTjy51JazBVnv2iVVcBy4WLnovDRIyaFFqeT7fuOtb1lx/0X7/n09CZgGvmxLYS7n+gsS0pHfBbZE0LTw4e/iRe+yb37mRjccgE+/I//7Zb62nKQp/tRds5tuzcBvZaK3S92DYK5iltESihQemZXEZLhxTJo0H615vc+YtpOcKNIrsl5XjQbeHZxsDo7WTWYOo9HfddZdde/V1YNbX2+NPPIOaHT1kho1RrAWtg/T0RGfRCZsraKXszMSa7GDTqCfdKVNfqh0FpcC4VTmgEhOJNtGf5dHqIL1IQhAjRxGiidaGbMnUVvJMme0h/W0p0gV7Q+U/AV7uGqFeqP5dqBt9vfDv0ZE8Lxf/V6eAAM7zUpLRG/GjBPrEPC0QEXwtMEyV39xtJ1o1c1jEEjijuaY0WhqSGk2m1ZFMNp2RQ9tAXoVg0lvPJVifgsutoSrSnvjjKxyoTaxvaV8ogeBAIIkRKkdJgwKZEEoZSBUoo1PKVlzc24WhWhHQl0ORDCF6k9ml0PLoDb4/jrmHqp8LIEK6RFMPaagY68zbOXJppz0mC7rwQLZHgzwZSXB/hHbSzhDr0DE7AiQITxzKxvXvCpzSdVYlL0ibMjwF6DMMB2ul4Q6pa9kSzEWoDjMBIwzFJeiKKVfbF/MW2Vzgvkpg9LqKNUKEDADxNBJziFNVx1GMW+yJnlQqlWU3OysRdFV+jksLKyBLJK6wMNOunj4FadtiV+csGzjK1q3YaH/92yvI9dYg/SqyHEkVolYJCFVF4Ywk6zn1sIVGEWpFRs5qQWtZKBTE0orMyU0DlZGOLViuDR9YZmW0+gqJZaVS+GTOoA9vn5Ewxibh++j2QMQGYEgE6KA8cWidD1kCyxjvOylKcZM1qFKQ0cJVPyub0/UMojVNsM/SKIW0eZ35Q+agm6QSIDx48WCmrDwU/PxA4I3qXsppQw88kk2raWcaZWkjJ2gyLRI9ePVvf/7LH9q9D9wOpCjezvfUM1Sh086CS/RgIXFsbg5vMgW7rBqcGp5+9jX7aNZKt4DSJlV/edSw4fTBb8Oh+i2b9e58RM4x1QQznJmWx3VIlD1AsSiDCveydI3h3rSgR+FBkQ+LwkQHNpMPX9iYClxBti19iSA4B68pCFawcAMGW6BHrNKuHbidoIlScFNg1rDTF68fW8HBINihHp6CvwKzrksHoibEKn2TUmX/BfqBgN1xscGlYHtdlIoY1899LyqJwawAO64BiWTQfYAsxtkzjy9nuk6gIIPOykVsh0JKovHXXHW1TZt0nX30zkJ79umZtLayXcRKmFwteuFKveVCj1TXpp7qIz//tt35AM7WDIL37d1gbz/7ul0+cDJDwmL7t0d/a1mIQ1HfsHAjIdHQxmHRdiEkkwQJ5kcMnPMJZJ99/oWtWrOR15e1VpbPJOR1qBZNHO2s/IIku3LqBDKPcv7tkn3y8QLEp44wpMkAIQTZR/5uZCEFsLXEhFVGI41x2Qh2wNpUpiWYZzc2RCproxGiEfZUXnW6p3T2/fBzLQcNm0RAog2hEt0zPfVftQ9Yo6pcRDhRdutaFMIOgvu+BGZK60CBQK4aveiXx/qf2czx6C8AQRP0SxjoNA4SDbgzkaDUIC+GAM9NwTE+cPnooRw+T9tOyJxo/q6qI5FBfX4+FRNi7xkE6QyGhkm07ASLbDtHVpY9wnauO23P/OVN3k+607F9YKb3AR66RxRvrkWSmgJ6yQ0lGdGxjEwyO9oF0onQM25sAknBoZ1XSOsSAlQMM54+A8ppscRzoJRwcJAA8J8OkvaWoN/uA31l0PqP4OozBAKpes+KIbKaCs+5tEdcUkI7V4shDO112n3AGIxgT+rGEwu9bdkIH0EZ9Wl60NuQCj4JKmQ6QmJlvYGdIjs7a9ZsZlrICRM75H5SCBJCJhlyNNq1YwtrphleBOpzQAyHVlYSG1Q1RVoJgmSKbcWgRebO/RhAw24ADun+jIsQMxs1ejL+q2tswSLMI1hDPTqYwDtnkAWn5INO4tBTgqN+cgstN+ndOwlICkf8no4lmlpHmTzvEcwFerPW47g/6dKaJyGN1pDSiTnyUkwAcXaWzLyYhADNIikgMjTzJpFOwP8N0uEALX3UoLyR04hkNx3EzS8NGMJBw5GDDnNhBBCCHzkYXZ5hTHUVmP6pBsZND8RnlE2Lhq2BUDBw0NCsjelsgNyIo594zn7044cY6GkTp5I5Sw1MG0zYVA2VaIHAVFPPOFrMNcrumW/Osj8//hobySglMj2rKQd3/JMf/MjtgC1VAAAgAElEQVQ+/3QOkpqzvVwtZHjVBU28W8HZhx6B3KAODX2E34uGEWHAe1C+BplyUGkEAjzhw0ZBWMFZvc+wfKJ0IcLQq39lUQVZM8FarFI/HEM6KII3SZOChRA+yJQxh22YNPTQgEp+hdp08clcB1jnWAKOsmfR3F2AH6yyMrt4Amt2bo8NHRVt5ZBVyvsUMETtbc+RQe/ajUa30AP0KSPIPoegcf2VGdfZsgVroXSjZVwHM/GsVNNgnwnPzMGcjpOLuyTT2ilA2bC1rd5u+fp0u/+R2ywbk4cWHJ3nvvu5FSaVUXYn2Pxla62NPn0DmbE0W9QSaqBV0dB8xq69doqNHNgHPZCNGPiuJdilsK6yaBcB9yN7aWfhymYtmhbAVdPG2TXXXuXtlZ079tmH78/heSM3QNaZAkZc2gXKtksh4giOlwmeXprc5yHPBC4zBCs2jVARcVgyxVJx9R/Q14P7li3bCXgoyHG/HEHCz5XZrTLORjadnmkrOspqoQnpIiZrarr0qzVvQNEOhMo5xG9awPJrDbstFr1yZaJ69tIRUYCW6mMTG1gtlFTciuoakKElI1aAjiC404mgMoGlSUtBAaIZXeF2sSqZYeiZxicjlpRDYEiLgDKMFgSGv8mwSaVg2NOWZhX5Y2zx59vs+SfnWR6IiLYWKRySCHiAViYdiBLpfeiw0WGrP6oXrfcsj8OhmBtLRa2BjFJZfhJZXjL96A6uR5l0CUPmfpX9fF6gQKRDWsmY2h7dckV3RHswtNPBFSH0lQpOZdDOvAyYsR6eQ8gYTwT1ef7dIW/aX8HM3WGY+le51gvmJ/JTQ32zHUfTOovKKR3l+xN4lf75f55ED/6MgwBU3elDLkHSFZJ2UB4orbGjh/FrOGsjGXJTqdVRrZxjf0pdc9iQoUgXnLRXX3rJLh832tf7hx/P9w7ABdBfEJzBK6PnwzNhmSIzSpYr9BjryPcqcaEVMp7G3dnEnUQq9jgOtnzZlGG7l5XBwcr+yQfZ1Fx9zo5jnHDtlOmWIeU68URIpARF9mRBSCqC+Oovv7ReiQmpfrvC+Eft+3AG7ZmvSnXKIim7uS0Qd1sDFjkBhye2/7zpITiStwLka+ag60CbN5igS0QkICOEgeViOmkCqgWs4HiJP2s42IPp4re/83V75KcP0k/ighHmaScwd7Oo1MPTolMGo7JM5am0JebOXYYG9D9g/+FXl53ufcUc5FClISEc7isvzXRYj3Q2WsGnClbXrIyGH+yehCGK8D8Do3q/8l6T4DtZfiCiE/gVanEFkJ2g3xj+Fdi1B/1QfV9YuEf9yvD91O9hzK1rz2oFc1Bokf/zQ2w7ZeAhZTAdokkh2UaVZrr/ygB7cNuIo/RXSSrrKgVp7Q35CHpvla5FQWEvGzySiX5JFG4d2ZS3FfaPv62G2ABLTR50ZGclRdl27fQZOIAPseeefNU+/ehLsgE2aAItEAnte8VDFcGuSQaEL1NbqW01NlbZjJsm2qN//CFBjx4+SJ45782xCDQhJo27mqwrR+rdSMdW+zM/cfgo9mCbMdcFTnXqiK1ZtgBiximvFuKgv993/8O2aPEy78XLWWT79vVIDRTaTx/5nt/XZWi+rFyBAenGHW6dVM/m6s/B0s1Bnc+A65ZbUQB00wV+FjAuKbN98cVCh1sKl38O44U+fctBEm20a667GiH8VFuzZj1ZbhIbFUgUOHINgtUj1jpTO0AuH5LiFBQsQVo1tB6yc6QpE1COhVjqwddSFHlJe4oRJ30NVUGCskmvAk61G1Oo9adKM793HsFavoXnvD/ci7aOAlgcz1XBWwG6iUpRrxJJgNZ+ioW1lglpJT6RtYBIlgThU/gVT8S4dCHVhlRMsUWfbLMXn+GAzO0No098A15LnpVi/4b0LrQvlbgo01dPPGCxxdr0GVdx+DZQwdbZOAySDx/Zb/UN+IQyNE7FgUcHRjpDyXwcl8oryhD0glXMgDFCLjGCEXqQVvUR1PZB5eFlYQDhDQVgj92eNQcu68GHKssAgeHIDDcNkHhWoDwnMTMlJ61UYFkcvgIzKCByttk5holvvfkBImfIpNYiGXGO50NFMBLt+kIYmiuXLUbka4BNwyJvBPri0bSYNAuS+JI05mPYTwP6DvDn8tI/XrArr5rmrj6L8WpdunSdHTh22qo5FJLQE+nk4I1M6rYSIWkSeI98r0PryITbgIKmUIGUM/jPpp2hAzUGgaREhrzaX9G854y4TDsAMurLhVtAwg0BrlxvlUgQjxw5yg/zbOKVkgI9t01bNluv5KQM7olKah07AfjbMzvP4DQVDXjsfEFwGyWPGNJ+1QMPPheU7p5pCsISwonqBwqNoA9lIfoVHqJ4cCdl6KL3rJ+TAsbWdS/4+Z2U6vd88yZ77L9+6hjBjovw3Dkk2mDkNGP9pJKNkY33vNSa0PcuXrQRCc+Ztn/PSYYnJX6I5CGmf89dX/fAMPOlt3l7LHR0J87T2rjALw+8bMLwBD7IhgMcsvey+AjjXcN/16IJ46S1yLQI9V4kVKTSNKyepuwk/HXaEAr04YWo38PUemcusYaFI3X0jLdA1JwLFquqFpkAtLQ0+4BS8DYpnakUFSyq8Xw9OFlOeTKFVqEcyIikXyEctPrFkqQsLY+3PoN6kEeMhBlYSo8/11742zKCl4wPIpy0cCN07iGDKq00txQMZq29/uIsAmc9G+ISxKKgRyYIlsMEee7eZ6SfW1d31KbfOMEe+c13kMQkWBCIFn6yxOI6GTbF59gCbMyq0BaW7oEcm4lQTgsfP3GEPf/ME0zqT9kVGDJc7InFAVssywE2CuGqdetWk1GcgfR0wm69+Qa747bbsDvbaX998mk24TmH1J2GsVbPJu2t1+W5FCFv+/U7bie7b4XWP9+tliT9qeckcR8Np+cvWOAsLw2RJAd6zfXXu9bLrFlzIEztdaEgmVFEY9skBqggeCJHHAa32wqBRIimUg6M8eNHkBGfJ/ve4i4hDfWcZrz3FCCISnaEeRZ9TfrHQn9F0FuUdKxrpTAwLMRxvrEVwZ1OZgosOdHOVeCL4ZdCRSMvx1YIWD0EEznhKJ1UWyaNZCWaPRHHYZiaTnsCyFYG4lfdrQk2qM9kWzJ3l73x4lwGa2XgqQPSTC8G1LG8RjSoBW+fSdpVJb7IUBzOznxjPWWR1JxnnakvexV9WK2N5csWeiWQmZ0CDrnKbc80PNeQrIK1VDm6kmtIQ6+aAEpobhPKiXjiMFF/RwFCLJzUKAkJmLih3aAQ4iQ5dTqU9IXYuhqQh1ifgUSthrdUBBz2yi7VhxabL1qqcbLao+o6fbLOtjKk3rF1D5VfI+JnxXbTV66zF55+EuOR3va9B++DAX3A+tGmyZXMIx+ffr4A6O86NM1vQEWR9w+0MTCi5Vo4UPcRwJ954TWrwe0pgnZPJzEopyQN/RtaVxyYyoCEdLvEfe6iRSijXHkzqsKSaXN8Uhf3NRHNFJilVDpN1V22Y81BG9T7cutfMtj+/re/Ij88wC67bBSVPsg4AQekMw6a5DTmIL1SU7KQG1WJEgjISFzlfwN0cBKq/aDT3csPZXXSilCWwa0OYz/D2gP/2r8ND830uUDyMOSSK42DUM+7lR6mTotAuAiRb8qC2++8wX72y4fIEnQakyVjH6Ov15DGdX1BeDTgpyfcbFp6Ppt5lz0JOWLP7ioynAyH9+TQV73h+mvoXeYw1X7GahElEnvH6HE2YUOkgUSKHD69NxeSPXS86/8N0OET3RdaqA3hMDsXhg8OJ4/lZBBCeqjsc0cJb5cE99Kz5VDA9aJNAd0HsqxOepUsTf4cqGfp5zusS6MS/ln9sTIGOJ0A3qtOHKFXVkgfeQAuHhjYcqmffPExLYQOJszQaUGMaPgmpp6gT/EgOyTkX0yALunTDYojgRK2kol4p732wip6ZhIaumRXMKS7auoUBhelQH8KQAPFgpNeitLeXoD0tH7ojUoh7nQN7jIcjknQ6YUeSEEA6ujhXTbmisH2o988bPl4RMYhPjRn1kLbt+kEMpU1ONicdBNctSa0oaK4b5UDy+kFprHhmuyb99xlgwYPJ2DE2X/97i82G7uvcRPHOfmoBVWw74BXH0Y2I5+8GkrSn/37fzCMPoUZwgwPpFtFfmHQIueNkcOHu1RpPM9BWgY1XK8OsmxIGQORklX52wRJ6gDuIftBCRSh3X3zbV8jY82x//rtn+k1riQwynsREgJwtFOnToYOaMgmaIRHiRfAPb8G+d2HYbG2syFrQQ0dF1OOAdLxY1VuJxUPI7UF6GQtllVythezMwbCBpHW2zwaNmRj7FDD4dQErFEJktaZWKiFJBWSIbiI0UE7654I5G0KtVZ0aKRgcaX+dgxBOgUGqVREexeW8MzSrW/x5bbgsy32zsyFIJ1KWTuBnoW4ClJIczqzdESkH0LCcB5ylH5uMvdMsE2JVYmyPgS42TS0YzZsXIs34GlHPqn9EUsmf+DAHloJRzxh0HCsqE8hh39fGzR0CIYCEDfEBhXKhcCvNSzop69zjT2VCIpGHorO3iqU96YG8vqdJEX7yatvxSRhsHkt7SWhYbSH0mhrKMESlV1ZsCAGQlolcSPELTDaaSLFHIOx3AY6YxDmCetWLLdS2nGV/LkTRIe+rwzIr7D5zz3/MjBOMPQc5CU4zT/wwAPOfH73vQ/sG/fdj2bOYfufvz5luJpQnXLkMOupGFKKBAltPpHm1Ipjb8otXm2ObGYCZSBCUrAoi03ooGoVMY7ugeiD7dGWGsG6OggCJ3UI19SPKuUAcsnHfLBdDqJDIAKxfVNgVp44eRyxpNRcArRkLBWg+SWMZqi8VutCYjY+mQ418L1fJGEbBSjZj3vp+7/Zpp5FmHkVxoXqe1QqBkpfwWLUh/q5wnlGcLLr5NBg5rbbv2J/+vNvXAwGTJ9nax0MSiS8IhhcL29tkDmjuxELW+t0TRuOKi+TMW2kTKMXyS/Bdq6HoizDgNdeeYlSHlYSgSMBK6BuaMoar2pA504WkDOUQYThbOHhnoPy+XDa5r+0NHyhKUOV4wVvuxv9ifCHL0R1dwLCUWgYqENOHwEuVIFZQVgB+RKbLo7eqaMuyBACgfyQy7SCNN+qsknBOUGblMUozWkZql579TSstE7Yhu2bME7daIdRcbvEc9MspoNnKaher2iRDOgVF8dYSV8x1zKtgtJ008bD9sWnR8lGYi2DtsFD93+LxdIbLGhvyyNA6x7t21WFqtp8+xRp0QxctPX8FLBYabi8TCbA5uMSvh4j0u1kFKn22JOPWhHkpRhQM++/+Ym9/swHLFoGTOgNpCOJuX/XHitEK7k/bYthgyowWR1BQNIgGbw4LYKqU422YPFK3EeW+/OWZ9utt11vDz98n3vTxdGCSIY+/ef/+autWLUaXP1w0CkDbOGSL1wHuoI5gyq2wYOGYLyQRZ96q1utKRuVyac2up5XeVmF62VLN0I9YRkftHCAzJ23nNfd4I7vUoIbMnKwD5p2okiowU8z+P0UDqZ0BmXTrpxoDwP3TKdyETxtz549MPrIiGmbvfvOB17BqbVx8PBhXrvNjkLEEOyyheDcRC+7F9WgtKLP8WybMZyQgltQeUaSRRXyvYKgSp4UzDmDVPXLpeMRJ7NgymbhacWm1J+j0IUu4LklxRQhwXCZffbBWvv04xXgo8sJXFRgcrwGMqiBoHRFtBclUqTWgYJeGoN1oYukNyMvUolzSbAnhs/p8JZJw1fR4FFWLTRIY0M9ZssLYJUCdWXp7zp8ACp6Kv3pYutfOQhT2zJEnejB0qaRh2WHKmTWuZAraqd0eYCW1gdrlKrhEoNjrxbpVYug5PuC3xXEVa12KkZwzWpD6HrdLYjDPgmMsNBTUtwUKoP6wDNrt+USzJKYdUkCSSQF7Ty/HtoXyrTrqbrGjLjMnn/6OVu8eLnD4oSpViI0fvxYu/Gm672Kf/XV112aoLikr63DX3Ir61foo0rWhXDpHWTS0aAzxDu4QOXai/spZ52cHMhZJQwFMQRKTuthfasqwvYPDejT6HXHdOdbccYwu9iSRDAvwEt1n98fqdg5E5LkThDjHtaDdMJ7pafl4c+oUv//BmgXSmEZSPpSgi9q8it4BUgMwP9Mvz1D5u7qVA5nmprsOhtOUDVOwPAgzUkCfIStzH3wSItCAU1tDmWdP3zkXrQ1fkSQEdROAxg9TE5IfpaE5OPITIT4EGVaJLFzlMR/eeI1eozr3JpH3mupKdkMAsbY8KHD7LlnnrZd6ElnQYftJMB3ggwQ5K4TbGwCvUJlFjoU/jVA+0RambIPNHRuBDjnoOccZNEBgSUoE0WIcNwtn3P8se6HenLq/KmFoj688OUSlAHnHcev8CEgFatYHkYXmc0lqQepWlEmrR8s6j3PpJNyuIMJdP+KUgwAhtiVU8Yz6a2x8eMuQ2s2zzbs3GQz333Xdu7dj3ASgHjuVZuww9L3QB9EATq3AJ+7SkqvvkCrwLku+GINgzlcosnuvkKmNH3yFWCdi1w7Ixo0wkUCdFxUGtjSc/bHP/wFwagTVk25JRjksOGDkJWt9A2rbHruvM/sUNVeu+/n99mQMcMsJTrbZn+6wP7+x5fBdYrRlegYVsmuzrhikuXRTpFN2NjRg4BBLmUwU0M/ejCHVrItXrbalq1YyaEZhZvMZPuPX/7YBZTUKyzAJWTjhm30jrc63VebXYEtgsxQvcNMPif9Bw2zjx0+ZDOmT8U/cwCVVi0zCbFKIXj06ePPvh0dEKmsvfjyK0zn59kjP/kZeg+X20/+/VfQ0Xd7uS7cciwtq9LSUq9kqumhqw1QAfRsIDTzG74y1fqOqrSju3d4OapnehoX9x0QLrLQMVcCM3bcBA80ejZyaa+qqbUNG7a7G7mIFS2yd6JqbVD7ik2uANy3XwnZpxxCWly6MjGFoMxQU6gRZdaCAHYRbMUL0HAxCWRHAkPc9IRiK+89yma/T49+8TZaHH2pQEhqlHYK4koi5AlECCIq2c5AV0T6NWJPnvc5U4fU7bimVPaaEgKZpI7Bzf6+e7/uwXrv7u1Yuq3CveWE3fWNe6yWts8aWIDb0LGO4rn1q+xvlcMrbeBQEAulMCVJQNCI4Gdr8M31aL+pwvQsWsPRQEpWA0VnA/qvIIETxdmF9GlN+ZZgjym56eRgjef5BaqBAdPzgjxRxWakbSPFO+3eGM26xCwV8EI4VCWH6uSyZ5cvWkbcWERleIahXpa72AwZPJB1MNif+VK8JJ9/8XUkIYZ5Jv38yy/zHHfZRJBEp+vQtUcnX2S6ZkyflaxJRyWJijUnN4GZD1DPDHTN8XvOzoaYRTIQ0ZVqB3bV2ppF+2zKuFssM7EUH8I1yCkM5VC4hus/79VKPUP2UtbYPn6WQA70oNXi4DQj+qtHFQhnB6eW3rjsjyR+lIOilE4o8d7Vl9NNcNuecA82pE2ggOQtC/7umr+hfrRjgP/P1Da44a1MomQBdNc919oPCNB5efS36O1kULI0Y13uNE0PiDwoMMFe/tP3UTb6xN9esLfemc9pKmgVUCzKlAqMV2+47kaYcp/YQuQ8NVVvJWNyLW4fBLLYKZcFBnckBgtXsKFwLznIfFkYggapr84J6VRfIQ7VqlCbJ9R7VxBvRdpT/UwZhapFJIEbR1m4N1uggBfgp4MWhoD76kerTeSaxpSJyaA+zomkz9ckYxKrjE1MRbeF4uGngnW9446b8UMrZAKdhOAMQv6QhG665Xotd/ucvupWFAKbyDBE9BfetpXvT4B40oshYiYqaOX9UmglFLtuyEcfbmFBmI0YWGk3TJ0KK7TS+pcN8kFVJGiCg7i9XMRlvR196GXLV+OkvswHqtoskyddjpnAcLJSECJqJRCY5i6bY+NuvNyGTRzrAXrll5vs0R//Ca87ie8glYkui8s0ci/zQTRMGDuc54kJ8KF9ZCjlrmQ4e/YCpC/p2REYysp623/8+hECw1Ay1zruBbKNGAKs4XUPo1Egw9zP53xCHzePvXbRxozBbIFMZztojFyC41cRwYoEUcLRb601x8jA6yjLD7lCXw6MNKE6lixcYR999JEN6F9u33n4YbLfTjbkTFu+aj2DQ6b8YPtjCeqHyYK1BtMSKUFh4uWBHS4CfnbLV2f4MG/j5vXe2ho2cjSayCdtKRXAQO6rho19+w+wPErpaloz0qaR5+TuPThp0PN86833iSDMBmi9rFq7xlmDGfTwyyoK3caqk/ZGM/MFSRtojCN6ezoMP/d5DLXkmprx20Q4qiC/hNZSthVkD6Q1tcp2bj7KIYgR8/luJwBpPUp8rAEpNZX3Hug0vNNaD5V7ylZFqZefqNa6JF9lc5YqtBZ49amTJrlD0naqtUMHSXo4xIpLyxhg4ml5sorqYyUHDtKp/Irj3g8n0xyEwcdgfhVAZdZBIpmCVqjVmZgUN/L8I2SRFepTcxSEMOTMvbxvL6y4gnZAHPqnIbBaIBooEncuarCujJtfgQxD0Bb0mY/0VljryqKV7KjdoiAtfesImbPC8lPgXLt2Awa69Q7lU+Ul5MeXq9bYzq27UEistWn04sdNGG9/fPxPjmIaO+kyZI2PAT0kJpActLUCayUh0j7IBq6Yl4+MahISuP1TqYRIwARrjMywhtoYWzRni+3dVm8JUbgESbObFky/shz70fcf8ixb/e9OJC7qa6tJaHLZG0XqQec4zE5aDvqB4QAdZI0UUiFz0TaChgKaUAp68zpx9aB1koXbA/+KTIgiqw7bojv9WRPtENrBYTa8vjLIc431NvnKcXb9TZNs6PAKqKaJTl2OpzTRKSuihjIZTTZTkAcVS0cZ0McffYEd1Dtk1IECXR+A5QWIjdyIj99ZeP5/f/w5+jlShGO4SM9KRJxgYWtgIpiRGJMaSujJChgUBNIwVvuidGtDwfj/BOgQHjocyDVE9VOde+I+ZkKqeHYgp5ekgPrN+/XesnISVRX8HlQj4rTxtTooQj9fvUEFbwnWayiYh4PwiGEDqQj6IziUgFfceuBjm8l8IuxqYGdjJ4+3tRs32lxYnPXoUfTi8GqUKL6yfZ5nQpL0OhIQ7Afjyp/3799LFkofeECWXXvl9TaGAcUIkBvRtICqySZazrbikn6aCgnUDpHhqaees7Fjx/rAbeHC+S73et/99zjr0IegtIJOMQ/oPbLIyoYOtOSIHFuKMuDv/+Pv1lBHa4bApsMnmdI5gYMul8N9YEUJh1q0jR1/GYO+Wpv5xvv04k7Ra423Clie3/zW16l64sCyv8XX9mWomAPyBkgfru9r12+wzbijt6NRkU9f8Y67bkelbzDD4cN4F06wAhhmItvIU7Pm5GEW+0mykZ3oIOc7E7IQjGkNQ8v//u3/WC096vvuvdNuvvlmNnUMuuRH7K13Z3n2PHj4MNeskNLfKXrMzRg+aA2NHzPabeCmTBkDbjgb5NAcUCT9ECeq9I1eVXUaWjWZD4FEv7vnIr8Er0unVSQd8iUrvrS///0fmFLstfu/+33bsnM793a1ZRYi74qEAiGJYWKtB2fZJsXT95R7d2ZWsop/ZxjqQ2bLQR6K/GtSEfODclocyxiEIb6EzopYerWQJ7QXFex6WOs6aDPYR6qOfb2HBIC8omWw7gcxf06QYp8Gk0rcSK5SIA0JJRPHn8eOZqBVVuJ2Zadr6m0T1Out27ZbNZ6bkiKQ0qJgfcr6eyMoNGLkIHRgKqjksOJiECm8tPrwGjgyV/V9qcxZATZGWGP+EwBAFWs3CYrLj+rPai1yWGueoZZrBMGvTcmb2iG0Sxy6ql0WqnLDDj1KOCVv6kmXgrvmabScxH/QYNATKe6NqwmSLLz8/Cu2dvVm74uLpCS0SwM6P+mYLicQm1KgzsehXdNKC0IVhwJ0GrIVSVQ7xeiz5+bFYFEmYpoEmOAwwDs4srcTGv4OqzkBrT8O9izt2W6S0xZo5ZPHA/9jXen1JowbRUUUA2yzhooG2YvcnKJL3s7QhpZASqilqtJIgU9vVkgMZczuxEv5ri6REAIqPVRWel85lGE68kBZs0PlgiGiSpFu/hwQOAKTSB+gMV1O5dQZywX2H9ibDYcsJiwbsW781FNvmoyhCeiPlLnaNGxB42LzpgP20x8/RoaggRXCPSyKwsJ0u5Gh4EUCyxuvvQvGUcgPagy6U2IkRsBGE261W4MSaUnweQVJBUt9BNA/ISgCCq8YhOEA7cM7hwYFWrkBbjOEYOH79XWieKuL7pRtqWDRk9LvOtBUSSgjUWWhEly9Mw0oFcA7dC94OWXWrndApSCYmMpNVSsD+1fYxAljnU3XRCa4fOlCStBuSqPLCCIsfDCpJ6tr7M33P6T0grHG0KJW2F1wvKoMpGSWnZtEuU+Ptr3BNm3eA8bVbCLiRlPHT7GpqNX1Lepr+7bttY1fboYKzGEAJvTokSO2GxfygwcPghceQMDMtk8/mY1GwSkGd/fDmsK5hgMpDiJQMnZekYUgUDhAinD3OHS02n7+3d/a4QOnuF8BzLKbjFLsrcsG06aZPBFkyEk/5OuYtu/CRVpICJkVTJkyhT5yX+BN89AnOeiZd9+yUvdY7Fvex5XNZn822zPCMdyD4aNGcC9TrZLecxzwSVJP1bl2aMsG1h5tBAne04MupIR1fWGu5wgej39CYvbYoSO0UR62mxFzOnkCrz3mCYtAnSxBgbE3jhhlfUo96K5cuZqfr+HmAEgOAxhSnYN5RxZ9640OqZMpsNofUgrUetq374ALc2lTyTdvEISJNuCcCbDYeDB2aPdhewFziA8/mWvjpl5pFQT4vzz1LHvBrD8yviLTCMGSRUBIAeceRz8+KxOTYvC0pIQuwCO0SQuDsgsX6G03dVtpfn/ucbTNm7UEX03QJ+h8B0axVG3cQyUBWmfCsAfGuurzsx/d1TwI1sJJK6nyhEJtB8Eq+W207coAACAASURBVKWBVS/W8gVcyRWQKvqWccAPtGnTpjKXOGVbtu+Apt+IdPDhoH+svUEsKQM3LQqzmJuSWRg9ZhTuPgPc9i4PgogIMJdipIMecAI0IxDqTvtGFXe84L2ABARn1PDS4wYZsSePfLG6gh1CgjmnRXtXwUstymAfK8nxZFAHgCzGQt8bTiSDZCwQNFMPOQ7ooVBezz75kq1Gkjc1Kdv36wWkfrNx407ksIxOwroKAarzQA79dSSjy+sKMZaENk5RcSLPSX1/EktVs22IyZ0x9NTP2Ma1J4ijIL2iwfvDzOyQCzhtumgOh2wQRR38nPFQzUePGmaHDuz1CpohYZZTvdUXUr81jFkW51zBQn9X4PDBgjqsLA7Bj9zKiiAiamKXxEEcshb0avWwA1v5IHgpOIfJGF5+8HWaJKsUSkffIzMXd2wcp0vL8ykzMkFeIEJCNqzJsTCnaoHoYFChsnP7EYaCr9qWjYcoZ0v9dCtkGDhj+iQGbL3sjVdfs6MgB/Kzy3njWArBjw96VeqXy3BVFkoa0im7pkTndw1MwoNLbSpHooQ+pzaOB+TQe9M98NaIU9d5wJBktKgLGbKJnt3AoKgXZaN62aKe60MndLTop2SRqs30d1UICtDn6Rkn8rt+rhxBNAzRRyuZjASbRFfNztTG7MSh5QRDuV2uVDZy5Ah6XfSMCT6qemZ98pkdk140r9VITzNGdmD8p8l7EmiLYrK96hqQFUcbudYohnSoCzIsGdtvmJ0+UGVL58O85LR/8L5vszCTbSnwKkEVdQ2yt4+kLJw773P0V3bbfffdTakYkHXAGlksw7L4UqoF3l5efhmGDp32/ft/YVXA9KSroUxcsCfhiMnLHF+sPqquW1mK2mgJZCCCN0kzpbkRF3Rwzbd+9UYYZGdsLxlmNOvp2qun26hRo2zBgi9cZGvsuLF+AE4DIuWTWYksUUE0n64iYNTTEz7uWZyQHBpyFhQgFERpH8scYhuu6xs3rGUddnIgDOQAwqKIxPupZ57nfqXaGDbK8RNHPfufN3c+2XSX3YntWwVBW7q9+/Zttcs5IK698QaIEof9PucSoM9wWJ48edIGDxjiCnsKDLFkn23MTUTXj8TEIDY2lfbKF/bY7/8E6CDGHvnlv9lzLz9lp8HwDhnVmzUK1wCESyzszhyqn8R4oFqYMoQDtIabEaSeLViMNTdFMASvsqH9RllSVLod3nPCkvm9uuoswbSLA1A4a7C6IukQXJM4zAT9k6FBMvdcJhlaj6ogXY0uBBDQHtC6VtWgZCWGQ08uIi0oL7aTmGkt33jjV6has23Ltq2gU7rJ1hk0ctC2SjqX51tJP7q8TH3oGPDri71iLi4tof1BBl7Rz5UNU/BaTObwcTatE9qgjbvwknI08NoOo5b0Ai0/tWJDLUgFxQtSiqNFKXifqgUfNErHgvekYB8M90WJcc6if7//XVm3/5mfI4VJqRgSJ3q6SCa6Yu2l59+1FQs3sWcRQiJbF5dA+ttJ6QwNmeOkQLk/y2zDhcxoVei+5OVnkgghXoX4lQbcQDaoGtOtsa4HqvpFW7v8GHKwtIW7EUSiUlTXs4MEpVvQWZ/hSSKYFiUHRi46KDqQ8mlz9KLs4zrFBgqIGGFB8jB8TA9PmZ/SeBf9YDAklTRddKzozJcYMrAvFMQVpB2VHmLBKcPSApXGsQ8O1dYQa5C/Kwgoy2ujz5xIoFaLooShQhY9vj6gAfR3MZo02VZ5pqB/mqHVX5AHXbJ0GzAi+m7QxNUHnDZ1kvWjZ/jqS69AA90BwygX2T6yY8mYklE7x51NpRaO99rlICGGkkoqp8PKrDTQ+w23LpzFFOpBe+9cWEc90JBql5h8OuVJV1zTQRAuJWhyLpfHosOCQugW9eyF3BaVXQs9SvRtgruCRnizqFwLw+yUcWsTaliRCq6yGaxvDmJTuv/1dWdc7CYXbHQew40kBkgpwMzWb95kh04cAwYEm0/avyxuiePH6CCgHaGqswqkh1pyY8aWomEwDunY0dZ8rN4+e+czGzN8IgHxDoIBFcr6tQTyfRxuzW6RlJtXANSvr2N+v5g3B8fyoTCxetN2wrka9MIh2gjdWT1WWkmGW9rXmus67b9/+Vfbs/0o18Z1ExTPEqCbIZX0cJgrs0jE4UMwOamNSatFmygLREU7i1b2USIYXIlbTwrP6uSxA5TYMXYZLLBS+tOzZ8/2NsedYNyVcRdWVKj+1QTakwG1rKIIyicO7MOD8hNbtWoVE/rxIFj6kilXc89SaD9kWQ46yGfBcVfw/dmZwJ+q6uyPf3rcvnrrLc4kPIGGw4Txk+zdd98jSC9ERe9aG0tQzgb3+9I//u5cgZ//7FFPbNLIEFPpI544fsxnNHlZ+a5Rrf2wex+DR5KNCRMnuhRlcnqemx984/7vWBVVxQPfv9/OtpyxV9+ea5dPKrELIJRUoSUmQhVOI4BBjMhBKCkLcSX1hQWhVG+gtYX2Eq44+/eeAmI3wCIZ7uYlF9o1U6+zU0dOc0DV0LJooVqpszP0uKvRO2mTDyB47G6taQJaDPMYZdPKXH1A7loTgU+hWimah7gGi4K3mIgEbMEsW0B9pKLFMm7cCNpm+xn21rG2RIUP+xv2EJxx8AF2dok9oiDdBxjZ+g2bQMpUs67KbBDVwsBhpdDHCxxNovmD1obWbYKsn0imNMSPJcOW0p2CbBcEHg+8qlBZ44KYKmNXi0Ntyx5hrsmmdSDp6zTACyefAZw1hCATqYbv74FQ5CgRQfQI8q11ENrQh9+EV2fERVpTHLI9sFlTcVIvADKXV0Tc4rmcZ6jbAPQyHtRSJtV9IpDgwt7QumnNyc/1EveiVxetkTMX7dSxNluzYj8JiqpkeRNCLBJig/egoabaNoovsktTtaI9EE9Wr3XViyzOrziMTfQg4a4JKjmCzFhZik7ODCiSl3hTebQgJk+eQPl3joY6bBfenAK0lNu8W8L/9HqBkwWf4KkqEHnLgM9paOGoDtkfyZaKQZn6LiWlBQwV+rjNUjZwFWV+abg9pDIUuoA91BN/fc4WLVhN+ahMC1lESuJxlw93nOxbM99FRnM3imppjofsCenAKqhqyCDYk8gkvcg4lVHoTNV7lIKYgPsybQwjT1zMPcxwCnnjaXkEQ9NAIEfSo7EcVpUEJck4bkIfYA+uD3KyiCFjPEc2IR1dtz9iwwqXKyiPqKfxvNdieqJ9Kug3cmhtWL/R71nvEmFXoUKzqTQACdPBlckEDEX0G8hCnVkFbtI9zMgQ09gENfRLj1fjsswh1MkzcoQD16oAIeiUZggXFPjQtJg4eSTT6QobRGDau3q3RVIaXzvtJqBAqSA4OATqa3lW9I/dmkmMxR4PXqdP1vjGlK2XtAW0NpKgrh6qPmpV3adtzLTxsP4GsrOjbd2Snfb5RwucBFJL+av7Ip86EQrUf+wW3l7iVAxrBP/SYZAJHVeHTyyL9hw2Sbm8x0mXj4ZwAGKEFk8yrDVt9J1k1Hv2HLBJDK4GDx5Mf3xYMKuQuBE3WoeS2m8avj7/3HP22Wef0We+xfVgVixbScA6iyDONZADRjjxQ/hjBeiz+GLejy/gww8/5KSjOAZw6r9/9tk8e2Pm214lCScrp+zn//E327xlLwH631EUxNEZXHIOCBllQX3Kym0DCmhroOpOv/oqXNM3eSvv1q/dRm+5jcl/F6SafvYfj/23Pf3q53bZFUX2vZ98137x2K+stG+eWEvO7tNgMJmNnwprMDsbA4QMghZVoH9gptxwrodMvslOH22yyopBdhGbsd7phXbPrXe5C855etTSUt6xm4EXWX0za0f94ix6+g3I/R4Bt30RmNsF4H9qhQhSq2mMmyrxjAQzCxvvJlMFdLAOe8haU0kI1C7oQqhMma1sxQQjTIIJKsiitNtVfcXRolSlxTaACHId670M1uYaW0eQVjUs1bwEtED6QfcvhaQhwkYB5r9xHK4J9Hi7xORkGKdkUMN8tSj98CWmuNKhwHpCQKmNwc9Xxe+uTPq702mlCSTynNxzgOZKPdOrX8UjpUxU8iSHMmJOJKuNjUqxMycbYdIiaQqZREJbF6Wxw8C2rB8VPdl+EtcraytJBrS1oh0Uj4YJRsyXYIRmQ73PpD+tPrhkpptqSTwuJIPJrkOy9yhtIypmJA9cXlnCYexxyStLFdANMBjSqjJIVkuJjFpdhl6wgjyDDi48ODldmtG1XHUjQjhhMuycXAwpz5+zK8GBfu9732Hh7bLH/+cZN3UNC52rfeCZpxAemgaTJfppxs9QKSEojkxXvcxQj0hOu1LbIqjk5qUx+S5g8WpCnAlwuzebEk57Qppjcme+/j69PoTjOUCUXebApJsxbSKBeat9CJojOSEHOAtC5DTgZZ2TxAYTo0sOLfG8jjavDFp1cAiPqfAVx1RXkEGVfK60J2U64a09QErrLKBQqi/sljekoqJZB0Ha7Pe//5X3wJ/6+7O2Zi2WWty39AzcqymZnCbv2YjEhagmWHAq2SoH9bOxQJd0P9Xj3Lp1q2uWJDG8kaqbHBgk7lOFs4T6dcIKqxLQiEPXGXZ00QBFBr6a7rezoRsh/VzgXnaJZsz76wA1IbcPva+zdeeZvMdAVCknQA9nU+R4AKzZXW05SYU2avA4Wih1pD/yQxPGFFYiG0zBWiep9C96kDAtZgOpzdXGQEP91xQap6ebq+1E5wkbNn4Ug6RiNAdQCLuUafM+WQxsbg0iNk20XdqB6kE9huoqgaEWrk29VMG9WprOOhW5tKyIRUr2oN4dCzmCcm8Y9+rm66/iYOLawJ72g6Z9mhbGPrDtcmOvHEhg4v3VMKCSkJHed79+/XgmYJZB9cx+b5bN+Xyuq7dlI1vZhGSkmHzjx17uh21j0xk/+AYNHEaP/7w99uv/Z3fciSHF4EGBxjbVl+jiu/Yc9B7211HTy2NDLlu+EKOA55A9HeZtlyJmIAP6l5EYdNog+rOLFyyyjes32W8eexSyw07uwQlgjuXuOHSu4YING3sVSJIl9uNHf2o0BOwPT/ynfbrwUzsE2kQCO2LMiuCQQ2sjI41BL850qUiOqnp1D1ACdF1tt23dUAPqptnupN0wgrZKx1kcpXMKLQdGYxaO321kxyeqT0Fxb0Y/PM1OAfXLAfJ4EKH8HTv3gVKp9mRCrTYdYGoiKMgJHUE4830qOYQo9qwSK/drIniI+aprkYWXBmlq/bv2hqZ+fF8HpXsX/nzSkU8iyA5EbCk3N9uhjvvpVX8KFDMfNExRSR7Po8l1KMqQQh1O606mEuUMkpM4oKLgKURJEdlbaupNM68hQXCmouZdAojrR4cQYkF/WZmx2q0h7LXzFrSv1W7VMClAgrh+E+vuPIzQWGJWLNouzfXt9uKzb9jG1fsdbnqWe+NU7QocUCCfpCKSdAGkRSOaQdpbyVj1yTghMgq1xUyJYhHUIQidPcWdRC2ypy3R9u88yhqXya/kH3T6SaZVuvNcl6CEBBJp1CSyLxSkBfmrR4/aW05pGan02wOiibPopNPsNukhf7yQx5dKc6lzRVJ23P61W+z2O26BuXfAHnvsj1xUmgcBQXpcCInS322FNKSSQy+B2F2iZaSofo83/LmRUoYi8LlmMmW/8J7SFyjHXaB//97OZ++NotS6tVvsvXc/cY3j1BQWHuV+IT3qqWCCD4DLFKQOJVuuA8z2OUoi+uVdbH6JZMssUwQXDaCUFXRACHHHYBZaBNeVzHBPATos7K7hZBhi6L0psg6dxC4yI61hTQu9VJJQzEV7EAOBajbAezCPklDgU/9LpWInDgqubuellpS/pKqGvGRRPj3cuwgAA9GZ2A6Esc43nCbyx4Er7d3Pyc0zSE1Xz7iWAE87iHJc2bSuoQVMug4KKa/JQTyRA09tHt4BOgjAytgUFwh+qhI0kZfkY7fU9oDMDRlSYENHlOMM3o/NgIIdm+wiJpZJl7JwPhloLVCDdRBlcs9OVh3heQSV0R5wuwrwJfj/tZMhaXiRBXVVB08ChIG5S7+wffX7bexVE8HAjqCHBtWV/75csg61swuOV1+2cr3tRpo2juqnUf0+7pEWeSqHj2YNUlCrgOygoN8CKaRbQlZk/EkEyXL65zOmT4DteDlZzkVw1eh6hHqmQhmInny6ptqvp6S8zHHJyfSRU9A1OMrA7tlnn6O62U875Eoy0Wx/Lvql9lvNmZOeRIy5bBLtJ/wal6/wvdCvXx///aOPP+RZZKITPMl1xJUYyCxZ9+aFF1+219/8nAAfY2NGD7Uf/uAhsqpm2h2pDHkOO2rnCvQfJOpVe+6Uizj1Li73fm3visGgSOps/ooF9v5nH9pU2IkZBKxX33nF8pjB1J5D15zefkYmiID0KP5MhpqixIDDXoa1EUl25nSHfbmUZ3Oq3X744PcQux9pJ3Ez6k17pRjoXQ8B4BQegMoWm9mbQpPk5Bb67xvIYnfDkquuhVnJ9xzFiu6CSm3Ytpob9JAEsXTYR4HHn98v7WeNAV2ClQGeIywCXXd5hgpyKqy/65PwLOK5T5GgOTqw+ZL5tLLYSiCdN9xwky1ashRy0kkbP2E0e6CaYfQhEgLR2MUN7La+zF5K0LQYDDIoi4o9g2QskkCtuCJGpNpLqtY1G1Or0atboai4PtfUY2YjqrhLrWplhAaQgTZ4MERUgFbtEEMVeokWbhss0yaQR6+99B4Beh9BM9LVOjPkzA29Oxv957ikSHQ5kB2lpaLBdR5rI1rVXRp8A6r+XiSmjXUgiI5dsJK8oVZ74rxtg34uyYYL7MEYKviLtJaUqLSyDlo14xIogN6QjHnV8hDxRh0GHYhk0MmO4nAMe0j2z2FlzrQLdKKVRUioRogKGateCbmhBJqsQPlrcHv2wblMJ90SSI4RGhpLQ0CnsMT4+XfKbLlWS7xfxJNu3qBs4cWcYQLlP1+iLhKOUYYyAKWxMtwGNHRZsmSJw5xys8nMyHbE6Lrumqsx2Gyw1QuWsRDxboOhJfid+mDKkpXJC1GhfrNcpCNYODp8AqEWBUtJnBJM+bvwksIHBzC7YGgg+E2A8w76WIIehQO064nItYRsLQHyQANC28kEmg6QLmK0cUS5CLiCRw3uLqLQSqu4HxnW1ddMRSi9n2f2O3bu5r0nkaklIN1a7wF64+atjmhQUAiGtOBHeVga6LRJ71qoGNoVohLLVFLu4yoFuyNAqrCAz0CPViYUuDqA0yZz4rh0uU4xCYcChxs6ghYSwuGJvHZkM+pZbdBRY/vQHsrwMvo8PmlHIHtoAwhmtmvnfhs56gr77NO54EbXQpa5wq6eMcWROn2B6C1eudz+8faLtDgmWF9aTlI8y0fI6BLl/L71W8hO4qwJzOnHcxZjg7YNGcs+DMRaGPIEfWc9+UwcpsOMNiEDxAZzyy/JD7DZpl8x0X7wvW9Zhqy5JPwjQhCHejubXsgErdEUgrL6yyrNhdRJxF+yFqPSvXv3uqedGIe9S4rpDR912OZJqLQivOget7F5Jk+a5ogSmZqqZ60yff6CeVCCt3A4jLUH7v8mQ8s6BmOIBfWrgMywzN7+aI5t3LST4GT2FUwL7r/vPt8LwkFn0J7LL8i2Ojb0USi9x44dRr5yhB8SeXmFDJEhIfH+XnvnHTtKsJp01WRbs2WF1TWdos1VAyMPByAOS3lw9qmAPgy1+yLwwiRet72tlx3ff84ObccGrDvZfvTQ9yxNVSL3rBjK/kUGhK0cjBIrkkONgm8ie1f75zwZa21tDcSZOmsBtbAdiKLw3+2gWJqk/kdFLHq/NM293Sd4qqOXhGKSQ42Cn4bn7DMqICdsOVchGMDpI0a2ceICkJ3GkYAorxEjNJmf37uo2A/RvLwMKpnBwCB3YAjLcJVfjWSaHdpz7LcMBtSZzFlGjR3paKUUWkv5BZluDq2DPAIavKQSpM0TgBsg3tA+VALlGuwyEfAKWBU8sw7FmpAomg9Bte/5Z3kxXhJzk2SsBmOKBXNA8nyxGVsuMRdBoKCVrgw6CyRHK/LGjSQ+F+ELCLKXKk4FcSuWYXNmJi1IYsDxg2etT1F/9D4qqG6qnH5+7NgxhwdquK2OA9xxKhNBCVUVU+nSFtXQUSJRug4Rq8QlIYNOx8klrP0cDMoCxEVg0hpm0MW6N6DEzMFDMl3Ux0lOXbweCAaUHvxboHuswKwsk0Y5fSN5qhViBJlAb1HW6XK3jaCtEMkGcoSEoyJC7QT9bF5Ih4GUxzLQUNi+dYsvECE0cnlYKiEGVw708qIGm6gkNBzaeKhlQLAOHT1mJxD3buImdUk7GdxrA5tNmYAwsMra1c9VoHb4oJx/UWTzhyr5RTXqQ/jvsMOGhoIusM+ilFCQMkyfCIuazXVLDtIHGwT9dgJoNkFhOFnCFWzwfXsYWMK+W/slxrlkCL/+zY9t4kSV1gZhYQf2YAsJcMMZGuXY9m07sAo77KxNYc/lKxjLgZYN8UJICheakp8cpbzgaan0V0W8EOW1DhzP2ZZq7+VrQNjF4SfihdzDZZopS/iy8jQOCFAhg/FBHJRnKZmc4pSjkU0YKiD2Hn+pnOFqPn1P7gMQop0cHvqZ0rpIpFweNXwyrM2nCFg7wGWn2zfvvQu69VCqnCJ7ij7vvCULbNot11rxmEpgY+XWh2d1ePMWO4jG8/XTr0fYPM2WrNpoT7/wFsH5PFlLBgE+0YWARPRR9qPDQJofWkeaLzSTcaZJOY+AB0nLfvbT79vXb7+Rvl4jTi58gkGNekZNaCfIMTqNfqskAaS3cZS1UFrWx8tvtZFE21avVLDBt956ww9hQe8U3IXUyOJ9SI2ujCGnqizpVEy76krbs3MH7asnmHWMhN59f+Bbx3pMJ0gePHoCktAqNniSHwLNCCE9DOlFON96tNIlgCPNEuHW9+zaZjt3bUHD49s2BUalgkYjVO9Y3vtLM9+wJSu/tMnT0dAuTLYFqz6n4hOJC/w4g8dsevPFqBDG4BwdBX1fmVXDuTarP45yYSMtpsPn7N6774ZtCpSS9bNj8zbnJ4xkCHzurPqnA23NSgI/A+axY0YykwBny5qpBXF0AR3qQ8h0zp2/jCGihJw0G+DeowEeRZvNoaXsi17q31IxiurfSTtN7Ft3bAHpoEMgUHkMaaY7OjvQoVE7xBM9Dk0RYWRS4Rhr7r9Esx757l0MVg8xPNxih49WEURF/sLiDoKZvE6zkMMVGSeSzFNVy/BRgyEmjSSJy2Vwx0Cth3hCIuhYaioi51qENHEECggPBnX4++WEYppQhGpzKL8O3g84d95bbU2DB+hFczeChGlkLmHALVM9QMdSNLbS3pDJcne3Dh1iIkFXnIB4eAlN5844c1FsxaK8vnbZsAmQmyrZp0DoCPTvvPMuFTJVC5VxS6vc7gFfkFgpARzUt5L7kkhAP+QQwhbWn/Z9r8y8rEthU8ywwpo/FMcjBgMJNeVlNe7BmRsj+ItkNN11RI10GvRhxIb6ehJ18ayOK80DnC5pQsHk9lBuytVbTMAYLsYF/tXLUvbuyI9ActMPCZeM1AnMaaITmBsq0ZtyMvfRI4ajLnYAKjFMnOJSHzRV07PRgKOR7FIIiJNY3CiTbCZYt5HNRMsl2UWeAhy00mhlBwr0Onm12GRppOGDPi89Bj1sZRxBgJbuiIYeEkdiIQqGxzmk73G3aDa16gVpeEls5gff+Q4PpcWOwroSE2vD+lX2xBN/9kHrvv176KHu8SBY2megC/TIAeQUm7pZ0CzeRwIZuQaBotpryFjHvwmCpuvQ3FUBzN+PwAtMthsR3altqLUafrXy/uvrGUhKbYOAoh5geUWqlfVNBcMKS45MOp2yLUF4cITeO+uBUJ7PB3lQSnXS4xtmP62WC9yDJA5WdgAHRzfQsM9t8sRJTOxPIIY+2HVvl2M3pKw/A1TJ8CsuBw+dxqCr1Irpp/cwHBzBtP4Si/MwpXY0pJV5i1cTqI4gYwnWlwxb7aBoDUNCOF0hApQc6D230bqIJ8AlEsQ7mH1Iw+PRX/zIRtBOAJ9EGUSA5tmdhO13Gsp4EUM8mZguWryUHudn3OssAlspUMVKX+xCxChbWQu8biPkHvWqr8ag4OjRo/bBrI95r8mgEsYBGxN9mwElQ8iTeNEdOnCQmcFo2mFQv4sLnDwkYsNR5EzfRFq1sKSPo0defPEtWJD5DLzK3FdwCuiiBfPm2rGjBx3PvnfvNsSefmLXfvNua+D5y0rqUFWV1ZxrsCfAQceTLd/70J2YH5+2LzcsYWbCEBY0SQJldTrU4lR60kkiSBAg6uuggUcx6zgdZ+uWbrXvPvhtrMpGAuU6gevIcnDyE2wY1mUa5BfTmnln5ut+sN+KrZPWsUhQLfSnJUJ/tvGCfTJ3MUQdKgsGjd2gIeoJ7FyAVxdB0hIkUoIaK7FSUHHMPgQnbxf8E8amJC8Mawtc4sMWUxoyigAWlhhNJ7DdfNNVIIIY0NLr/Xj251S/MmSGZcfgMpLpYivXqACtg7yRWYVcZvKpYKTlXQELtB+2XUWoxwmD7trUfl2SgKWtygxFLRhl+wrOcdI0CTm7672ogqfsBKiAUw7yEsryG85CXV+9w+Z/ts62bmYPIEmem5eMpjNqdOCcFddaOWhkLJHIIRhJFSgTtWi6C2fP0jcmbqpFOHncZLtm2g0gnibacXgBJcXMJRatsl8++piTs8TgvNDZRGV5if1i9vADD0O2OmTzeQ5SwEhIZGAvck1WfrYH6GCYxfW6DmuAuHB4DaeR+k8+tABNUcHiU+knxScRWLopXfWAFKxURik7lAuD2/rQHx0DMybOxf3PA906bsdZkBJf0jBBhLtoNn9YjEj9ez1a9a59UCnGEX/IIFuU5Kb8+0rAsmriWc/Pz6CkLUFD4jy9TNkKSX9iC5KUcuGVwLn6ZwrWWmAqffV+lDE50kQBgZ8hbzbpIgi0nfq/GwAAIABJREFU78M3sihdR9hoQJPWMPsvMBpQj17Z6f8KRJ2n3eAaxDz8BA4noRwmoac7jgyqi77zBf79+LFD9tUbySRJwNSL3En/2QkuXFcV2V8dWZyAI83K+DmwFFAyUFyRXKbu/+LFix17OgKNkd5IVSqDriVoaxiZRUuoHSjQhu1o1548hpCLxG8EOQs0q5PZ4ArQJWVJZJVkifSf06EVJ9Nz7aljSHc6yuqO43eXnE9JjeX7sYN8XyQbogko1GBYfidYfBfITLXBusBIL2LRB6YNuk5hmK+9AQYnw9g1R/bYoOGDrYLM53KGZTlgjptg17Xy5lKz8xEIasf1/YStWb/dvoQYo4O6HuanWGkaLh2EPBLApmjMsKHVu8uQgSl93taGavsaWfovf/4IMqUneV/Rlkxm3EiAXbxoiVOr+5T3514tsQ/en8UapYfPAaB2xciRIx13fuT4Eb9medQdgYxz2cixeDYOtL8/9Vd65XUMUQfTG4eQwVC2f/9KR0LIvHMkjjzVVGeyR9oKvbsD5EkfSD2Hq84hC9noWfr2HQc8oDZznwqwTvr2/fdB7vmYrz8CXK/UWzV33H6L3XLbzUi67qNySrMmUD2btu+y199+n/lBm40aN9Ruvft627F3PQfJCkpdmfmCmqH1FEsGLZ1oIVQkvlNZMcZ2rzll61dss1/89OfohPSxqmMnbD305WuvvsYKy8qAeVV75bBq9XJvJw0bBuJFrh9klMr4FYA7CbRLV6yDkQra4xQGE6SVZ9HG7nQd6xAlXEUxH07DZn9qjuTyCGTPSuyEkHCcslffwdBOX6dsPwnylP4uTRUNw1SZKdGJorWZj05OPMF3PCxQOc7spcKpPoPMLYHZWzns31Yo0O7YIm0auS85p0EB4pKbCJTSCq2kqh6IeFY5QvyaO6l1pcwYWIRzHzTQ9APGK3ZIKWTxom5LakKtkmi0fxTIW5qp4oCeLl+4zRYvXMvgmHtEvElnOJgM4kPepxdkdAyiP0oG28S/LkVxmR+oF85rlBYV2L133ePtxwaqxfFTwelfSsbF6Gn73e//4r6b7sLEfUJu3a69boDdfONttm3zLpjC+0EA7aUKkH4+LQ4mut7iCCM49BDCVEln+4V60ApKMn4VGF+QJpEqtPnVpFf/WA+skcm+XBUSCNDJ3KQsUAqVUJQ1HGgBlnKWSa2GWw20OcRykgu0HrAycD9zdTB4k1+MRmGfZXrJzeFBZZDJio1VhsarTEZlJKo2w7HDRxganaHcobxlUykrukAQkR1XcOgwRHKxFZmdCp/MSeko6OBDeFh/L2TbWjjqjeuw0XBOinDnKAP1oaw/rA3tAxNRvB2SSHbHA9IQ9RLDixwm8MKqqs7px2K5gqxSegYtOFoLJytbHLHOhAM/AO1a900ZuuK9YHnK7s8LVkfg1sRb7ix6PvPnz3dkykSwtEW4wSSCUqgjKOghplICN1IOfwGy4BDYXdlkNAJp62RirOeWzMnfr28GpVqKB+jSslSEXCg1uf+daASc2ovLY3USmGNWy0V652QeWgN6n7mQgA4x8d8PmWXrtt3eZhoEAUGIizR0gbU+hNKp6D/ItqJs9sqcT23MhHE2GkPP0f0GWJHsJ9i8x6urCGaneDYGzn0QjyXaDh2qsnff/4Rh80EqhXSQDg3cb+4PwldyTFemKEPdzAx0qDnwu3GV7wdm9tsP3AVCYgXJQglY4m/SKL9gH3zwAXOLQSB7CpANXQTscYuLNKkiUu9Zwz0lFarUKoA3Cvu8bh06DGSiQ4fC9OO1O7pJPBgaCgbZQJ/Rkwj6siUEvtEjxviBIfz7vLmfs1YiUdMbAnztLDocl9v7H+C9uOpLT2hq6xAYGtPPfvmLn2Mb9iSDx902dGCKffPu23mdwbQiyngd1j+ZYQ192d8+/jjmy6ek7sO0oM2uvG6CzUAsasPGVQzwcLumz0qHjtvIOpNXIPrXBTkllpGEoencHbZq4Xr70+/+jF5Imu1jXqAAPP3KaXbi9DEqCBIaHW5Yx0kyQcP/Dh6CkqsG6ndR8JVg7dh9yNZs3G4bEBerY55zgcyujcqnXbRq9oZXyKxRmWsEFH8lZpK8/hcfT1Xc3N+wmUeYSSy4mJIcOcK3E/3jhIMnaCt4RhF0G3FvyULsaigDZmX1NbVIDvC7XquDvdxEchgTaotIGycgm9BSUaxQ8CFzVpuyALnTQZCOBsJE1bxHWi0CH4ixrPnZRRna+sA/iHEXhYF2GXaq0hiZcoAs4gABDQuLtprW5DZbuwZZAcFaIdNIGTHAjMsQGmMGKkDxJ6Tj4SQIEpQsHGim0MZ88FvfYH+kwx7cwoG5C1Ztnc/rpIsu1L9klds5nAcNi7Ef/PAB2iMIwNEuLu3d31ZhSLFu7WbMBI5Yr5LSChiSUm8LmDeeRWvX8RFMQUMuxWSFChb6JwUUfa0mjurHaVEq65SGgTC4khCVf1lRqazSc935xO3sWTjyDDtH6dvOxLdHYG4a6JqqBoCYoMWhGy+MrGe0NA5yKKUvEXzPE0h1WiWyuMqh4up6TsOeO3z0SECjpt0gvzVlSnk8LLUoNDwS8FuLSplu4DAMw47XzoDZVUafspYTu5oSXEODNqn08TMFedOD6JRHoesEaGgSaNOq2a+MIFpNfJfSCJzPdaDEM3CQAlss5dNFVPqy8UG7/roZNhzYVisMuV2wrmpRhhs+uNLv25YtYEJ5rXyCbhrX41hnfqaqAQ2TdCio3D9+jLYAAXkYmg96f+qEuw8iXxtBsGjqOGefLf7C5R9BVhKgWcDaQMrqgbqXl5JBlyo4JwJfTKf8BwEShY3YmTjbvPwEvTTuJxoBx4/vRq1uMMHzsDutXM5iO00mKu2TJgafvyDoZDPQU5Zy5NB+Kpssh8sdr6q1PVUn7V2o6EWlZTZx2GgbVznEyug97+E9r0Zkpxfv9+Zbb3dxmwSCcEZ6LlofL9vcOQv9fZxmaKUhbzRZtRigQh8IRqUhayT99UsovBVjIXQzQkWff/IhQ70x9quf/xunaSRZ5CpkVLfYEDJdEXJSgf/t27fPkwHha6V3rPbGVMShxPBcv/ZLh5odP1rjh3oC0p39BxajRJdCUNxNf5jMisP35NHTDh3sXdTHETHxVFjnkNzMYMh1GCJKGpKRDeBhDx06yuY7Cyqijsrmgl02dqA9+cRf7B/PP2PvvPkFbh4V9pMffZcEowDNBzYRwSADWNmWDRvt17/7PfuGeQi7oJNSO40B7vRrxzGILOIe76MaqiaAMAOh5aEgITRJZkaBXWqLt6WzN9qBHSdwUv8V+zHednOIVlfV2GjMUpN4RuV9SyhpBSEKCCeqjNQPPc8BKHhirkxL2cvHwLhvwiJsOQHp0PFqNNg1gEULB3kFVSFa+11E6HahkzR/EayNVajZlGfWUsTk9ZXcBJVmMDgMzD3Y13JrV7XKPtbftc7V2hQsMY42le63ZhFlfcrd/HXbjh3OLFU67o7cIScm51I49FfzLlm9BW4/AZJDWG7QZ/SkZT4g5xepPkrbu3dxvktHtJONCyUiKKfgegrcXRzMFkHgRcZV8hYaAMrqrQoN+cWLViKPsJH7JZas3hf3gQG89E/aCebRvH/RwQVPjWO9jKbizCdhaiKZElTu4N6T6GoYVVgS2HMSMd7zRZd1RtdlUgWIllEkGvkwoN9FDiLF7rztG9xTuZxHggx733pREgYdo1AgDgO5HQOsjFZVToj1pmDRRmmnzEY3262X1NvR6UaLoJPMsVvyoNB0iawIpRRSpksPQ8FCQicEWYSLNAg7TznTDvnEuJAgQAcuuO624APkwCYrH+SGHu5ZeowRgsjJPFV9WL5OGW8HA4xEFpkgZZoMuz4IDy5g98UjYjMEP8NsgkqGB+hjlLX76f+dZ0BTxDRZqAtVBkewYtKAUXjMc2Q18pGTTnGkhLo1nfY2jpS2AtEW124WpV0u5qoyOLSkT+LSpcqkWSDdnKhtZC7F9OG/dfedtGrAwCIVWkWZXXXsqF115VSyrdN+zUXgi/Np3yj4ikihAy2DQWkZZar6/RKo0jPKYOiosrGNZ6C+uqA5It+0IfD+LkFr5dYNDAqlZqcDT4NSQPDY7hT3jiPIxNELi4MIlA0mFZ0HIG/Np2Ltw5lfWndzviVFZzKk20c5PppyFIgeT+V69E1EHV+4YCVQtLEssnoffqbBIlOm/b3vfsff+36C3UbmAu+BuOlFBj9t7AT7Gsy74yjMffje25bO9P2//vBbqzp9Cr2CUlpN6HkzJKxGB/odBIrU961voC/aSv+fddFAqSm8qmYRqk5U5l8C+SK88YwZEzns6h0DP3HsCDsA/VxZoNA+M2Zc4wM+BWjd1zoOX7WHxIK86qqr7Gro4slUZJ/O/oSW20nKaoYx4IVTaSFImKhycD82JsGWIKzDff++Ixyo57iTMTYQi6KCgt6uhqYstoPnsQty0sdz53F/S/1at2w9wl4IRP1/99v/tBcYoL7//ntWVpCOMcLldgPElXLkJFUSZ1NhfTz7M3vulZmU8FSISBp0R6E+iBlpalYkpXsOh0Ma6+4CVYDcehwg6rOJzPQiS40rsIXvr7W0OBxeRk8E059sZ2sa7cXnX/R+7A9//AOnh8eAJZbHoBZqFm0m+SvW0paRPnIOQVzEmHre495DJ2zt5p22dtN2q4IopF6wqNsiUiiiCA3iAZr955Um8UFoAyej8eEgAYVtEUHYw2G6uCd+QuRIDz4kQuaia8QDAeOk8yOWoRJFfa32o4auIhrpNUSWETLHCXDeDw+MfN3pyUv+cLtRJDQdJMAouZfSto9j9qWZmCC7/Qf2R5NmsM/ENMPRPnUZVg7/qFghvQKzZtHFuzpkOEyFzsxs6dKlkJLgOBCupOJ4kSTCLorEFW9NcjHiulKZryTz4FMpdU4cOmSnj4ujIFVA3XZV2UEVfonBpdZHJIP7e79xPS07Zh7rVtjbb2BTBmP39lvu4dkWss7LbObMN60XQxQnqri6nFTUNHENoTpce0PCJZyICgoKxOorqTephxHP330IoJpBiAhCgo7FNgKTMW0uAWwumqZulhgynpjz5tRmOA8ESK4Iqjp0s8MB2rVrxQbjXbg4E1m6AnLLWUpQMh/BWiTcIvEd2fVE0T5opSbRaaug5gp6IXNb6XS0E8jUn5owdowPFmIJ/Fu3biZzWe+LYWC//q5mpsx+G7DBbQi/rHWmk7JhGIAEm3ZOR7VftFA9SDucKOizJdKW0AJV5u2Hm9oq7kzjjkceVBLosWXQ3rj+6itpT2SxkQzFscO2cd2XuKMgck75rUDsjEMOBC0IIUruvfdepzVroFjG16h808LKgqLcxGBJi1x+ecogW5hCP/v6S7Z4/RrWDphTaKvNVAuJKWKj0VYoT6HcjSVIx3IooRuADU8KgjqnDvbYS8/MJ1CjxhWby6KsZ3EAKSJonTx5FKPWaX54HGbz7kOYfu3a1a4F0gcS0TiJ3wzuTwvkKCyrPFvH0PMpTv1IFunkUSgUTppij//q1yjRpdj/+8Nj1kWbQgw9NxDmsMUPEzfyVLR5l9vnc2Edgn9uAHcquFdjUwctnGYf8Oq+CK6VQCZ4ofUswTrS7rnnVoSLKpCuJJDR8ysor7DfPvqoGwDfffc3VAf6utTA7G9/m0kfeqD94Q9/8Mm5BPbFaNMzr65tcqW+/Qf3uLav9K6379jIfcMJHkhcDQMdZZt7aAGcB10QLVgk5gGytkoE77wIdEQzLh2uasnzTpFRKb9ngebJhFko1E0P+6GJdsJQhMB+8oOHLQfj3VwG3lX0h//6wgtWzcEkRl8jut+JVDYWewEHdsx8U3rRL48n8QCbniUjB2yuGBYKkRIbjaAYRIjzJ2nN9UDqgpmozOssImErYUuepNUllt3VGPMWwdBtg1mqBEvGAi1NzJS4v9q7GawPmsTWyjDxOHTt3fuP2byFS+mBH3DSlQ4+tXq0/lX+XyBACwaqbFqJitiWqgTDGvBatx6s2dSB9EMQSDW78M9L24Lnr7XbiE5INJhrtaCklyINE8WXYqpjcRdagNLFUS0rQOv1fNYVYgpqBuTIJl5XiVFQ9QcsQ6HHXLlSanxk1iKqqX0hZq3s3bJR5SuHtSsUTzn2V1loX6Qyk4lC31kkanlHdkFSaeF5S1RNLdTFSxbZyuWriF30jWUdxvNSLIiifeSHEgdWLsgTqCIMrcH7c8/auM8CtIiGLo5JDj83BvmKo0BvJ04ZZt+69yaASEcZ7B4iiVmLxGgKPp7T0COCzLPvqL36+kf0oLPTXSzJg7L6us7ECYgl6lkpM9UGUXD2NgVXqIwyGCwKpoarslys5X7L+FHlo1O3aXEk8PAlQi64SxhCTpPaH1wHjsNCCXQC69EwT7lBhDOkAslPweL0usITd2pqytdGcl1xuikKn26yyk4gUxbrKcBeB4MEndbOgSFCarAoS5pY3t9ATtDpV15BoO6HswLssB3bfMKuhXb9V250rzohCNoow2Z99DEwn1YCBphHBqeCvYgOmyh0AUFDWhva7Opx+c8N4ciFnNB91If49eqVJ3JItbUA9UKm8voZU20AouxdKFd9POs9/j3WM7shZPrKHHQtb7zxhpexGm7N+ugDW7Rokd2F7oR6bELT5DEwVRaVi0Z3bAIlKgdgBBTT19+eaW8xlLpIGV7DkEeBW87CaRlRULyjyPpkjpnBdQCrQ8IyI7XA6k8n2buvrrJ1i2kL4PYt5lcbtP5MDrwMqLijLwOtQfUhivYhMmRpj/RHzayAg2YijNIjoFRqyPjHjJ9sy4BKPfn2O3YWY88h6HI3VVXbJQZDv/vPX1shveOLKJudBz2QQOaWzqZUNaTNfxgEy8tkkRsYkpyHhZUG7TqaIdiJEzUepAOSkHRVoJlTbbeiUKeNfMM1k+ybX7uRAzBQXFRLY8/OXT4cvP32273/vHLFCofuKQj/4JFHmFkchKFZ5YzRdbQXojjwExlyigBxHB0NudbHknHKCk12aQMq+zqGNQkGazSssTfYNMr6o2OQviXYRCFKdYb2ichG7ZIM4Pn0xVopkwB9CsZjEiX4RaCcLWT894PeuIl213nu7yyy6qVYMREnOVzy3JhXuhKXUEFLyYyyigEZ/tyyshAD6y1I5UW3CZNIv7NzOznl29MtO3qQtZ9DEgE39LNgy//x7GsciDkcrDOQM93iwv+DSALqpKtNoqFDpggc+oVW9g/XW0QbQCa6Lazpcww3d0A+2wZmfCnBqJU2UyQJktoU6jVLZ0ZDs0gCu5ywhXpROzOWRCg6ZMjhfpghiV1vk7Jn3XYrpGSpjaL9HahF4o4N8kbPV7hmzYJUrUuHI8iWA1OMoGLVq+lzQYYexmgTsRyC6xW/ZIOVGDlTmetQj1tbkTgQJE9UlBwmaktoHwm4kMRwOo29M2BQGRC+QQ5uUKuzqDe8APRBHKnGhSqGHAbNs3LFahKVgyQMAdIsCmRIBDFAqov9aVn1APOMInhvXruDAC1jCB2sURzcSTZp8uVooTTaNkw2+tIjrxxSYX0rcvCOpLXHgbBy2QZs5k7RDmEGAuEuSnrZ6Lq6o4reuBL8sGCQ3qQ0DYRNVdmtDFrZicpGL2VCUzaxrzQljuQhdfJ5CcVf5EZJnFulhdy3FSh1o1ynxL0NVeHJugazTbIYler6J2WmogFL3U0njloiUnVTi8PlAFkkCngMZNUg91ZIlztuBhhHlwuVAaWsuHT2BSr7PrQTO0dDCRFtpGU7gCGWCAeN+MYtRB1NxJxhwPf6oCc8dPhID7jLgJBt274T0ZxT3AdpWkNAYZFG8YC1SdrkusF7dBQKgTmCwdclaXvw/tSrUvYvYSTJCCZxckZzvI5EIOZ6dJzrQCEosMo7TWgI9UZ9wEnQmjNnjgdoBZXf/f63HJJN9uCDD/giTyEDEEbcZSM5ILMo5VVYxvUpsk/ef9tehPQgxIQCdISo6WSYqekaLMV49tyvTxobHvsoaXikFFLJZNrvf/OWHdkJnjMBeUiChFoKwnPGEvgk/zoJudO1aDwfJ+u/YuJ4gneiTUQjQwzA/UcOchCnIMrex5Zv3GrPIYJfx2A1h5IvgoHKd++526ZOHmftlOkytVBrKYfrl19cAs9ZfnL1zCRkDPDiq2+x6CnTm8XvYrAK3bsXMC4fKLMeBe+KYLDTSVkpOFWfUhiGk0bze6Fnd0K8HAPRoYCsrF/rdBcVkYatGq7KozAP3QxtVmVFytj2gk8Xvf7qq69F9L/cPkXKVCQp0HoMqJrJZMscf5sMg7WzK9LenDnbFi3czoZDd4IkQ6qBQqA08L70TNRmCxxWUD4jEzzMAdbDPS1guH47ELeBiHodQDzptZdfQjSIYAyloJCWB61eWoM4wyD4npIVgbxlL2jQSazRJPqnEHDk4g2l2B3AFaiQNOhsTrTkrgqMSHlOl022TfNX2B/+80+wVIc6BruDdps0q7Ufz0LqWrtuI1o2G3gdDpuIRDfiyCOrk2zrpCtn2KFjGA6s/pKBZKod5s+C6Pmwnp+o+ZFmHuc1wxEjl/0rxctoDoxoGTdIstN7w1S3gVbEP7Nq7xWzdgW3U7AWJNXXsloYgAQUc6RFLTCBZiaBwUXQaw4YnwFoIEL6IL635FsoWygFbtZEKDnTmEhBM5ANDqr/oGcdBHXNtdTvliAUQS9QmSQRPd/GABWTEGXSEmgSjl02bcr8+zLoVvwrzC/wpEgkpiMgjbZu2emVWDvrUPPOdCCTU9Fm70/8aETa4J3XZ6Hm2AXccQDuNtmssZME5yYqNDEjObwhJp3B6Ufa6qr601LzGShus1de+ojhrXEgR7JPaZsVFpRwv4LmuPpWjujgpAmQHQHdW29CH+1Mf8N6seE+kyyHxCX3AYAUomT2qB6y4iZBU7A7DQyCQRoHgJ9IisYBc/FiqFQJQ/tioV4HJS3TXaBnrtfsIrGclHy9ewVrYfBU5MEn7Z2gTx6IoOjrlLlGqirQIcLNlkqUDlLBepQptVGSdmB/pVMhPxvreqBRp8iK9EUFML8kiXjl1GkgUIaBWT5oH3/yqe3YtdtFkCQGIDqqhpJucSXpTB1YLLRodvVF+pNyHFa/SQ7cYhNegLnl8whE5BMJ1LdicVNG2VkLRbydaynDrFIDEkGglK0IPiemoN7Pe++9Q6k90mZgBa8FlQMGV4NRnf7ZZEpHNemlBz2eoD/789n2MmD4Zp7lWdpHwpHKZiiNAF1EgFYfug+g+1I8BFOAqKUmF7CYkuz5J+fZ8d0QgTJha3GhIoicBFqXiQhTBvZU6jfreQ2k8ijIyeQZIJhFjz2bAeEZeuqCDYkddYYs7I35C6yKQVkeAeyKUZfZQ1+/kwUOnKkL5iNtCmUazjLjWXaxMOfOn0cATEYkh34sDsufzlnEc0gE8UOVQlYRRQLglkHahSwc6TsIJgXY0VsH+eC5b/zKDN9AwjAfov+n9ToKRIAyr6ef+psH7L/hnqwNd5wAroP1S4SMVq9e7WtHcMZbb7mDYVStvfbqTJs+40poxgXA6KBFxyI2BbzqDFXCypUbwFev4d5T5sZnextGbbas3Bxff030eTWfyQQ+p7JflUca85E6hsIaHJcUMFAEDqrhkQbXfQeAF2cQWM09PHGKz7E+cguTcIxmw+OjUdGPYS4qaqVlGbQ26HzQI5W+TCd93F5Q6RuradctrrXirKFoZqOzTLtoB6xGHy5xPdlUWhIoKmAw2YuNmE//XKJXzz79sm3ZfNK98/YcOsse5x7kMGxjfTeTNRNtHUkjjXMFMu2l4xB/fO5EApWA2I/ubR1tG5FExCgVXE8bPgyZ1fNS7NCaDWIIAZXvUQKiJEp7XAFayo+SXXD9G1HI1Z4M0fBdaoHWoV4zSq1U198ISHTBYRAEaA/M/M+xzaG4FWY3OhMyRJpRlSPPT2cTK5EjAOgaWtCbjydAxyPOJgif4l8He1vJaDOVsxIoJaj62gFAMocPGe5xcNeuHbBst3ENCIsBgRyFMcEgqvT25g5btXw9LRx4GqX9SYwKaDmRCKCBPn7CGNqZJbQK19uKlbvsRz+9zxmUUQwd1dd+6R/v+PqSsURl5VDrhRWP96D/ySAMBWfHDIrezEkX3IxgIitXAulrKHuT5ogEtf2tqmzxya6T8lysRDdGQ7OIUInhP0fga26w8M86EYPeUnBjnX9Oea6TTy0EZVdxBDoFZEfTeLM6GAg4+F3iRzxEIT8CFUHCOamvwwO5EmVdunYFZAkLqSKIEemGhyb5VMHttKGSOK308/1012SZHyGHGTli3HnnXY6x3rRlq+s5CGCu/pkgeKL0il3lJ7XwoApdPjxhcZLZKyDokFAmL0SHcLC9wA+XQ4Wegtznvu1b8JErsO8/9KDtJatSL06Bej1yn9LpUAtFineCSjlihsCkhbEWBMKUKchsEpTWrl7rGfR1t99s8xbNt5fees/OEijrwBvr+UQBMQLtw3AwluFcDDjRFA6HTAJHHGVxLtoD8bbws722f2sPkpUj3cdtN2pxR0AlJNAsv8jiU1CYesVUAk86LinV7lEnneYOeUMKk85BWlLSzyIgdzz/8Sw7QEugorDYHnnwQRtK7zyF7KI7ElqtAjTV1iWyLzQGbPWnn8LGO2K3fe0Ox5bOmj3HdqHXkYoc5zvvfeaMNnhKXp2oDSYCRKdwq8TqFPqm52l10AKkfdQDVK4YhcXJtpm2hc7p6667zqVZZTqwHbePB++/jwNwiLePTgP5E9b1xq9ehejXQ/b553OAj/aG0r3JVfKEpc0DLSL4VQoCU6lUCoJx9gBL/MMf/k6W3koZDhSQ9pwqT1VTgaJdFCSfI1RpYOkpsS9wEGj+oapHFHnpoeTnpZMEFLjQ02B8+/oNKYbs8ja6GAcdZRCXimhYIcPxYqzCilFHg/Esu6P9AAAgAElEQVRZ3icDqKngn+hCpKUGvfCobBiEXfb9r8+2CWRld952Owcez5DW0i6qvrfffpv7BxWfSqyA9VMIPFV9ciFnItl7b77xHp58S2Du+SzWQDiqXYo9GnRmzAkEa9N20/vS+j1J+0dzA2WTubl5vmdPg64QrFZQNc9wPXMN5jVqfyowC6mhrNj3nBTw5BLCnkxhliLxMqHTwtW4B1eetoJ4kN0y75HpgAdoWgXu/RlGmwV8BPknhrPtcJIWXEcI5KDqluvR5wLv1KBS9xiiLoEqf64pBay9BLuiiH+S55XCojJ6v0YORCVhan2EqwEFa/EdIsCl99IQF017DXSTqKjk8yjh/wscdt08cz3/Nti5kqRNA4anDuhZpEqXo08zmGfXDHAiLTnHrpt+sz3xl2eAV552vsS0q6awTzIyQkSVoDRQaaZAGc6aw286fCKpqS+8rpcrYrCdp3/CKXZR+qxB7AweklIuP9FCvRDdRiXC7uotjY9guKhyQx+uEUyt4FbtBOZOsnV9px6UoFbKuhzq5ocJrx3KylXqOCbTf3iwQHxRCGHBTlYAVgbguEfgYOoxarGEJUPlttEADkYnujQGdDDoxFTGrX6aFloF4uLyQxRbTeL1GmDq36RtcF4BwzMHnomchF3LI3COCZ/yygoCOUHKenpWHUSdRJqpeWSod9w03e5+4F47TEA+AclkAEPLJ5543BfEffffy0bu58SW8/TolJWJ9Xbw0AEEl+5zTKmy6bNkbmPJ+hYvXWIvvPG2nQX2VdfAPZRkYcIlemmXEBEC9kgWXVqKeSxDwgx0A1IRl2pvSrDdGyFaHP//dL13gN5llfd9TWYyvfdMSWbSK0kIkIQiHaSpgICgWNay6hbf1V113bWua117V0QUEQEVUURAaugBEtJ775nJJFMyaZPM+/mc39zq+8ebffIgEGbu+ZVznfM931KDH8e49OrLi9MWln7+jN5F+cEmu0yC7WL01Ni21vDA2Ie1aSUGOC4SO8YDIeBjsRGe8Y8fuD/tY0ZrqW9M//ae96b5mEK5cDuV54OMUotusraasRsByH//16fS9W+5Ebx1WvrBD2/DsGcX8WeXpWex6vzdAw9DfasPT4g8vDwOgmWHbNekH17McgQcUhu1fNWqNuiP3Nsq8ORcx6Qzntde7qx8/auvvjJEKuKBf3nkUSAl/IinTgzMetb008gTXMTyTLN5shPbmoBYuhn1YRNgFVrKYfmu93yAAn9v+sVdT4Z3+f59ByErZdFpfp721pZ4aY0r2o6iT2zTSUuan4XNZ6wHHqwFYgrpLGPam1Jja1X6xd2/4KDaRheHfSzMsqY2CnQ7MAexSS0tQHIT8J8w7AMedAPdft8hYagmAmsH0+9uey0RU0p33g49EhETC0QhBP2yH338sXTOOeemdVAm5TLPPf2smEQaMFOSC/3CSy+lh+DXRy4hi7E1G0iG570qwj1Simlu0VoF+8hgCpd2vo8uKa0PelIY/Jw1d1bpv+WOZqEdQgpFGS2XzyTj4zg0WRu9cpocHS6HeH89DLJ3iPd4pBEUkgwjJplbQp9SbvmtDcJfhW3CFyaGx/cfwZljWegjEB1b/LxRE6gmGTad8bj983b1xUzP1ioPVcOrLfhlFFkzQaPx4pk7zPuk6Mt3X5dEIVTT3DWOKyV3sLWtNjzCj8NeE43wwDac+jBeGxVcS+uPxlENLI0LaeikDbe1jGG3sZHrfoL9BDmQo0qBSC5PP/7hnemO25fEYfrGa0+nQDeXDkdBNrEkOtlsCZEr0P7vzDCIF4CbE91vnETABVpGMpZp8WiBMpUhV6D9a4Sr2tEGR0PXq6xIC/gryZUVISRSQmH2RvpnTTCQtREG+i77xI5GzLddDMXJZyesNwgXfJBRMag38t9GPDayDj17QCKOKzbOGZYVN5LPleWSZdzlMro6l6Himir0QuXDUjK2xPw3hrD6o6j68yXzQBgEi5P1koOB/HPZ9eFmGBrr6T9CCYrun58jM6Siu+B/y8tt58T94LuuS+eeNSf+ftfuHRToSUHp8b+9GXhAUxupdXZkPRS+HAf9tDlz4mJ6cMgGmMQi6EnG9u/fcSfhscdZ+HB6M8WMwk2snK5s/ASMZtrtysqAORowocFvG3OBvMPYIb7am3asB/PtLmRJ8Wpcm2qmB+/zjt2boiN1GVyFXeU4VIwldNab4EBX0RmbBnHGGWekJhSdf8YY/zl4u+I51YzCH4CF8sbLL8NyEdEHC+OufZjIg212YhR0GGL+l/73q2kcmGwvLIl77rs/3XjzTYzaYwgD/m50q0O0dvnEEGksr8DJ+1kGROKBodTaKc8FVWYZAOOBF0Cc0GvVizBIZsAAUJFFWqWn4hRFKn7eLq7r7T/5MS/fQHoXooJ/ePu70x13/DLd/tM7opiei1Pirj3bOQxXp0kIH/rxq37Hu9+Dq1obY+lHsenEsB7u9AkogRUcEOL2Jp2fNmsKS+0BOqS9YfY1h/vkZNRIJ7oZ2fgiAmOPslvxcxYymZSQzbiczMQtXJdhXtamNlI5WvKRFp+i68V9rrGQr1PHJaUDpRGq43DrPUgiT3Fb2rr6WFp0/850ydlvpqunCFMcHLHnoZp8dtEivGm2BIXw7vvuw2ipno7s0iiO+pao6nPicBKUu/2XpxYRZvsyL1cxfhxZ1qRyY7tZC7TsG4MUXObpGOi7oRgsR8/1/Y4iO0LZzXI3s676CNdD18hWltwG1/aA+fuO6H4p56yEQ9X3JjjTIwpdG7FoqqgDFj13RFGggUNyXGgP4tw7FvVmBOa04vj//p6Rlk3YWffsb+mxThgoZYB2UNtSA1QCy/rQk8Of08/jz1WBx4s2Ev08K55bKhDDax3udGHhYDpjwew41LcwPeV2aTmjM8OpPZxq+BnzaZhqsVCdhWVBhxoRSANj2w3ioL4eJcihvC5t27Q33febBwk53h0CvrwLb5w97MWy4AU0QPHJeRh70tiBuvH0FAkVzUjRdPxRoOB4HTxhi66Ju5FokF2EKEZciJCBxhLS8UfYweUhnbjxNnTkfv/RPCjH6V6H2ILG4lWgiO9lB2J35Etoh+R8oKG3Dm/h7MbNjxPVhj1OUf5rfaxDiQh3Ux/lEdgjd/Jm5kzZIsIC7iiVqZ6k8WQskNG81H7POKD4OcIGcISOqMuWCSrygyX9B3TDIsjCIJyjyswxJjda2VUrHdfX+QjF05/bi3+kf2+aN7k+TWGL78NrOrXZi7WIW5YQZW/Kr4wNQzp9UTZt3hgvu9CH96uUxGhuDhar3amSP/fy0tfS17//Yzw5MACiQJ9ym8r4VV6lGxo47zhxSO1codEZgMnLWHysPL26aFt66cn+VFM6Me3bi98Bc28JS76wQURCrtR2EOGLL8n2bVugA43hz+0Oqtj802cHpawLL4XVRERtR9p+mBeqgpfpHTfdkN5y5VXIZ7tTEeOdbIgj0CurwauHgQd+8pPb06NPPpM6Jk4JkcfHoOQ9/8qr6Y+YSPVzvTTsGQ1X2gWgk40/s74smbtgdtgOc180xbLj8b7W85nkv/fgYx2m8SZD0yBoumRRUY2ZMWQWhoHQqqXrwJ8vC1nuq3iKyJeOfQhPRwWdtuNuKX9dC/vjOmx2/+M//yt9/ZvfTr8mA3L61Bk4ABYyrpeGnWYhp/hUGC4VdGB1+H6MY/nXzoLyJKOx/iDPEcyAMIziOwavE7iyHBJF4Nu7+OsWzPPN7mtoKUwV9UNMO6M5TJXSC1MgskgwXoR2uC/9sAMqyzuDIvn0/TvSOXOvip3GSiCz3dDrFs4/M4Qc+Vyv+3/3x7QG9kEd0nvVev58Tl1zEbJceOH5aea0mSE8uf3OX6fFS5Yj8KzEx6YrqKUKMXIReJkWgsMRNoOsD2mtwkdhnD8CGWRUtwzOsCD633rt7ehdnIrJH8QNcJh64AG1GVzbJX8Bh7kCA9+3CIO1KcvtlPh733sPEt/PvxboMD/K/NH/HrIItpjPhs2aKkJXqvw5B/lIToqloaQF3nkgDX2mR7MwNxyp3EQXumo1BxaUHN9aH/BjfD6750JtK3jWDC0urhxOTe0lKEmngS8fCo+NfFhBKg+N/bJ2HWP7q1eQUO0QRktVpaTeEGPWhBhp7myCdLFRHccyuYqwA3Mma1hA6EvSR73VGiPvP77+5uHc5tkvWOqpTsHM4s6zJIKMKoMB/EioqZ1uREk5uvDDSt+Jjlf8lb/671Ts2bVG0grFpR/Y4jDqwX5wmaP4oOqJ6kUfNhtQKanYEHjTcCxA5M5nEIU301/ZZjjDouRl+7Ta6UaOl4tBC3q071kSTO5ElxYYOYh+7TB0yU7d3Oma0QqHGFFZiMjdNCHCpA/du/jtS+2NykjxdAN01qPo/EvA0Hw4vQEeYEOcoNmS1Q7578etzPMjD3aHh1QJkVIWQUc33n08maExFp5K5xOk+omP/0csMl0AroCr/cqrixE8XMaIjD2pnFKeeml+Xiw9md1KU4H4DPgAUNS11PwS3aciA6luwz51+cAplRToSZWMYoXgm6Ojg67Hu9ZQzrze/LR+SU/as74iXbjw+vQwxfEVAhAWnntBRBB1Y77kC6wvg8u6lStXBy81Ekf4/m0syHyofT4asPLcAk950+6tcEUL0pXYkr7pgouAUnAe7MJCVIEN2HgRAqBdSJu/992fQP+CD89/q+PhJxF2PEwh24iA5Fnw4F5gEKEwrTtz8Js4plh8IYXZTUMmJoLdo+G2zF1GXi1vK5ChZ0HH8MGxINAe9zzG/WefXgR1b3/gwCfAGYeghY4DtjGZRTWnAgm9pZ2o5nD4zCOUtnVsa1q2chlQzKT0ugvOAzLYENfAPYxagGIT27kn+8l8tFAfxCnOcXbaabPSCZgdD/75IaajvenCiy9j0mjByXAt+X0HwmJ2P/DVyrVr0i4ENfWIWUoqUKeV9+OHXAmrAD517ejwRh8mrMCGT6/zAe5ZdRnqSPxTvvm5P6XZk89JFxMPtgr+thFoZXR4MlomcfD96LY7AlOW0/8c+4qdMFf0cpmK37Vq0OlTtWJgzOY53sYCcTEpMSuwHx1kYirlGbfL9R0IO1fwb69LJzuUiRhivUIT4f2JFHrBSd8bYYuRAq26z8Ikhh37Gpq/AdguU6dMAjLrRBDzSuqCFTEM1fI4S3ufoWzJJ1qSJRiFiRmfLzpkGwbFPCNNpH/2r9FyvPehJozA2My+ODp63pOAGyUwjBTozBzOEF2KJwKVCn3q+e+q2f/43x3EkyUSUGWeyRyxwYL/HfAPh6/UwjwXtixuz75oJknmozhwt4dDnfQf91ADPHvRtPKOSVE8RsPh61rCJFRCZuFY/KWbm8pSB0przbfKSBxSOSyELLyomjKm7n/64nnD4nL1UEHCPQ0SvX+NNt4PKBwQuG+G9WTd6t9wHzvqKLCYh5yi/5c6d4wRzsJ4lJHILvAQqrQuxpouRAF7UTrt43ffIYua5i8qCcWMM8zWIh0v4wh2lKPI5Mal+DMji7zs8wiHjNAEgx6Sw6ozLCqKcWaXFwU6d9pmG9+8WLoI4tfA6dTtKg8Y5QTLLBdadmXG7GQHFflndPdH+T2ECESMTlZLERfzKD9rZC/Gg4g0OUIhXS54Wsvq8BqZxsKyjI5dOlZst+GLVyMNP8oWecHpp6Wvf/ULQbla9NAD+HiMQ+32G7w8zktT55CUYby7dooqt4CjPDjjsKIQDVGgC2BNbGWE/gyZeuvgFQ+DKYbKqfAkobwYjqMibGH51E6R7uisQbYKz9yt/R7wvSPNaXAn41bDrPQkIoUD8FGnnzYdqITkCF5If26tFQ8cOIzIZ10WYUUnoae2niJ2tfKmmzvaUzc43GvrllMQRqfTp8M7n3tGOopEvY1RW+hAteDLWMiug164ddtOitRAyLyvetNV6d3vf1+Etr4EXa+Pjl2BSBYgYVHOpMLZgSpMllGuPIqF54RdimKhQ4IOy8tgHBjFxIGvdWsDnPGxcG4dnRX56LmrF/kw1Keamko8zi9ChXhZuvNXd6VHWLZarMdjGP9v//ahNPecBWnv5rURyTXQ18P960trVq8Mzv6Z888F9miiM8fEnUO6FlHOOpSNO7fvCKrfypUr4wC/8IKL4706RqFTGeoIvX7zFnIk8QAnUaefz1OAAKcKSKOsDrOljgQfnABRDtKODsKBC3RkOx7F98hAUWqtf1363/+6Oz12/9Y0pqaTF/9UWnDmaeCYZ8LU2BrLvVo65lN5pel7P7gN7nc39Ea6aKadnew6+uDeXnzxecAWfUHbLKuqp7ZUpaefeS09+exiDhDEM0E3VpBhE2axYXnG5x87riUtOHtWeo372I09p+9/oVOh69yAFXG+5OCy0TCF3InmOLBUBXjvOPDrk3hQOHXMI9Xm9488zPcC9z9qo5GFS4h2nsCfOZoj7rOuehFnlcnZYH3oWKffs/BWZshvgENAHO6fhC9GqHWZ4Rs5nToj2njy3/v+eS+QJiOeOgylDiP+0YjEdLmknh1hrzTMMt/a4vscUAfvcT7PmaEBkVFYU5imsuBdeO60tH7TKjxcDoaneH8/kC0L5F6UsFiw8fNDDx0JAQmjJ57jItwl6+ormHqAObi/rUCdY1i8VtAcR3ITh5mTgMG2eTd+eOpwAwY4TXg8O15ril3F7xBhwIOV+RAE8FjQjbT9viTu6ehYXOBlIwkni8GL0sxGIIksa64/YJJDB8Xl+lguDTCGHaRI94EPutkX/hDA5/tEJIynZQ7Qt/XMvneOPpPh3I4xWcds0cqJazIKzohvRkSw+wKP4M6Owzkv2Bif+EqcuK1QxcaRDyg3uon/LY2sGZ6i3Nc8sPUhTmwnBbs4x45DLN/MldtPAnMXq29fRLspH8ZsJGKJRUE+Skei5Li4iGWBOW0UCsUUcr59gN0cO6arRCzU1YvR/PYffRsv5QnpJ1/5AgGuV8M02Bxd4RxGVj1I3CKXIHxwMeNDVsVhWkpce7hpcVBs3bWPDvo7waIY5B6YrqJRTH0z6rP2UooyHS8d9LiOSv5Kgaab792DKuxgVWorOotlUwO+DmtZRG4mjQRBDt+nHkxY/HkzRV/p67YdvemVpSswmqc74mBzZ6DwRIVjNdetDz+Dnd27wVaRlI9tT0ew5GwHf5s7cWqajtvccmiLd6OO3IOK7BCOe7rzOdu87wPvhXlyIH3zW99NvbAU5Bx7KPqcOdlB/QjIwq7Zxa0+5HFYG6zpUkMTHPPqpEmNwEvZ3piXmINEr133B6N41oS8xBtjIQQ9SgWhyyT9W3RQy2xUn4wp4VOf/AQQCB7UBC6o+Ooi/UN2ywnuRQ3eKU1t40MCrU9yBbYEkJODbrYOwYwGVx4E8+cvRNwzORbDm1nYKTHei4hF3/L9UPUWQbk6QOEvIR+xob0iFVYeTo1jwaNbRkNnrKTjrePnV9pPsaOJODKAViD/zPTRf/5xWrWY5gFnUPaY6dZbrk8z5G1zOPqjvwJkcQib2H1dfXi37w9Ixpd/x7ZNYJ3rmCjOgo44Lf3whz9ObyCzsRKGR0XNuPTb+x9O9z/8FPAO38uQWTD2kwSoaslgfqF+INdddwn4/Nq0ce22eH+DOcE75SGcQXt0nbz/mG2MUPVwnsN4S7uDPfzswmQ33XITC20yAH90B7i0sXCVWfPBss4irXPcKaxP1RcITUdnbFGVlEBzl71LmS9O7LqEKeleA9IY0UVYA7KpmQaLRsoG1Gl4D0EgIrI1jZiNcUCPZtcRVEHRAWActRPWi0xEk2HPZQhISjlE84uOARM2k5Yzl5+pCnhqfSyMd3NYncR+eeCwtqf5RGnZHJI8o0c0Neu4ezCDTPgZS5m02rA/6BhLalQ71F5qkOZjxZHhKGVX/jn/1cIbWob1Um3D+UmDkUrik6pq+c1frfSOiLlIGat64H5BJPQtcAklxY1XDIMRndVGISyQaGiHKJfQhY4nUD8jt8WtuxvHsD0spbbZUWMYzqljgxQiD1VD8rHFiMJ3mbFH/GkE4Y/vrUQwKm+Gd2Xdfe539q+yw2SkQOc2vB6t/mfx9zmWhxzpQTrL+jQRqbUpxBMY3zrGjaEDYYoAmwqqmf6yjjrQvdThD/KQ7tnbQ6eCr8ae3XGo2CXYiXjzfRB66NIO9vRzEHWHnWYXsIYJy7q0hXudGndugCNYPvS7AorFv3/oA+lfPvhBvDF+lFqYaE7HEF8eaBUTTq9+HFyokINzbfyefi9hIsfQQcbA7ZgNfeVb30676ViP8vWO8KDrKdyIcrCFAt1EgW7hdxRoElaqsdE8hMhh1zrw8cFJqXJ0C6wOsa9NYKG1bLjp+MOyFFyUrfQAaRuvLd+UVq/fkrZRqLrptBP32xfFolekdzSFeRAxST6shioOnyFwuXF09+0sqc6cOy+9iHHSfQ88CFuBZw0jpVk40LkVv/Tyi9PP7rqT8XoND6/KRb0duN8UaF+YU3SnSvc9yPsQTZyEMyol0cNKqW9okrxPf92hyMKROQADQcgrXmALPqGd0kSZN30JP/bvH2Y0PYiZ+q8jusyEdLnD69YgQmBK8fB+//vfg0HTNRxG/dzLvTHN6Hs+hm5QP4bRdItgOumUKR/c025wblkizRRscXcx3xve/OY4bPcgeppFjNPLsGWeoTAXoeZcBn2zlyVkEa6DzZ1wqCsOp9qWIyTPkORdU0zHyiLppLBSZh41hILw1OGZ6Z/e9d20/KWUrnv9AtwemR4QXNx007WR/VdiFNnDj/Og24FPZvJZweLwGTxnNvDzjYW2V4aB08J0Eb+/881vsBDtgo0zDeXkmahP69I3vvv9tGLtTgpaHhMVcAd7H4C+aKikll5/w+UwXg6klxcvD8gy9ld02/XgMsHiiqU50FSmTovkojGM8k6r+3hnqoAVLrjwbCCjM4LCumIFexAsaPX+0ABJkU2e5mSo8qwNIaSLCXnETY+/DwYYz3mQEEZYGxZof4lh+8tJU1qs75opOi6S7ah3ckgUIaargudfQa3z+RHjzzpoiMhRK2gYaaz8HgbXnmSfU0k+ZOeERibMDnzfO1I9Ht1aUBzsGaBpQ5KO+VtPjzF5TJj0mlqoasOsAZop9pHVykcU8qlr1ByqkV0DWY3UnWaawwq42IU8W3mcSFH7pl7UMFzPh1ZxpLFKTT05aPUljG0uSOT0KcyQQ2iiSpBVeAiz1G/bG1MevGjaMroAVIgt9S1ukr6x3CQLywCUk14+bH8vbATSIHYxcu3dfRCa1oFIezZM0UbItNvsBKQL4MUNSl1crIy2N8LkG/ln9tIZoyT7nd0UD9T46wjBMgo2FzkH1cQNDBjFjkuVEw/PmGYCSCeA23VyKjaElNlQ2ny2vHbhsQBRhm4WGQ/pPjDDbTv24AXcHV9Xf4zOTm4Yi5AQ7VBAFRQ4OfRgAr5jx25M+XeQjL0rrBSl9VQxsWjCX8CyYhSCl0bYGre+5XoyzF5I+5Aj30gKtIpLKVHywy1OPV10WhSEerq3jNY3nNajbJJpUkbR+8o3vp3WEq00AJZ+nK+ZD8bW2MwGfVxJuHG1thaBx8LoaELiTAe9ZfUhYGoy7MoWpOIhRDDgv/v278YKM58Hp5UusT5w99FQ3fbs5lDa05+20am/BEbe78HLFJRPkVKEcMr8SSaPkzwzecJFHiJMGzUc3GU8G2eePi+tg1nwAkkrdYzgdltbMOg3Qq2eHL57f/fb2Oj3M6kY6RR+uMBJWUeTCQ58lhQE5eHcZpTZMQzcHV1LLd6MtkEOC+xRWpq7juwwls9qQdZa3qbC9ZWf+TOf+m8sAKalz3/+83DPl/LvlfVCJRtTh3HSlLDkHA908/rLLkZVOTkCF3yZj9PdKWRoBcYYxf04hiWmlgZH6LZ+f/9vIwBUJajTldOOasZqOjW7cn0hXnzx+fSfn/5mGo+/So9QDhUsr4jDlA66vAZxUcMR3kHCYhFS2WUNn8KGlXtiKzc6jeVg7Uj/z/t+mA7iUvpvH/hQasHsadHjf0o3XPsGoJ2yNO/cizBiejh99/s/jfdScYyH0xnzZiE5PpvCgHMfNMC5s6emV196MRgmvpdbtu7HOvY0giQmpvvu/1363R/+QifMchIPkB4yKxVineQ6nn/R6dgTzEi//+1DEd0UyzfNmIRV+N+Z8CRLCPQwdJkd1rFw5YWhVAk31Jemt97yeuxrJ/PnStMfMKu/n898kvesn31VAXxiGyKtgK3NAU/qPc1zFVAo99T774QfrBGhjfAPySZZP4cNpr+EOKQ7NlAENxHwYCq39qPlXDcnAjnQwmguNJ2WhSasJ8eB90Yj/a/jPowuxuCqifzJc07j+sEFJzSiBuprLZ4s3UzTR9jR2HQeggZ5RPKAEAeHixx/mwUZV4pyghnG9y6De93UDH8azn1nBzFxTKBaEgt1uN/x6uV1LmwarmDD3kBxbh5TxcsMWE0WWj0R4pWMXCZGa/co8yAr0FkWl9iqCb+cN4G9WrTDcYMXyhuVddqgRhRpb9ZhAPRD4DKyAeRx7t1zMPDo/WCQevKq8T+GD4MqvIjb4nfc5Oh8LcuONyOm2yNYuDfN0zXXSQfOHP9upECPLAqyov03LN2/z6AQLiEQgCISqUSTKc5TSWnopINuH9cI1IFstwZiuV4iSo1dIlJ0XRhYoLdSoHcayskLa2HuoAMXJrK78pdFohfJdT8P8N7dLM9wfNuKkYoL02ZMjtp58Ruh2pjBWMY1LuNhamBx08NWX0pTA4kg/fiBDHGzJyIEqWcEPQKpvRglYxnS41N0kp72L2L8ZFLzrLMWkCL9X+kPjzxIWjDdI/cP9wvuZzF4aFng0GPZOrdC5arF56GQQrdrI+yIE23Ygi6kk8avm6mgsQlaF53BWD6f8n2hmWJGwINghatXb8VmcxfG7tvTinVreUmYtIRzOfsAACAASURBVCTm63bG/99LIT0CdGQ37cTVQyBpIR2WBXpCRycj/UHYL/A+WXZ5km7Dz/ttt97AeLgzLVmxFNm4iyjxYUZDuzWeJ0flDuwi67i2W+hIezBVGo0xkIY9prN7gLo0dNErvzaWtxxs+oPLvAnMg6I8igPZmFAXTXkcXj7PzSRgewgeoBAbCnEuQQvTeZHFS/eSHLOMjv8IUv0pkyagVFwQLBFNdsSoD0EZs0PTcN7O0KX4sqWIXVatIEQWm0uKtx20n0GYpoXAYBdTKvcMDvjMF76CeKyGw5SuEVhiFKrFhjYLNCyHhiEw5LzYFbQ0s98ZPsBnkrIF57pwclq1pDB96iP3pYay5vTvH/wwy8h9qa9rJ17E5/DftvA12tN3f3JX+urXvxdTlkuqiSyHr7vuyiiIY8IreSjV04QdBYZUMfv4Y4sw5IKCCFdbCfDCc84mLWdxuh1u/Z59MBGMIUOGrynagrNPCzbHoiefB7rMVK/ayFZARc0ZG3lwOkEHi0rXSbrwaphMp8Cg/fONtcXpzW/i8yKaOmvheZGj+eWv/yg989wS9ga60PG1dK6U1jtS9BMddcAaFmu+xnHhDmHMEZz37wt0JhHPDmg1C+4YevFB+cMf/hAQbiVeM8OjmFBrLNAu4bMoOxf/QrbBBKPmHDl+kHdVFhSNDe/OjJlEqUHN24TB1hkzZgaFzibMxHDf916eXxsXO2gPGsU4es5YP/ya0nN9b7WJqIIpMB7jsenoHVqZ5MvZMXieScUNCXvbvKZhO+SKajiXdFpNaP+bCEdsIhutGu1/Y2MluAt+A1JMQh2kilAVIGNtkA1HcsD4gTzH3Hjm6GxDAbJnFDZfGDFnVVAHGaP37emhMGMHye9dpDjs3cPiBLMWTUgi48wgGR7cjPss7KEiKfPcyPEf49QG95Zal9HmsqL49920Pfb/X4GOrxudObgQ0EkNN0y60tQpHZyQLSjnQGVRCJmSId1KYMvPZGHoppPdBp90I2yEfK6J+PVY4pCq6bD8jD4cLqcsrj3ctC6gjq347G7ZuC2CCxpYmlmgWzua8FpopkNGMgw1i0E1MGV5qrsQbgwADe3nMBs8QIAl8u3WxrHQ8qakGZNxwWPpdYRFoM5sVaZlwDj45P98Nj3x3FNslhm9hqH6MDbXsiRs48FqaS0F7yrmpQczJtoqjyLYtZst91E8io+OT/mEx45itDJMd/aZM2J03A8/uwxpbytYtI5u+0k9Xg1F7Fe/vY8RrYFFFlFDQa3CS4LHYT+d5YAQFQXal6afn/kU1DqAmehwXTyWsFiUU+5LqiGT2ZNLV74CTMPDLFRiVmE+aessWQfppsUTr0SIc8aZc+IweoTRvZ+XQHrWSYpuLGj5FMGoYNLI+LPi0ypCgYM8WIWU7JzplAzwle0hN7eEIuCiV4+WEiCZa7BXveyiC5igGsIq9i+PPgL97mV2DVuDKmbAsJL8N7zhDalj2qR0nDF//16CCGCKbFi/Fj7yRrrSWSyr8rneLF/pjn1uncPKOHzLwB63bN8UuOcrMGL+jHx8G92twadlVTi7IVwphclR38QzNQaIo4HiX26Ek4EPCDqGmW6rZqVHfr8nffNLT6QFc85Olyy4IBWf6k/TxnPgM1lpXbp2y6H0X5/5Gik7hCEAVRWQfacvzNveelW6+dYb08tw7ct4rgvxaj9t1rQoYj+7/U7e61ICgueHDH4UWOhVb7gGVs329LOf/45rj2kUU94gEN04MNgrrrw8/ekPjzAd7oqgCd9GFbReb/FcJ6QwTqJ79jDWg9lJJ1LBualVZXnpTVfMD9pZB0ZDDfhuH+wfTp/9n2+l5xevpiZBY+EzmzGofUMofZmwNXlSyGJq0ij+nZbD/rNMQZyrA1kHLSwmxGqBVmBjgdZfOsRoPAv6gFcCIyV2Jx4i4SVCY1AMq8Luu7kFx8XCo9kESpPT2l4NXNgYXi7Lli5P84HtPOCP8qzaXCqRFy04QVyKDeluoKPjfD2tW4MbbXK59GKuh8X4JEt1O+eJuOp1kmrfQpBuBffLVjj2K+1ntPBn8VLA3ayaE62B0bfJU7u9ioejLJJqxaOrqjjZOQE9FUvg+jluZxmGI0YmvqSBE2UFMsjXfIPciOGHCwNwOmi75QPd/dBZXLYN4L/bzWZ5X3RoAxjQONaA+sSIkcOdcks963CkCwfwry+H7A+pOdloEwKUkU1/Vpj/pm7KddEBeYz8chqw+7JDL4CHWkcEz6SJ7RRploZ4JrcB4NtFS0nye8uJdOmk0cw2CuguFgN2G6ZSmzjsXy3oweKgQqjHN0Whe19f3KzN2Hbu299DYaLj5oY0Eo3U2l4f9CyzzfSvlZZkGvcpMNjNm3aAWx5IOzbsAfpYwQ6KbT74a0NlXXRo9Xy2WnYHr7/yijT7jDnpc1/6QvrTow+hN4A5O4SvdSWGSvgstLURYjCmiC7Rl167R2dGHqJu7nvBxFR8GCbASXx4kQkbb3bdjddQTEiUpnuRfrQPZzonnF/ccV/69W+eSAvPn5GakalrghVwFAW6ByhmE8u/LnnKdFt6/w7u6U4ngbZqYACc1A+cIlyg0gpVloyWqpoGDqxuorC6cEcz5BevDYr5aDrzEgq1tLoiGogx+Pn6nBr62s0obvyXD3sfHZoJHqq1ZBdZCgulNqka4+80SFfY5AkvVl2OuMYDVJxPua48a9ET4Q8zEA1U7QB3ngG18TDsGtNyxLX9unqkrIT76w5g3rx5eHZcjBnO3JAJ79u+LTrqZRTzCZ0d4TSocm4Hz8gqZPznnHdu7ASO8U4cgBdeizFPDyPv3X94KG1kGlFy7O7Hd6648lSYJDUyTleiAi0tIRm7BMMtllTpFMve2nnpnp+vSA/ct4yA4gvTzAlTUxFd3jRgC3MJ//Tg0+l7P3sAr2o8W47bceItXo55U1tluubKC+Le3nXfPWF1ewVy4v0IpGQ1PPXE05Hg3tk5IXDaXabg4J9+0euv5jrVpy989QdpxZrt4R45Zmx9uuKKy9OLzy9Oq1aui3DeCNsYwYpH6UWjRTEHpPfCQ9+FgoiDYRk2RqfA9C+GDXLtGy7FwQ9XOa5Z+/SF6Z/e+5H00zseoHhiScA/H41/TZ5p4jrghedZtkvwhRzFMxDWp7yXuQKdo/pl9FonQO2SDQ/OYuWkIlrPisH0i8qQYgNxBOwAFOH77dAuG6cCf/DSiiGEOdTCZkI8agrA89vCy2PN6s00l30wQFqY6FArWw/5PBUUaHfGNheHMftSxj1AF23RtgEVN5fNZSddSdM3uhCxC9bMqmGbgJo7adomUBekSZZTE/ImntM57A2UJF9utwX+LMzRNpYNNQ9JfT3LJIpAPVCH1nylYGj+wIpSvCAlSBTtDhSrBB2KQvk3wxJpbZygsdijtQc3kkpj2+/S0EidXbu7OYG7eJD3sgnFLL/bBBRpcXrQZlhuttjLNsMZfJIV6ExckrFI7KID97brHhHOZNvkDA/PdfWx8c39UnJurBF/1XxHCo94dBO0l2m4uI2fILtjDCMjm31umDQbu26/1gH8qS3Qm7cRFIkS0lOwdRw0JoqluL0Av/mCPkdd6O737TkEhnuAmKstLI32M67XE8szgU09hjg8hM3AChYPaUmOzX7uvRroDIIxr9mKLWgfzIDN6dBeoCBuPO0xBQ9uJWZIGjbNQcxy6esvRU1IiOtrr4DlstTJRxQzgkGP4fRXldaAEXxdHQ8s9pU+iMcHtGlpS9OaLk3rluxM9//qHnL5pqdZc6cjR0beDVbsQ74LpdvGtVtxe3ssEtnPxzZ1Mdl8Rl+NQQRRVlxNJ9idFuEJvQm4IB/6ojSog1v3pCPgc5TCmGVOcQ+N+dLn9yDwTUUlGDfP3yB0rzzxfkVMvHRFdIFMr+GhotGQJH+Xdtkk5S6Aa+xqnxPCvDqXKkq/ZUpU0qH76zBjZCHwi77N/lXRkQujeIGViXOzTX+PZ0PGAN2xaq+TiG1K+XftMJve+Y638jVLWGpvT7/45Z3hYOah5debw7KvmUXP9dddFQ59pRwE+sXIEDmAOs/v5yGgqdfz4LylHECdJJ4XYSDiWP7yiiXpB7/8JRFTB3jvajigODjx3KiC+9zeZmoNVDvEEKXl0LqqDTvW3L6QcN956e47XsN3pJtJbEKa0D4u1RUOpUlAKAvw4X7xhVXpU//zI7jnBF1gOqX4qphR/v3vuT5dejHQS2dzWkncmkvtiRM6osOt5n7thiO9ad1WJtpd7F8ayGqcnFZvWJOee/FVklnOSj/66b3ptZU78fummCBvNsH8iUefTIvxT/deW6CP292OvJfaRlTKnOGeFzIheJgbYuFhaCZhIXDPQiLxzseRcMrM8ahKpyKtP5je+8FPpGUrdmLlSVPIZG8hLdDzhsNtlBDqyNLX9/4whTBExMKddtS2Obz/GTXWnz23e7KRNIzZpbbNHEURaX1VLUUVsZBNvjxsv1gRkFVrO37ejWReVh1PE6bUM/VZyIujC1/GIfYSdqLNLZ18//wwmCqHZ14NhVE9SBbZplWrgjTscSnMvTzryvzdtfnY2nVrHVtQoGKZ7yksyvWwcWjCdrhDTJrnL2/qBVNdcceYb5svv68aTMbf7eOgnbHNr6NI1+Mb0QyzoTDCG6HasIX1QhRjDm9R1Gi+FxJ6TnkXSzge5LCIdOlnRDmg+WFeAvnDo+i69JfdTmcmI2IHhc4l1BakjiZSO+L6w3nNclSaYEJywSM5XJMkvn9RhCv66mcvWkTWSGsZodxpsBJLhRFxyl/hjuivKOqwTxS2KExRZCImXcJSYCzQw2S66LF0Cg0UbKl35QD4JpT4eRxxZHHswYPXJYasj3GdLZEgY9KID4ALgQGmhB5GfA8fC/TGDdtQ4+3msKtAdtxJF93A1yYjkK9dGV+fpRjFQi75YQQGLlJ7e5CRrt8bBXrnlq40hDlQnh4V3GnNlxTXKHs/ScV1A25aNCtKKhkQEy+uC45WLCvtxphQY2wuYbzUWa4M8/mhXialvNlp6yrimvhsLseq4G0ZGSTW2kfCzLJXXkvPLXoBKKAREcWM9OrKpbixTeYQa0uzZ8KJfXVVegSv3J0sQLfCYBngnhvUewzrxV6WioAWwdc+6rKIgqfgQRirrKIJTFoaEz8Db7AHfZHKVu7/EeCNsIx1uQcv9gj/fThN8o+EIIvxwj7MP/OF0x/EXJ5pk/H1BWJwF7B+w6Y4BE6a1K7ylZe50IUmj7sCB+1OVcIGbEYRG2RyOAqbQv/uKkZipTBnABs9x6HnYdbRgfETBXcjNER9WWRC1NYWESg7jf3FJIp0HewbOMs2KXxPu9Jefs49ZOytBv5Yizy+mJf89de8Hsy5KP3Hpz6eNuzqTZ1TGxjXObTKWQrSNbeNqwRuI0sRtVkR/tANUMGOHt1Ll4rtaek4rkVH+uG3n0wb1kHHa+wEwqCBYg1wHp+1s2U8TY7PTjVJ5Y+ln9/JwpJ3pYPu+fJL5qe33XJVpNPs2LUz/M+Vv0tBM/DUxG0TjzZv3sLuo4eiPD7i1HpI/V5KwfzuD+5m/0C6DJ+jjn3VZz/72fQIcWV//vMjYXzm8+6hl8vZVHjhuO4BIKXRZHIXhPKgwyebA3cyeP6555yZLr7iXBbTlenj//V/6V5ivAo0TYM9dJz7Po5IqJM84yf489WYlZzgnvtMVuEa2Kc4hO+ty54FWRfMkJez6BMSCWZP0GplTrh30c40SxqyQOq57dJYzHmAn70c6MMGtap2mIPMLvpEqoOmWg67QqHO9q1AG6+tCUpgoX4bqgRhzLiIqmIBOoC4qoIw6zHNwI9sV2W4CH04YUgSGOCZdmnsTiAUwVCZg+PPI2iTaEiwh5mMI/UpeTMvOY2GIotVV+tfzDhRxjJCzl8z3Z3ev+KwzZiBCHeYWi1AXkU3EOo6idgUioygzjcIFWLmHhUFlC4iR82LBGFOjkjd5gfSW3kfMmXHgG540X1wNlet3JyWv7YhaFaD+BwUFaEIs0rzy848vrbeCuEH4qaUmx8ddKbYyxVn/7wFOEfX8+8zKWqGDwd+HXQ+Ok1TGiSFc0qL08ncqOdnFXqYOm0c0AAvHikjwhyOSh4U5gNKodtFblmkJVCgzWCs5SBzCeT2WpbFMfCnQ4z4wVhhSjCZZAcFq5KHsRPMsKMTiINFoV+7jJe3BPaDeKnXyElDCKiXLmjrxv0U6G2kNezDw5nrd4zPzDjmsiukzxrL0EYU8eCJc7q+HYUbW2EphZhkDkfmCkbn6hp+tvoiHjgd4cCjq5rScD+L0L72NPoYwa1MBY7mbZgBNWO96jJD0dDjDz+WNhD/dP21b6PQbEmPPvVYet8//WOaOXtGeo24qjt/9qu0HQjnsN0vVKtePovS9ny24MP8HIfB7IdNc2f6ktkQnFTEEaNGsXjSa/ikRZoRU5k9h70+42FNi53ASZZ6Ng5VSK7tgCzgR3g2NJQfBbykW6HLv9PwzPjExz4Mpjo1FosbN2xOD5P2vXzlWjbrPFDca6OHRlOkyww64C71kWJisvNA7yGmuoOM3SyMeUlrKb52rJr7dI7rCNHJuWcv4LBuSk899VR6/rkXAwrbv39bupLUmXVrVsUIfvZZ84MaWYOF4Ol4fvjML8Oqto9Fo3j5MuLCTvDcTsOz43F2BUvXrWZHQMJKKy5Jo0iQLu6LfYHPhSkqDZj3Dx7t4j3kPYL7PXQclsTxMVDj/szzdDQWgnKj67jPs2CKXHb+pSybG3mPetJtP7o3Pf/sspj2zjtrKpS6eYhZpmBNShI6y1qbjMnTMfwHU7aQqozsw7jHArgfOmET91816XEWc4ueW50+97/fx0aA941imE8Tc/c9v0rPPfV8+vIXvxIFUkzY50UM2kZNlWKhQbhc0xZ2NL29yrztoIdgTE2l6VibhqAmXnThuekD//re9Mt7f5s+/bm7jPfjWeYe62Qnw4nfkhX0YRHiCCYLRdbPLYMoM2nLNBQu8QOuGIE8hMjcAXiI6zMkeGoZ8Bk3P9Q9m+FwNoMamrW21UdIQnk1YiGoqcWlTB/QbZ1o17M/2rxxD/8dkEddM9cdW+SoHRghcRhZYtev3xiiqPPOOT/8Yx7608PYCpyXZmId+tvf3p+WvPxqKDxlDlk/hTEUATopHkCBaie9Dwqrn7HCPc6MiyzQFqXM5FrGQlBO+NBiMw0N+LZKoAeb9RSpBm8T8tC9K5JUOBlyxTPwYv2guUAuCPxlIbWAuSS0YPpDBB+Qh1nhxXHGFuXfPXSig2Ccq1duQUK6mgdRVkjG0LDjFpkQS8wtAcMvRA6kQHou1eSvBTq+dXChM7loZryS+yV9768FO07XEYUanZrLI6cJIEEuUCFj3rjAoTt4qJuawcT4mf2aciq78QjesX1fqCCbAPfHsWAUu3LhExxuTnBPT5eie4A1tm7ZxSJpG7AOBZpT1+3t+I76eCjE+b2+qhmlDR2hMPWCWx1ACn2Igrxt84G0dtX2tHXdLjyckSgDA+WxCHM757VU7RXTBQ+ZBTquCeqyEmSoo4ugNDUU8T1IUaEOOLrVUPBcSk5kPD7ew+HaheS0bAJMABzLGEOboBrWc+iILy/BGW3VayvpDtsQuExK3/r299P5l16YJhGEexKs8e57fpMe+eOrALtcOq5ZK9Sxk0ANwgmn+BmG2DkMgk2biuPG7yDXzheoAUoWIXzZnoHDJI8JxgLtIW5oZtAmeXNMmJg9dyrTDIwLDi+J/32Mjft5Afwz0rgK6YImMsH858c+xHLXvDnk+/ywm9Ztwojp9+mZZ1/h+2D+D09VLN3Goh/+qgW6/zCds2wDfcS5bhU822V0gkIrb7zmapqSIia7zbFw2gAtUHqdz/ekyeN4vocwJ5qZHnv0YZJWdqfTMSpyid6KedTlYLcdTBd7obCZbdkweXx6+Zkn020/vy3NIJi3lQP6wccfRmC0iQMegRhdW3XDMSxOT3CgAs2UweSgQz+B+KWCqSg/v46fczxxSIMU34dplJrwjm6MpWcxS8AinvNrX/+mNHHsrLTkuS3p2aeWkdrzMJPISQz8J8JDn5omYTU7D5tTJ4QfErc1H8OkqdwvVZVjcePbD5deCEG+8DG6Vj2fxYL37D+RPvW5b6ZXl23ltQJe4l15nBT5PnYst9xySzRGulxKK5WebCpKJ9J/mQqTgFHUGyziYLPxesetl1GwpjOx8P5sXs+UcSDNJT5No6blq7enBx9+jq6dZgnPlmN038qmhTAqWaJWwZEvcIyiEPheH+Swd5+RUyJbK3w3fS7+phfAr4X3IkqAjZiWCezTbEL9bQet/3otqMG0GcBFBCaUVqJ2JGqspraCSXkPv3l+YZaYBZmnKpjnYzpJ9hV4cD/y0KPUrTVpBinveuWMQc7vDkLvopfA6GfyDFxzzRvTA7//Y/rxj35EOMTl6Z3vfGc0nH5WIVGN0LaQ7jTRdBt2IWtRqkrTzJt1yRyof+BbUUg5aRjPvcDiPY4AZZwyegr70CvfreMD2+1JyBdo92QRa8p5JQQ1juvgxtui6MjhaaoqLDyfGV2icMmb5SXqh4Ug1CHufOTwKZZie9LyFRsgfqOO841n0DSkMsfSEMKQ1mbRF5rxQMnV3gxrltLz11ocHUwW055hx3/rnP25dNjLrEezpaMF2n2STAYlp/JQXRQ2RjFth6XRgHLP8aifUaYHH+R9dI2OTlLl3MKaCm1asGOjeJy5iz3Im3fv6iKZeyea/U0EUe6iY6liEdkZPgvyrqtgjJTgS13kac0Dc5wfIjroA6gwKdDbtx6gg90JDrwz7edhOc61GmUR43rYqXuQOWIKK5XpTcm9zGevoN1oPq5b1XUwJqBtNTIuy+JogEbZAo1wCikifTvpxA+1puKT2IDSmbprKKAjqwnjoTIWuLspwH+iY6hCxrwN853N6bxLLmRNUJiep3tehvqQRp5tOteOxWIjG/kSvEGUonfBq95JjJJCBfUE4c9gAo/+FRqvQ63yPgzDBhpSucnPLRTBlYjYM02q7PQnTGrj7wtTD51uJK0jARbLK+fPCE8d7N7Fz1OTPv7RfwlKnh4tLlq07jhEMf/Nbx8Ml7B9QE3DjLOcf1Gg6V2iEPkZHLsLIkwgWwoOcxi8CRaDkv8DwBRzZp+WHiVgwBFVV7yZ0NXyRx9Pb7jmcg7JY+nee++lkG+NZ1wWwEUXXppufts7Ee8AJmvixTXYun51eoBghUqu7S4+cznv05Y98HL79tHNHORQxDK17jjPBOwWvKjLgaKKeIGlk44aVQ/bqTj94fcvp6Wv7WUEn8RCsTxsCQrwih7geTxz1hlp9sR5uBMeRLo/Nf34e3diarQm7DCF0mbPmJBuJDCimm3d/37+c+mSq65KFxIG0cuiVk5+L8+quZ2dcL6PEzSxggXnKPZM02ael772jdvTd75/l+sPrAROpjt+fnvIx9/7nn+MGDH51x5evvdhscv9Gk+R1k98zZplLMqH0tnzW9Lbb705fLMvIfS3e8+29Ohf/gzddGx60/Vv4d04gJLxkfTLe56E1kfUHKZa5jBmznJ0vhAUanGXy1kGZwoT2EJ6egjW8oxpVORUnyMYSFQwfdz32gJtzZCSKTst/NKNmDq0nz1AEeEYE4FUQA4asQ+g9ml9bLIPBH9grLmh33gIv5oWlJCXXXwRzozt6WHejQfufyji/W666WZCl89jQq6ALbIvBEsaq3mIyYS7nSSdSGrBsMsdwF6eq+WY/lehYJ08eWJQIPdhyfuDH/wAN8ubU94Fb3ndsFLGTFLtC5QZ/li4RoFhljhWsEHVaNpCJE1Gsr0bWVVtFt0sZl1sJ+vCNcr37y3OeZxkGR8y61p94RxNwu1O7IU6K9SRjxBCjmUPfg/yonciTT3FCxxmLEFl1Qw/k1FnXrPKT8V5dbrKKVOyRWGIaEZ+5Qp5zmYwNr386zBMCfpTljYcrBNGpDDY52XVuHs0unsxaaNwVBsaD+TyROzIiaCPGCHTR4KOAy1LyKIJtZRBmv4yo84OWiWhaR276KLXYAi/EWGJ12TKlImBdY8b20QxZCpBWltCxzGM54I/q4KWQ7BaDh5EZrzjEOPVPnIBd6ZdW/bRfTA5IL09hU3hKWdCfuZjfn7ukfdHn9wCOugi0oMdnesaWD5A3WpGPiwPupnkDtPGw/pzP+PhfsJn++k8UXbqVFZEt6JrXy1quAEe/m999Ru8VHvS2DGT0lOY7lSjPj3ONVy+YXuEvFYDGXQzSvMUplY8lofpQn0GunEs28/yqY4XokrzHfjd3fBmSxkxFZkdI32iohIsGi6+GZg6sGnQXwDdqxh4q9w8Id0HOTAH9eh16SMZkZ9d/rULTH0djMHSyvG6a65AgTmdf84+BfbJ6jVrOTArKQJPpftwduum4zOh2+LuAWB6hpCSI7A0UoMcwglOrxaek7kYHrlZ34ihUSNipNWkaKiqq0FxOIdlqkt1JdN21L8neecpAlstEAd7TgJxzMYn+6I0Z+6ZaToxVBWIoYbAuLfhhSEk9fXvf53ACYrWhfN5nnjm963iDIPKxnjdANOmCdprCXCiz25lRQOffRiK4Zr04ssUdl7oGrj0XqtY8sMEOAafua6EQ7cVI6WNvemis68EVipOH//EJ1EqupAlk5JG47bvfD0dQC36IN7d73jvu4BXmmFWIUIihsmdUiW+ND7TlUzKG3BQNPn8rAuvSz/93l3pk5/9Bgcpzyiy83//6EdQ052WfkBX+DQZhlIufYfcLxhIK52ulK7aRJ5ugh7szD/13x/m8GkKOuJ1b7wCmHBTFLETUD6rqpp554uh2L1CwYTdhU/31m3mPaoozGBT68h4Eo/8tZ8J1nct4FX+vZxpXSPdL8TiP6DPzHOnwK5TkRLvu6wghUROq6IFFVDtBgYt0KNRd7/zvAAAIABJREFUeY5l9wZDiji1Og7RcvxJ8oDh6mtxDyR16atf/jYY/W5Ci9/CYTc1jacx24klw4plq1BrLk2XXnJ5+MfX1dQx6Wzg0c1IC6bsTJs+NQKgXTQPsO9447XXoyVYh/fLoxFRdgFQj8ZNfubf/OY3kRyfd/5bFgyr1JIXKC9Sq0xP7CFbIoq2oH4ocnJRNGA84XrHy2Fh9iG3UPuAnzDhgIfah1UQ3At3DLDeDa9YbHSwodQ5nP1vOqbjmJBrwq2r3UA/KxtGUBOO1bar/ZcX68gbPY1F1MVYwBIZ5h2+rC457en/Kkb5G7Uu+7M5AUumvMuJVALm4Of6+wIt3potIS0AKrfgUEYmnRt5uhoudJY5JysFJR24mmNxDR1jG/SsxsbaMITXcS9OcR7mHuwD9e3ogl63geIsTuVnMCmlY1IrUt6msB2sQ3aq1v8UvhNDTDD6IBxyyQgGncnje9ImOugtG3cxWmLoQgedK9AyQO0yMpOg7OUo4KUtKZd7SZRSszAMUu82dGhk3cnqaOdQacbeMG+gIh3cjB3nycZ0gm7B+9qE/LQWyXARneBxbCc3rF6X7r37fkbMMakTDO3X99+XNtJZ70YZmg9enGDkeGidoouYgvFTH2q5apaee/h5DyF1HjhwEgczmEF0Hpu3bgGTbI1nTtc7sw1rMSIqNokEWOowh0QvmHEf0JDBDeGKiAGSrAzH6Dx4y8do43QGjKU0u5OjcJYLgSQmU4BmsrzUDtXxcRtmRGvgbXsNFbkWUvRFVI6OPMe5UFDveTQVLpZoTnwmfOZ9mUv5mUxmb6JA79mxPd3Ky3mCWf3OX/wsved9Nwbkp+9yS0sb4qt98F/hiq/agFpwKe+Qu5yxcLgXpEsvvTRNg21jc3OYgviJz3wsvbDi2fTuD7ydEIVOCh+T0TBGV4k9w+H97HlM4a5lxMcPho+/+OVNacXy7nSKxW4h3amJ86ZLW5yO6MvOoVTAM9deBTa+Zl/qbJyc3nrTe4AmvpwewwSpDhZPAdfqkd/dkw7RwT5AaPF/f/q/UxmTxyHEUfvwFZeNMICU3SLR3NaIgGg316MAGOSc9KWv/CD9+Ke/4bOA9fJ/7/vAu9P1JLk8+OeH05e++A1+fhakPDsuUCNfyCaI11Pqotevlefpbbe8GbhvB3BKU7r8svNpWF5Jr7z8Mu/7MX6+FSygZ7Lc3YBwZR57kE6SrX+F9cBepuw4++NXAYfWGJ6fBpqHHjQFvewwXBTq0a4xW3jAC30JU/H9M4Gd/4wJU30f/70HiN2zEG5hsY3NMZoY4DnYM/WNZdH5jx3bwQFZzS6CZTchvXexcL37rmeYphvTwgXnRrrP2268EsOwIuiJa5iyDnAfoazS5YvlO8F5WC17bUkoR2fAipoOnKS5VzeOinbRWha7VHUi88CwtnowaKil0VbehHNrsdSVteAIny256mAiFEMFEu6IsEd5jPxo2ogOMnaXAZIXMHJtg3qlOq4KTwUxJyGCJn09yODaiVOZRbOEE9nZbphim1l2ZjI/FxJHlSPjseAiQlqKLnH5nKCDsBeO6AEMPLCZqB2hBOW32WJQnw9G4WBqZKdTSM3/KvP2n/9NOZgV4+zGZvDGSCowf+9STQZGBnFkzA87/EgD17ybudzFqSnPgvdCOW553c7LUNCY5+iRHgq1zltIPrmwFho7UNMXxMCFdlRRHiRIVarNbsaebdu2xTJFw5SpMyai6mrk5WcRC1vEl9JlZRz4XLduOJZ20N37XTT2kaK9O22Adqd4ZRh4gMsX2/coOkwmcW11vOPQGI2NqQvC0jIwzbEsBDGCb23Di6MzU0S1Qu2rL8Xnob8iHd5Vy5Kw3gyzwI5LEJBUg0PmkjUKmXCe/MsimAtm6B2EC31PWkHg6lY+VyFOYPl8BqeCUXQ0rWCth8FFVdcdA1tbuwTnN77umadPTte86Y2M2/gPtLTHCOxBOMQUdIKCbmHQKU9Tra2bu8Drt4bftgePU9yADokcWvk8U/nQ8EbzIgywIFRQMooD7ag5jk57NAj9GPYfp2BhfxIBsLPnzGZcPsIBuTG7N/wKq0quYRZCwcvMc5BzP8wCKwBAaFDEovN4tluZjs4/dz4G/29Pzyx6Mt1z98/Txz72z0G/EoOdg2jB7lk3M5Vk3/3eT/hzi4Mu6sEgRevWW2+FP3xFFNiP/teH0vMrnkwzT5+KN/PFIRQrKlMlaQe+E0gJb44x0Bx5xC1ezzwHD/4kCd/6b/dujyVnwUkXVRj60OjYUBUwYTYX4wnTy2HTM5TOnHcRftOH0s/u/U1Ag31Ah9/5wkfTNAzS7vnFbemmt96Yzj5/QaQKeZ17YEfsJRlnDAvCaurAIInkVRziQ6eq0ic+8RU+x5pIALexevu7354+/Zn/SY899XS66cZbaVw8MEsj8fs4X8t33KlEtks7RlSGJ1fzzKvSbMSW4DDWtMePHUwXX0hg7YYu7tWJtHz5cgruwXTjLdfCEpqE9/YPKNg7uTb8TOLIwH/7iDK7Ep/xs8+9gK51bXr0sac4kFlQU8WtC0IK4r+++97HgGCDmosoy82WdY3Plc/0UsR+pgp+c1u7Tp5+VjQDqCzbWuGyNxEUS5irjcJfHn0q3XnXI4ROpBDWFJLqLsx7Btj+tW+6InjOUo+d7A9xDZ9mklLevx2B08YN62MhK9FCmFRB23yCem1OZA1N5HC2WfEZt9ntBcbTWkMPl7yG0wqG7R5cwOjHYYEegy+C2WSq57RYtO0uQU1WAHYnyF9gIjDKvz8S8LmRjb5iEbeqOmXNxld3bNvY9Ag4za7tnMikMuiGZvGz28lwYws/23dUZY08gMa3byGkVEaFNCg9Fpqb24L0vrdrf6Qvi1O7lPQCiHNpPpJjZeQc7DL+dQavROfsMDzC/NCS1I49R7dR2KCJzim+3ig6/GCH8HOEAZGiB8YhYQ4vmknK/ncuUvx6ucBLPYgLYXwMsmTSoayUQ02FmNhSJekjBnVyZcA46Zj4zNJ4DkFFVORixLzjeiGUp3qWj/LMx4yhwLOokApk1x7dIV/h0EFgH5aFPfv6weh3pTUrN+AICN2O4jUEm0NOZUYdY5kyAil5eKimLq+Ei1o7xAFMgW4bFQW6YwJp0S0l8JcbU10xEMYepgiUhANd8D6hD7Xgw3DowH6Ub7z8YV5FAeNzKDA6xGGx+KUl6cc/+2na3YUiz7aGLrEK6XUhcFgpcNBoivugSeoUtX66qV66s/e+9WY6iMksx2bQgU/mMeAEco/AhHKUxBVNj7Q2VcSzn0XlKiiFLy5emqlPuffio4pODnBYe2gcg2ZoZ3mcA9oHuonr7sM+rEUso66DVT0FpgW15byzzkRUcjmpIU+l23/2s1g8ydVTSFPEYsprl5lhZQd7FsUmZ/dEdH8KVaTe6Wx4Fkb3b6eDfomO6InHHyJ04OtBAbPbMRVeWG8XcJY8/m08/3944M8RPFBGZ7p79x4WT7XIra9Ll1x6Ufr6976ath1cjSy+MP3DP7wvsNZhFIMNSLuPUbjETH03ZbQ8/fRLafP2bg4ZIBmLTbFOkfDsB2VJweMFjgsmFsWzdGh0mto4MR3YdgAqW2HItx945Im0ZCm7AK7Le6DaXXvR+WkjVMl6LB6uuPpyilYBRWQ3neDarNlgWnAq9N0s4N6uXL0jfeTDn+G5hafPIleu/tXXXpO+d9vt4OHLub5XjEywWTyVAl0LZTl1w3SbC/D/2EIC/LZNHJDApHlcdCFNrDGAiBamK19/U1oOTPBjMNp2qK1v/4ebI6XkV3ffB0x1ML3pjefFoVbCe2FbbuTbwMAQuPhPAr6Sf+m7H9a4vNNHeBdsNIRcXCKPjvAKfaJFA2y+ZHXgcVM+hDCnHggK+iJ/795Nz476OkISaErUIayjUfjlnfcBuwKnIY3vxYWRGxBIA+tqwg+mAX8RwEwTVg71zsSaLiYpodDDNBAD1Ad1FC2wwdrhqmvGeNVVV9BYYY1Lc6Ehl82N1/2UdF+KjTUkWrT6mcURSaYbWzPjeRs5aXUNKJoacWfjpBgDD9ovGFaNcFMLC+T8lbGRfASJ8dLgAqrcOnK4N81k9D3jtDnpd9BlVi9DXcRywYIOtyqoKBLZSwDmjyI6KKTNP8FLHCOL0TghfBnpfOV7RJHNycRpE0cEJ47R/rvRjCihFMoZcstikOvMfYhMMApHCT+wp5OLAbXthpf2c0HEjd3MS5E5xKg8GitKO1qXVNHlW9xdlLJ0K2HhdowLaeetYi0ePoq3evoyvkc1pHSpfkre5TNWyG1kBPewaWaTf5KFl19rFA+ID7V4vw+NS419iBkG5G3y1iiwqAKHraTbKAO/FV4JWhCf2wdv/z4KF78HgY66GKV2wwQZpkidhCivca+wkdxbT3sPMaGaQgj+VSR61zWl1D5+FMsPUzrywbaKItGhmsOzoWxsKjhSDxTBzwbEMa5pMgWDpZY+4DoSKk/l/hRwwvcxlm3BrP44OOD6tZtCQQUJlJ8DmT6HiK4YXSf602gO9X7eUGmIrZUN6forXp9mseQbhfS8CtqmjmfFo3kzidyiStL6u6VHPo/S60BPL+KKw3Qee9PDjz4NJZGEc2COwxQeMXanBHHGkP26eKOb9uE+IWyms50yeyC7Via5BWeelc6Yf0Z4cixdvgyxyEt06CwJmZIcuOTuWoSdmiwm+lsHFZS/RgQbBdJOS5pYMQXMpaFJO7NmTImXz+Dd/+df353WrlmafnEn3fS/f4Rl8I5IZpmGtec4FrBr12xk0ipKzz6zOC3GoF6BSxdY/Tl4Zhw9NZD2Hd6VBvGzufCiS9Mlr78YpSGmS4zbRaWGLctmYWp10YxD2quvraNhwTGPAteHclCO/zEKtouxIQOJLUC6DxpPBm7aWN5E3uSadP7ZF0PP3EM3/xxQEIc1IoxPfeLjHNBVXO9taf5Zc2NqVKXpOyX33XseNDabJtgUe2kOvvCFb6Znn1sGxIAnNffg8quuTj+9+y6ahi1gsu+JlGvVdgqnDPGoq22kQMlEqWWyrgn73AFGGpuIQxgvtUL9LADOU+5/0w1vCara97/3rXgH3vHOW8B6N2Ke9HuWZ1ADgQO0d3X0fxfRY06n73r3+8lyJDlHmbUScP6ZxlCqGIVYpJ9qmlQGvCIMedLgaO6fjZ7FcBhf55KSExRn6K5wraWk6g3eRHTZCRhS+gWtXrMt80DfS1MIRVOh3Wiuh7stp6vRo4+ALxOTh/pZEUq2zM1YJga/jiKL8+TQAB15Xbri8gt4dqampUsWh1PleiiWNn56hMgAUhTmAtpcyZwCO69mWgkMLVt+yPmwMxRkWJxdIjW3VNBRQ/+CZlfNya/8llJNHNO69PhfXqCz0c5RQ5MTabw8Ucx61i9bnRb95WnqVUE6zCKLPo4HTaNs2BhKcRlRBlnojEaQoSdygCeRcJAV42zzmv3KYcpRuO1q5UeOpCKE3wIF3yJm5+h/FwnkbnL53+UUzxpUGfVgxo77Fuc5p82I7f7uXdvwgW4Kmeg2DJsqIJiHLSTbUyk7mTE4TBTGMPHPejwn5Cr2MAbmnO28+Vl0FRilhxtcZpN7peuUUfjKCIuswUugmXgjfQDChFy+MjfEIm03atJFL11gn6csD65deBk4VMS8g3s6molX+TP7Qjjy9AABOJoPcS19cYfplsRpzd7T66LnAIcJ/2fBccmrF3RzG0ZF05AwT7BA5/EAguFhiFVLfFLJMAY+/dUwbCcAd0xMuzZ3Y+TUgkslyRDaahpHxFOkGMbgUJc9+zkcykazPKHwbMOi84T+JMj4D8qBRVK8GfP6bdDqeuj6jx84ltpRTZ7o3ZuuueoCqGcXZIKL2knpVC8iHzblASUA/0Qny2Hvy/3KK8vT/3z5G4hCdrIcxGFOGGcExspaCwND9dlgQ899PzZCk9N3wtCFPF7MGlhGPlf9TGqDUPzC3U4TYJeB7jYoxPK3Shg1ylhg5iTCwUQIyCtL0pHZ4bOqQU8zo7bfr4+ufdKk9vTGqy9MF190dvrspz8FxIGB0Lh2IBfEFSS4PPLQw4y5U1gG3cCCdVf61Kc/i+x7N1MpjoKdHSjl+GyngO842pp4Ka/C0rQKF8niMl700XwG0nBU3um3rPf9GiiaK1ZvwEUQv2ygN6l7eewhhFeGEH/kFv15TD1l2F3WAV/lH6FKgH7Uc6+P4Rq5+IUXmUj70z9+8IZ081uuAzfdlqYg7rGh6YHJYWHxf4udKrgo4QD2/d23/2D6v699L61A1r0dRpK+7wvOPS/ddscv4n69970fQmByLz8XmPlR9kc0Pw3kN1aUNyAXJ2GH911uuuZfMphyQbtsTVMd98lp5+Ybb0hPwq9fgkL13//j39BDLMWQaF1asGBBLMyWL1+ZziNd3iDcW9/2DgyetnAvmZy4PoMUTpN5TvC/7TiDLCCrSUKBy0FJDy4t+dn0XfHXUcIabFTa8Nu2QFcjzsqnsz7Cc65hlO5+mxGGbd/aRXOl7akiJ52dM5tTVX9H4XFrNldZYRYm6lW9Y/ieZ7CHOfPM2UzLW1F+VsZkvHD+6fjNN6Rf3fkLFs/g2zRlJ7hvHgjj2jtCW2HosY3mQSxrPUjy6qdW5CgQnO5yDSHp1/GhkXqrJKwk1LKmtjL4fScJQDyAWc6jDz9Dh9NNAayPpZ8GLedQnIvoSJ5ilOqFylSCUf0eZNyHD5uMywvhttlrRokTdxYnVRmkf4Kn2l+5yG7pR6TZuWKtAUtWsDMwWTpZZmeYUez+ir1GPJUesCbuyh6Bi0un7PdRdHAhsUB14MdHwcLGw80M32aWDI2NzYyj20lG2Jg51vHAu+hsIQpJRVokQbMgHGCE3s6CS4wuqInQqYYZZfdQtBT4TMWuNLiZjDplpbUhR7bzdzyv4PBzeWfUkt2gmLuLz22YLZna7c3Rl1iVnN/TcNbw9aVbsmtXKGE2Xy9LBV9Iu8a9+Fz0o/LqZRm2kxQNR8kdO3YGF9VO0D1CMRLVlrHQeqaz+JhUCPmexUgjTmKwD6rBSmsKJ4Jbkmf3Uld66qElFOW89KEP/mv4e/SCH1d1jk/H+WxOAQWMiv1ADLvobhurW8I0Z1///pgmChgHZbr30fUtZZTdwJh/BL7xpiVb0ooXV6Uq/vuJjJJvufm69MY3XguVDWUquCShiNxYKgiThNPRiuVr0mOkaz/x9PPcj50sSsH5mb7EYXPWoV4P732kbIxs68PdTEaO4558fq6jXZJCBQvuaLooi604tGnS/m8bi5Bm8/UytSksI54T2R8+Xz4fEZfE9/LPyGaoYMT1efDfHaPRaONgvhzZ+zDPw0rc+GYwHp+9cCEvGLsJvkYtXiNNTWO4f2PTIkJ1v/v978VU1kqe5ODx/tRPJzwEkyAPt8DLrro8TZszlcaBUZv7VpCvbSUgursM6u9+2E1PP/sSXXQPQ6k6ACZPlLAym3yn5O/bCedxoYpgRVQzoUxpn5yWPb8ktdW1prNZVO7gOf+dIbIssv/ln9+fpk2aGD4QMRGwQ9nNzkflpNdjPrmNdoR6Xi9ZujJ9n+T1WafNg9mxg6+zJ82cMy994cvfTG0Tp6VPf/xzeHV8ARUkvOG9/cAGdXS+syhYJxFnbeHeqXjF0RKP9GIORIuP4az0IeypsJgATjsLJsNUGEAvPv8M7wUBrBTVCRSy6998LfTUdVFcb7rx5qCg/epXd/N9TuHiCJsIuEwqZR+Ni6ZEYdhGs6Lhvb7Q+UzGLitd9pYZUM2EHToFpr2iIjrsCimoVcA5+p+fAId3X0THLHxIUMEeRGZmYshos9nKbJRRHfJ5tOG1ybRxs7GSPaW69p//6X1MH0M0fmupQTRaPP8NMDvGNLKfg3q6H3/4+QRxvLj48cClp5Ns39c3EKwln9fDqGtt0PLqJlcPB8shxnTMTOj0FGi04FGqQEOKWT0MgyoKm2GGq1ZsBEuC8widR+NRDX4uOe+C8ET99te/jcJtOM2YMiu2y3o7d/FQHWJx0ksHqKDRiycrzALjeMmTEBr9UAKOFGeL8N9zln2ZPFWCtWE3p2LIl4sTTNWT4oycclHCujdArEkBR84wXEtIJcDtbI9reBh8QNaSpmzpb5bsz/feigeBQY0yRRzzysDfZGzs3LmdEbeQrtPRh8LK59A4apCCuWrNJmwIW8MEXSqYC01P8UH4m13QycSleumQvfGq++zKTWYx30+/6Mro3DKGi0VftzQxeqO4QipM0fVEVpIb9EKVehxEFnq/dh9ba6ETVXD7u3YztaBYo1Ca/6hvb5glsRycMKU0TZhKisM4KYH8MySuFaV48/ZVpomtC9K3v3g3Mu8j6S1vemtqc0POgnA0XbReiSdYtlmgXnz+BSTdr0WHPbFjBgWrH5rdsjAR2oFE/Ki4IkVlKp1CIUVMx7nFjy5Jm1esT2Ppoiu5ZldedUksyo5xfVQFnoC50AUfuBuYZOdOzH1IlDZ8885fPQBHnsNXIzTpmxQjOyOfhVxOpBNJ+InQCXttvO/+7OGS51gNlCKtyX8u+0Z6nL9cTvqy65BWyvVsZpqKoh8soJNhPeu0shnval8Wsx+1MjB5vZAXSPfCaOJ5a/SVsAPs6+/hpeoLQYQ5fGPb2uP+2YWedtppgWvuRSF2972/ZvLsDZpdd89eTj0OBl7qmvrmNA+l4jRUkINDhxCswJCCA+0z5fJOVstxKJWPP/Ucbng0BBQKOd75FBDfjSOM29JWTZOXl1rIM1gyqiS1VDWmQqa80bCjOmGZSEnsInPRRbVL3PMWno2QZEIo2ryeJ4BzbBi8HuvXr+cwaqCAVXMtdqavfO3HQDGvA2oapmAvT9NnzUsf+egn0/S5C9IPvvUTlogfhZfNgQgEdtml57HYa09PPv5i5Gj2HNwX8EQucy+LhjP7k+edN0OZ/DjMt+bOnZ1eeH5RKCCph+mqK85n0TmXAr02/eP73xvCqW99+xvsYDSh2oTnTDMw4XBAY71MlKd8TmgGZX/pD63U2wbQ4A0LrDJ8u18hVWmox46xkAO/l6p7UgxflpfTvGwyrpuHomwyvck9rFUVatykgGUOaUDDIAUqaa2gg0wIM2ZOTtdedzUB0KeljZtWw/3eTjPWx/tcyTSwMV156ZXg7q3QZcl95J9X1Tgl4/8DZdKJXPpfLDepYzI98qo7a4YFzC3Ow2LCjMUKNKrg5eoLLHWmFWDbU9qbuoEsOTHWcsaUkxzrczH8ecctN0M470r/98Wv4a41J50xdz6b+EMhxV0PcX8XSzHjmI7SQh/nh/WUM6PPbhOmS5w/f4U3vHgjkuycZDzoeiPmJ0IYWbdDBxs+vNJkwOLAGaVV+cMFDY6LfBjup14O0QFF5IbKuqI0jc9sF9SFB3E93UwjEUeyOXZTaDbCSuljG1zOi5V76S26nsATGUvrsRP16wiVGPp5Cr8Aje2nTB1PGvLWWEy0j+3k4d5OVzMqHqJNWzbTNZO9J4+bzyJeVlbO9KFUm5898Cp+5mCTRBwWo7eEepdV/DzhHUtRFhrxMAppLjxYD6BqRiJtUhcunMs1OpyWkOw8CGxSMNqlWmZoX46CsLWzKE2eVo0ZeznjIrQwOJ+ycU4eQ2ZcNSXd87NH0x8QB3zi3z5J3t0Y55RQlnkoOk0cZNJ47LHHYZFsS2eecTbGOj3peySI90GJawLLHKS7PABFD7FbeusH354aGBll+KzCuKfoBIcb/tXryepzEXPuuQvivindhslOJ92YZs+aHdjdzh3I4enQ7sfGsltcmwll2CDOkcM9S2sfoVxyD3T/83p47YpM9+Y51Z8jk/yTuswU4rNlCoq2ddUUX1VkYnw64pUxNrbgA61K0GfFCcYtuwXcl3bxS6+kRx9/IqT3Rdxb/VEMsy1BiBDceo37wQ1tBPw6cb947tQCGHdlIyIMp7T3jeQuTp81mfSQpYQT3AOveTeFA1YSB0XnpGm4EZ6Z8jm0TpE/yK2B5wxMgQ+Oy3QXxRaNRYteQbq+LqY3D/lCWE9aFRxhVGbAZ0TX+Y13SNtWrf0bWlFxQuVCgLLg9DOIx6JrZ0G9AEn6grPOSL/42R1xkF122SVxXbcxIa7DSKmDztVRX6WwhvPljPBf/fp3QuY8feYcAo1f439Xp7e+670sPW9JDz74BNPRm3FnLCU+60rIAdXwe58C7lG9Wsd7tYaDvJ9p1QzQ6rh21kq7aGEc/TpmnzYznc6i9Y+/vz9tXr+PQ5VrwLN9/nkLeb7nh1Doqaee4Poti+vbwzPXTbbpLvxe9rDv6NNWQHN/cGiNtLSTcJoy50/9hh1p5ivtst+JKqO0ZudtFjKgwX5oLHh3D6tKJAXKa2Cxt5BXsXcohB3VAqZ8/nnn4DTZHayNzUwJO3fvQtswKUQsU6cxmUAAOA7seQjoqI/f81gwV+OxMAVTqEEIA724Gs6Y0Zl27NyMCGYysBk7nRG75AY45crt86rG1Q4XUuhGuRSyi+Y0P4WRt0sqCeuqBb1ZLnAc7eWIVvCg+sO0sYK9ER8C8ecXMNLZhs/EzGlz2Fg2YoK0K0zAh8UA+UE3QMnrgYpymNNuiNwuMazRnIaaqIj35YQk2TLOz/M3XrMPvRLfrHDlLE4zfNZiLD6skY7dTnC2ZWJYYvjzsqTdhAt1iIH5sowFPhB2cEHVAnyjCbuwxD7G0kEexh660kFgCFM4DNkUZvClG8MSQ0+BI6Qx5PPym7yrF0AHAa8HD+2NBeRMcO4GuiHxwtV4V2wBwtjO9v6kmBWfoQufZxMjyi3QYFaFVAQ7cn+ZVePh42Sh85adX24U9xp4SFksTYPI8Hm6W4Qf+gR/7KMfSpddcRFqubvTbbffEePZKRksvASF+AnUE3U1fjJWqlNqYHRUcCjhCc01GOjjoStj3O4qSs8/tiydNRNbTHxsJ5FFyDc1AAAgAElEQVTROI4CvZfNfglL1DvvvItpYR3uZ9MY409DiroFCfX9vKwz0rUQ7jvbOtJaXsItvVhXjmtI+TUkSXCw7N/YlUrZeOfRMc/hzyrGGTh8gI5yfIzVdsVBaVPkxXQlxbKhsY3Dsgc44HbwTuxKKTTsgUJBmFOI+Rw6ahbyvHpdLKAyKMTLy1lymrpu4XLBGwcdz4hJFS5xjzDRHAXU1fDLAu2C1s/iZGU4RZggSZkEapLSuYFO+sWXXqZzZUfB1z5Ch+gUpHLOX3Y7YQjE93apJ8zi2JslwQjBcR2YbiZN7kjf/s7/RRP08f/8CJ+X8FLGauGJsZ1T08LXXZh2dO9LFTRHQ6MwScL212Qj2RwnNAGjaLy2ZG1Q9yLoGngjX2qqVgpg0icUbZnkPrIsLOQ5G9fEwommaAt+JBOAWSp8N3jwTkeA0wGEt3H9BorMDmCE66KR2b5tS7jZSQmsBcI8iO1tL8WkprYp3XPP7ylCXVDEzkuLnn2RCaAv3UqB/vB/fzY999gL6Z3vvpXf16U3vfmq9OUvfS39/oHH6M6nBqS3m+ZlEEZEBcywKnxKvOdaCoRXB9dHqHTShE665TP4+Z4Af97G+5YiK/RcQnsXzofCCAPqlcUvMHHtQTp9De/XRvzYsYDFgW8rB7tauFPGY2mbNeIRlEfzYy2www0BGoXWHZOTl/sgRXm5RlAriVHAuB5ImhxpGVrKji12E0Aads9tuPgVAosYnjBr5jQa0f1BN26BNio8t3XrYQqzFhdCIpqoIc+nC51/1hxUqVfQ2GyNaaGauqpdoxYPRrCpJ/E+7mN6LOfw98+8isVCXsOERmqomE2WNaYfAghv1mbHOAlWyRLN5OpBusAGjjX9KjT5vwRO6BVnn5l2s21dCk+zjZFmNlLTjbiIPfDHB9OrSzekiy47K9ViR7lN/i/UMKXLJ06A+R2T6gJmDF4m/e0ERcoi7YfMCnS2JMzBHnYoQSMKmIOiw2fzhRjk5v5NfALeZNEf6cBjlIlCr7+Dfy5bgNSxPPTw0Tq1gBddRscBi7KQCD4Kh1jyhFUoXZiKMc3F3eS38cS0wh81EWKIv+/GXnMU3Z3X5fDA/nTLW28gKflCAkefRVH2AnQr7CCb2vE6hjzPQ1GB5Hc3zA1lyqrvsmIjJSwbzwv47Ba1fp3eOEn9Ge3Ic4fXMR7oHFZv9+HPpZNZ1/5djIYT08c+/mE63a70mc//b/ialJbXIHygOwcfr23KD3eusR3wcZERG8pQy8OhOKkCr9/Gqunpx9/4VVrx0kbG4SKK6SxinuiqeLqdnJYRgqoAQwFRI/zQjnET07PPvxiTQStwi2GsOuhVEc/UMXcC/D53ASxSj4xKszpnpaltU1mogAU7zrHfIA6GTt/FqC8EhxK/m/H66AU22Yvyspsl6te++cNgLcgCyuNZyZg8OSjMqcNnHFc6OuJ8oIpQp1KUFR8JQORcEDP+O5g0XXPYD/DfRAJLCKrgOXM6aBZkYa7RUZAJ0p2DyyShkiooT4fobgzLfRUqmMr6Qg4tkzKcahS76DVtx2xh9l4OAuv578QSxSVVBB4nxPf0eTNSO54hS5a+RDGAK07up59pTNuEdNa5r0t7mQKP4yqZRxEorzIzD7olzCcnqFOYwOv4+PBDT1IYBgP/PDnilGbROUaBFi7xh1WYUWSSCs/xvOmzUzf2AtvXrU8VTL9Tx4/HWGoG+PMECjGKt/Wr8MBuz1waacJcENaCl1o0zAytqCZhBzvZxS+/ht3so0A8paghgdNoit713velT3z+i2nFy6vArhelt779GsyhXkn/+i8fDjvhE8cKWLhJjbRr9RbiLw7hoJQi5H3w3XERr5REqNGpcC+daJU5gnDj5+JZMgM+tLFjA4T73n7bz5lWW1lw3hD7iWUrN6VnX2KZSCM0xLMU75UePDROTiZSLl1MZb717hhUEOtmZlOYibJy0Kn0POmBRtoNcU+FQfSZLqPiStPLZ79SzU4OHJeDRtXhZKAJHQ2rYWasSk88uSqc6IaZdA7R2Rdzz13mj0eVeP7587EG6ASBWJZuuOGasM6w2bQG1pHXuWL5qhDGZG54ldFcPv744ymvcWIDBAmKsp+MZYVjgAKObCGDwTmCDG0fdVYa5oLV8RAbST5uXFu64ZpLUyOd9srFi7moLA0r6jGXuQ4/2sVEvX+fC5jSJdgIzkIksBdP5NfgWG7evDdSbwfxkjDG3bFfNoYXyb8GpzqWQBkX2Y1pdEq+dBRcX4J42VRRxbgSibPxv2NsGuEy5zpwu2bxZuPuw8FKShZjaYye/NxFjqL6xlIcR4P/2DkPqiajEMhVtkB7wqmEqsCLxII+dVIHm9nM4HwvyTCOTzfceHW6+upLYly659f3pYf//Hg6+5wL6TBng4+haCOkUt6Ncu8BjvqdjEZHKdB+fmOlRPN9sf2rI7tmQsGuCTWUkJDyZhdXLg+yMf8Yf06PC2/23r1b0wf/+R1wcWel//nfLzL+UbiEaRBzFJfn042BR44jiKG1BDUfS6rWGqAJuO6QNCY14Pu7en/64bfuTS8/tYEGD9UcFCktNH3gxONdpsobv+iSK+gkykjkeJUiszTNOX0u/M4m6MxI0/F0Xr59VZqJCXshFqdHmTpKTxanScjDWzGZaeBBNIct4V+RTuEih9z11LCLF54xdhTCF3J+LYY7sGa945f3pGWkuIyCSlcMn1aKmotVjY3suCzQQkMe8HG4+7RwXVwuBdbM9dRZTnOumDjsrPhzRjd5DaU0KS7wgLYwn6LAVcKzLaNTMuDUhBWhMPcG9Sx37Mz+9PATBOeuCr6tb/xRPofMmvB9NizCbSafYzSHivx9vRzktB+HWioVU6WocWqs/fgM/D3dlfe4vWNSmjh9ZjpJkVizeR2HAtFQQB2NKNvUI3gIHdf7+GhBevCPf0nbN5PCQreYx2Gvu58toTAH4F+8D3aMGuNjmcFCtzbVcqCsX7YyDfNSzoUC2ICfRRPsgnGdLqJNrgY/pyGQhVDM5+nsGE+nCmMImLKiChy6vC6iyD756S8AgbAkhrt/gGnwotdflm6/C1wd2txhFpqnhnuxJf0a0u/neNaRaY+qCFqh+xV9m3VbFNeWaO57J/8961C1JPW62Xlwj7i5+t5MZTo1G9TEke6uXfDKf8+y/8x0/uvOC/bQNsIsHn3yGaDUXUwRJPYgCjtGs6ACNtK0uR++O37NnDdH/P3Inism1xESQrbnkjImtdXp3ucxY1O5BPb5KDcXkvvIo8EStI39RTFWDW38d/kRoLuUzt/HT2plpmhEAwHDZPKEKtgoZD0yXeq/cyY2AMI0J8Gw9yKyMdjBnZ2hATtJqBGvj8aiaWJtkCMcjVxkhbCDG6xYRNFIHh/WQlHDOGiyciVpBDUwPRqhpFx92QVpIvzGLpgDr7z0Wrr2jdenqROnp8997vPpdw88nc5aMD7d8o5bUgnFfRcn8+atu6HogUXt7eU0JG1Dy0gZGXy/nNG+FpV+PztjWRiR9D0yNlqg3dYLdxw1aDNwW02eMjvA/69gJfPjyExV1Hs66GQiBPFHH4oTQiDRquv4xveiq/LnPqrFpUtGCqfFWRWZm1gLdDsQx4zpk9NcAjOff+a5dP9vHsIEncXX297EhR+Hd8DGwPU06n/Pu/8xHvJFzz2LWKQmhCuOT/pfr1i5kfRtbgIv2TE+o5NKeOmyFcugmUyunj8S1pvDoz1cdAH038l1LtOak5ezu2c7Tlzj0/yFp6e/PEEkFAncFSypCriGeve2jIXKRKKK3sIt5N61sQRuqOYAJqhUT+jhwbr01c/fwcZ/e6ouaWUJCj4Nri+tbt4Zp2PiPydoVTsh4d9x151AOGtw+psEdjoxDO3bmluwIV2TWqZDH0IR1z/cH9zszrq2NLF5PHlYhVy7tkgKP3rkIEscuirufXVtS3hm+zBWkv5tn+DoXMZh/90f3Jb+jIKrgJetQHk3h5YGTGG0T6fl82BR1iNGtkaBrADutTzocewFvGbCRQNAXxb943KEgTQ0YzrA6K402Oc7hEUUwFGmkctFUdEFftjEtGSRsEgXcniXMZq3AuUswovkUfD4Q2zdleOrbsyCJZzgFBhBx+L+q6gb4BBQkeoEVoG/STE4phGO+q8cO4qTWaEpPhRQcP8JU6ZRmJvScjDgLbu3pDoYCqNZFNZQrJX/FvE+DuOo9twzr+JsuDUSd7LFJr9taDicnNRssHzefT506KvhnZrACJ5Hce7CsCuPzrYBV7h6OOmqFyM1iZHbN8TFpm58sffhz+1lt/TKkuVAeEcQvMwBVqBjfe7leI5dps8DG77jF79K5Sy+GJHSz3/+nbRu00pG/R0s+14NmbQwielKwjLqIKSAmrbutCjFNJwpfVdViYI7uCeoZcItAsIsYz+mf/Xr8DtZ9trioOuNJ9VEiKATWfUOGsMnn3mBXc+WgFD1roHqEKESg/qHuzQMaXFGnc2slTUDzq6bePPf03szWbiUOqeQ7K//L1PvAZ/1eZ5t32ihCUIItECIJfYGYwwYvBPH206cxNlJs5qkSdPUSZuutOlM37dt0rRJGrtJncR7T4zBi2EbMHtPMYUACQlJaIC+47geqe9HfvwIBqTn+T/3uK7zOoeXvnx4v0YvlgOamemtMWJkMTCZAr3Ea5kY9NqdkAYaGk7ELMS4M7+2iIMQCTNmVJNj0jXLF4eL3mD2rglSe4BC9a/WnlRNga/ZH0EbrppUyiWTUeVlzMs9zHSQE8uVDaFcWx0ZYD9UsVxA9fa2M/D8ZqQ7br4OY5aKtBFuZcWIKsxD5qC2OZH+8R//MehgX/zKF9Py65cFv/g4uWvHCFl99ulXebgjGFR0gfmeT420gmdpBYUmNPpRlOEHNkCpGmBvmFIRLaw/befYXHGz8Pethm0VBpzqBirwMFPqP4RVhoVkvV/8MfB1hRH8/BwSOglUKmprNBB4e5mNNxLKWQ/VgcGus/Acng7ZfAlSze1wvn/0jz9NV3Nw/cE3vxCevU8/9Qhwz3tpOSY5c+dekR5DtLMXcccCJvTjUOjtRzG5e+8hXLsaGSoiR2bI2Bn+D1AcqcKkAVnZubED04yOtd9PJOacXBw+Aw9vFxBtXjk4es8lqh34pyOZC7QyHbaCyGMzFBuJhQF5TR2wRjUCFX5WkzdZycVaikF8IVVaUTYHdNeI9OtfMJg7np2mT1xEJUPiNp4hXVTFLZi3T2bIJTVs1VtvpMOwWoYxvCpjuGr819RJ09IwoJadTNpnXr0g5cKdP3DqSKi1rpw2K9WRNdd1podqneEQr/tiT2v4HzhD6CO+K4dDzQs2y5AFKv4uqqB9RH39138/RGXUwKHjGDkz+PGAlinh5xd+GRzcliwezJrOYyYSVdekCXUwYJqjEmllfTVx6LdR9XYiQJCO1Qxc0wWLxjWe4ToDCQUNS+oa1S2Hv4Khobwv5xxS7wppPevGjqeaL8Fb4Z30OMMsGUl2W4qqzLNz4q/cWbe8U+CJDquNELNKzQF7tmquwmddxdoQ2uQ8fq8wYwjwVw3ClvppM9J+qHAm4+Sz34pRF5bAGBhWxvcHnhucU5K2vb8z7d5+GNjRIAPB1EwSjYVVDKF144s1QxfBBa/BQiUsmnLcCI/tYi4EvjoCgVU5SsHI2APm8O+JCVdVYPcgjMnXiw6Ag2MT0M4rK97EvCvhQTEXx7VZHNpb4r/7eh/81e+AMcektatXpD373oOZkJ9+9tNfcFgRGAzdtg1oS/+MIRxq+uyc48AWTggPcy7dTgoOIafQOHDRalNaDbPGnMcO2DFTUaCOx8p3757t2AXMgOqLQpmZgVzzQt6HlEzhp5MMQ1uh9UnLtLp2sGlnFvzwMFyLcy9TsdO5Zw7mzH8beF7+6g+PaYfEdrQB93rZeQk6vOfPdcNT4t93SWl+X7B0amrHBFHBeZbrQW9qu2GhtG4G+CegwuZxxinMceZnB6yZmopY1//gsMXQBynjWR9U4tHTh/ZZNRoZ5WKL05uH5Rt02OELG8yDtPW7BH/YA6rlzKmQLt575y1pSl0N/93SvyTK84ceepj25s30+d/7QvoAckb9FY6eRFPO198MfncSHLoIetdRbvId3ByNvLhj8GwLaWH1SJALGzpbX480vP4HqvwxoIjAqXnzYMrRQvD3ZFx428QHzJ8PHNAZrnR/riEPJLBtOwQ97GwfeL8Zfw/51HwU3uQucBWKVO0e0oGscETU0NK5SKZNnRQ+ytP51cn6N7/5lzFE/fsf/imHYzFV9crwgagdNSaCYrWedNho+oNfTIbCfmiK++D4HjwK3AFe1csGt223Jdctz/d5CipUYLjhCWGLY0XtQUC34e3vhFqcGipVL/+2BLxSbExalpvBdVdEXNAQLo2RNfgLjCthAQFz4MlRXSVxHrtF/l5EZiFmKMobl954bW/avL4p9XRgYclCb0TdVMoi3LsXOiKHWC4H4xmM3ssw1xEf9WAbWUblVzsu2AG79+9NCzEEqpw4Nh05cyJw2bEwBGZPnIZXB9U6zmBakoZQiSguP0db54tQAqOqMS6IKtqO5vlnXyaXDmtLsyypFGN3sYjDsJ/POofn4MK3LrKNdViYzyE7jGrr1puu4cIYTGWyKyps/SWa4IY3gWv7sxEubgutuxiyIgsPvrDZ5WsWMFtxcK0q0dw8q7gBLNp5gIev/Hiro207tlMtYhXKGo9iQQyUDsg95AEdGXgUOvHZgmtLYdXGdvy4atUAXMgEY1Ahe0BrUTuMQ3Th4qU84wvp0Wee5aAhCRvWUAHhGHp8e4GXwoY5fqQxYtDOMzeJ6jBOGI4U9qmmWXZ/ffqBS19VeMI3FtIYRxV9eOteGB3MV6Sk8SJnzZvO8HIsVq0VzBbKwyfjNPu1h0PzFEZJXnCFMA9su9dwKc2buyAtv/Y6Lsp8SADsX3JEP/qxz1KczYfnvYpKsiy9uvJFAgV+TMeMyIvqfDT7YzACLHUArQyB98AEO0/34dBcSadWCA7v/IgN8h0FC0JI8ySCssFcvAvmz2Sd4VHRcjZ94IZlac3bb8T+1HzKYmYNnsty5nfsPSqPJZhiFylchOIc8ga0wWcplJvppKnWZeAIgSies1r2p89MJk9AipkLzjXpv/egNqZLy38ra9XTwn/F2Pl2EZE2EuXqSAQnGh859B0oGF0nVuGeZUJmsn6kdzrbkeMeodr8f32s7UoiBIBfDVB2UDtowryyvjZwMu6IYBe4yOSciheZdG3OGms2jWSR9GJu/u1vfDVtRelzFLvAj6DFLwdTnI9s0cVoBfTss89HavUXv/QVDtxiDmFkkvyZbeBeXMUmQSdSsrx72850jEl9O6/uIH4NcWPwIPSrUKqZywJQszPAcZU/2d4Bx1efBW6hXio3K0nJ+h5sAxFYwhb+yFTLxq37IQlZ+O8y4aFxODswCM8AWpD+xS0UkrkIUMTxILPZqGUMFKVyXckU+eCB3bTCg5Fs3kAVMSkCXb/whT+BtlaR/u1f/5abkZblPAIN2BxOY4fS8syEK+nFY8SQkuMjx04z2NgHxLGPBBKkzVDTsoA3MikvtKPwnyW8t1I9yLsNoUTc4l4sDnMzgh0rfTd/fjZGU7SJiqMcwDni1ZP6InhZNu0zXusEfMI0gV5XN5YBYW0RmDIVGRQ3491V0uVmU53l1UJv2pB++R94qBwGo0fWryKObpPXxJBKWIi/PgzsXRy5d1Ab3wdIgmFkLhuilyHycYamozAtnzBrTliP5bF2aqnSrqCzykU4Ucig6TK0OauXXCpKi5VeKlrdDuM32s2xAU7QHv/ygV9hq4ms2GqUisjdEn7XXqQcRLIlArPn83e2MIyDZQhVqQXEDcuvCo+DU7ATrGCsaBwCn+aQPmoKDuZBLWCtzgA6gTuMfnLvOq/IZc2HxSmfRaccaJ6nF41MjdraDLdZz5mg8GEfugtu6x6YEA43vUAiHFTjLza2m07ISpZUN197wRXgjhzQF7vOR1ucO1hYh9QUTHRkUHlIz1uAOIS1v2L1mrT3yFF8uWn16YSy4fEWsQfLYVZcQM7fwIEkldXPzyI6s+Zd3yoThDxc4/2p1lwQxXzN+UAUHbz3Q+D6J+xMoOlJfFmyZA5d4ZQ0m1nRrOmT+Up0nlR8W8lMlH/sD2Gs46Rhj6a6Vaqvok+Pih//9H/St/7w+2npdbdgF2ByzWGyG38BVvxCnCW1Y6aFH0oPnfcFZgEHGeYd4eIfROeYxTNVFTvAVDJLcizdj4Xu8aOHgp42jmdei4nbogVz6dzPhajlIIXAWYIErrsW/QUDuiNArFm5xVTR2+mQsgjLJRqOvSV33f08sLd8HwFheDr2Q4gDBWCGjKAymfXIh+OvGUg1I5zTRsFuS++WTHI4cyCeUykWriqIRUC0y2VKEAe9azq6XaoAlbOhyWBtdTJDco0Je0SqNwNhC40Ko+WgDeq/PJoQDYvFoHpOWzyy7ywZcqmPA1HvZVqQPnBRv7iTS01iCrkpqE/TDUuvSn+CBPPph3+bNr37HrjQwjQWLG382NFxaFjxHYT33MIkcixcv/oly9JejHXeZmi4FTs+8eIyGCFyak147uDQPk/b2QjPuA2oo5WfutipOPQAkqvor1ZMYrQOMnyjcRj3sz5UhVlFxyHbP6GP26o/sFM1WVhIsmjjgObTH6isw3eD1R0YNjvUX314Mj6UYArtyJmdBSXJSfJ//PQn3PxMrj91V7qaJIpdu/am733/p2ly/cj0J9/7BvQ6BBFUnKeOHQn60jLef/3EqajXOuCubgsfXWGdg4dPhsZ//YZt4GZUvbTpDoGCF8qHK3fXQ/os0nIVhh7MEVjg5tNvQO/bfge7rEiN8b1brUgL48Y2EQdGTnEp76eoneo5P02YUoIXRxEUQw/ooVCdlEFzLXOrmzSSm1WdNm44mn72kxfTgb1nqbgwcKHqmzKhEryNKC6eoypMF1KEu2a3h1Q2P9RsUPU41M7AGT3bOSidZ/DRRWUvFjsLG8UrZsxkWAUuiHVjGmTSjl2BizyTxpzDYFAvDcN3z4PDPfnE0+nRx54MjrmHszi8n3EY7Mvi4Z8qO5e3nE8VJg3yyivmkhZC+C3QhtVWDwdiAbSq/bjXOcRTHdbEujsGZilLpIVCoFUqJc/eakUnNDdyEZ2cvjNClu2wTKzArdplMQ2lc7I9dTDp5jW6aBj49GYkyA3AEk7/z8PaaOOQvkgn2NXvge7r7OL9feTeO+KA3r5jE69dp0Gj0obGzx4iv5yNjAfTH1kxBlrqqfQ8lgm9HAjZbnzzJjmoS3lttkdN+ETIv7VgyQy/rED7LRPsRjSn53uYjCRbSel7FUPacbCKsBqE0XGQSvlMhB4rX1fObgDw8iWLYCdMho88M4ObQmk7xkWnV0QnOLpwj/t3LKEMfQx4v/mHf5G+972/Tvd97vfTe9DjXnnlYawUDocqroTqoNEoOzoko6uEMA8iaJLOWkjxIjU2DrrYu31RwSsa0pva6tlOZjTV9Lixtenu22+hI6Jj2bU9xCcedEM52K5YMCdUtrXj6jlPOKfoyB7HPP8//vOXYN6ZGcWAItmiLCDc6IozpIOBAzozRM4UbVG4BbUxc7lmhCNixuwTsG3psFFMRMYeBWXEcvkRZG7KSDcKf+qMf72hF9rTdoHRKwCbRBZpD8/WGK+583BZhDZ7GnXoLmT8Z1ir4dRHJ6VQaNDca2v6TuC8dLmXIRmb6hIT/Mx348WyyaUBZRNXU4Oi8Cuf/VS6g6j1gzt2pqexL7QKW7b8ysBoXbwn8WiQf9oIY8Mh9+wl1/H3nkmPY5TeQMCqC6iFD8fEjw/ceEMYXOfDKz0JPt2CAs7JuJFHtsHKmgX6/b0wgYep8lor5GgLxPtEo6XQ9Q/VMlV0ZshWwoen+YrVcFiSmiwcTnWK4zK+0KHM608FvxxxR2J2tqf6LqgWZNjD11uy5KqYij/+6GNUZCkYEB/44I0hFPjPnz8GnFFEVt8NWEYugAc+Lp3FV/co1Y/Vzlwk8Js2vJ8efuxRhnblwXfdQeXx+usbYSgcCa+LTi6dcgZF+oV0+cHR1lYh3rCiPsLXiYADOfTybbV95XD2g3dTuqnFcq3Qamm9XVTnURWazDKEBO/Bxe0YJeWFkrC2jp+EhxoErE+Fi9Uq9wIbtiAflkLPsPTow+vSvh0n4WFWpqpyZO4EzY4kHiufZ+sBXUqr3NPbEUKKi0hlm88hB6fyqYSO1gMvtx0J9yqk3XtwUvPwqmPdLJgxnQoamIfAz5TDsHQQFCoq/7gt8XbJHNYu7kHpRcxxnnjqqchtzNNOlDXhgM41qfDI6kQTeD8XZdnmFeoy+JlPfYKEjmWpjG6ljZTsQTw7L5VzDGJl40gdO8PlqNOca62NClpOehPA6mkKFLFAGUux5kxsobLXd8Fq3XXl9+uhqrxAZ5ND9aPDo4dV3Zjx4X98xMk738d1a4Fht3SBDiRYSWLtvMYZpGVo6Hixg+BVBpLaKpjqPqzMXDpitIg8UxY+nkH7+fas9KvfPZOaseDkw4mIqRzd3Phavp42qq0uqs+MaMtWPQNPDgyT+9AySJ3tJC5rBJ9DLq95EO9rwZS5iFfw5Ca1SM/qC53yyFkzwHLl4NyTTZqnM5pD6MFwfm8E00QZFGe088ykCG3bto1qdRMV95VYcD6Lferd6f4/+9u0H5HU3//Dd4PrPg1s+u233mGguYnLJXPgmUdZPXocFEosTRvPso4UkeTH13WvVhNS3AFcdBYIVZvfLPb2GERDS+FBe1CvW4PHD+vkFN2o+7sWF7i5s7hMiBlrg3BQUVWXJi1YSmrNofSx+z7DRbiHPa19b//B3G91/L8eP3YZMQS0287Qe51peJEIU1hwWjgFPt0/BxJ+81mHJwc/pduaI+r36FgyPxQAACAASURBVIa84EXjTMLPxHmaf9dh8SU+JznPc0iC15DONVoHE2426IPDwV/8/AFmVReCHTIKi41585DUU1wMWnzLuL7DGLl0XxQLgYIGP1lur8q7XNJVHCQVY/x+BcnFNy+/Os2cNAljnez0mwd/FS3IrbfdSBZfFYcK1Rv4Sw7Vzq59h0OocQy2xpp3tqWttFQa67gxdELT+/jzn/t0eouB03QggHc3bMQYvDGECMqnNbTJ9TXQUpxnmBMSXxkWgUHLwc5Eq/vDNIxIEuEBDijxMgkU8hPL4nAb4MHKjw2gP6aCVKV8zcC7FYgEN9bYI58BUmwWiuoy45TUyQs3bCf8cwSTfSvw666/IeCs//nVY0FVu+6a6VhGfjjNmErcE62qre15hhal0NV0MfvNI48i362GcrgwPfvCSjiTW+hmuFAQ7LhBnKLLjumFyighXnm91b+HxWl9OqjKBgX1J4/qTBI9C4QDKpsBhS2+QawBsbGAfN8jUGy1dzfxPfHiGJONURJBsGMKGcCU0TIid2e4EiYyMBYK8WzoIdKnvS0/vfTC+0A0UMGqRtM5GanOQalXBpfeECqBqRiqmzx+KQv5usnh/DcxdtAF3gtVcvH49NiLK9N6gn9155o7uTbNnjKWYAHVkPgYpCG8bwRQuNzhs8fByO8ZSDqkPbB3T/rlL36BWc5mLhgObnmoDuBd6OwAPVYy69L5BBl8fHzFcLwrEQN8HDXr/EVX9h/0YRyaccrz3FfFydppY6PoyyuM1spaPHqSpHQuwDMcrMrzc/OAdaBEXQA37AH3Vi6sc6Bc3RiUW7lzOUk3tbq7AKwxorwmnBqN4jJr0U5nEO+lO+YYGZzdOCNbWlv0YgQOY8dgZSml1bgluhOpd0Z46vOhwVf95FnAQCXpqRfeBNfHMB9KaSffU+XsZYomL6iLWidwwAX7yW5K3q7xcw6zRCo5oP05mBi1duCeQkVdMCcmjhqbJvDz2J4jyOvxxWAedIr3eAgfmg4uQANlR5GwMpKCoYtLvwYYZ9lyZNuwWYR3DjUcDc/m559/nveFLqAWB8v5V6c7PvrZ1LBjK3j0TekO/JFdJ3qqvPTC63yOCmkuYvdwCX+PK4NBo2K3gLXTwUD4IgN/mTKatZ09d5oDuzUgA5lQoyiGZiFwOk3Rsxd59GiyPxsOnyOIFYHUbR9iFlQHhQ2rXKrn8pEwSYaMTI3Mdr72jW+nZ597hUtnWBQiGdptZjDoZRGHMvvHAiWYYOytXn08FM1xMTiXs7jTgzrz7zJFXfz7+Cnfmbdmhx+kBtSr7AjPJrt6MehSFJQtmC6dwWhKKq6q7FFQUju7GJLzGU0jYWXmjLkUEK3pJz+G83+mE50JBS4ukYUQEuKyveau+r4DDK1MLNDjtLvblplynsoM2IsDOjtNQwE1feIYZN3QqmhxTxJj9A7UsSa8Bf7gm19liOCLGcbi7k0PP/kUNK+3UPacge/rAMAbv4T2NGM8I1BudNC1y5f47kJm/eqrr0YSglzXJqqcVgaH0psv0AJlc6NZLfqAu1mQHrBWwgMwRSf80oEWRvg+mB48IKGJsEiVJ9sfZDtwMId9JheJB4ttaRz0yoa5OZUgd+g2h1GQuKPesWG7yAEh1DJjxozgIs+ePZvN0ZWefuJhNmovkfZT0uc//3GSGCo5MLBZZNBzisieQ1x+ZSMq0qatGK6v30D4ZlvatI3pOGdHHs+im4PAibZtusEAOmQZIik+ZXvlNLuBVBBl5Vaag+hyPKAdbqmM0stBschg3s8QuhEN6AfztcrJG+zjEC0oaccpLYt0ilwu0iIGVERzmT7OYNWOrEiMG6ywDdpjX29RWvHCe1QoLdDvCrCCJJwBQ/Psyx3wvomA5/DX99YwWau+HLzDLQm7sJrNBhIy9SNvaF369ROr0nb47pUoERfNqqWCHod5D5N8vteF9my4qpnuKGVh1jRsGp9vQXrpxVfTQ9C1Gk8RRMD71EM5i8/+ksNiccD+IU6hHHA2mBeoMMHyq+dTOS/FOWwBnw9dFjCYTISsfml/KE8jsR1RE5WaXtyZSpAIMbDuJg7to4ioTiIgaoHnK7ND46IesExxa1thCwM583Y3Bd5EXGo6JLYBZ3Shjss33DQ4vXKb9Y2RckelT5XtDw82sexmCppi6FUjGJzlUvQM4gB17+Rjc1mJL7MG/bITJk+ZwfsdkjZs2ZfeXL8NbjSzDQqRLDatBYnue722qDH80mnPy8BBlqY8fJ5ywYlN8+v3caA7lyji2fRScdchMvrK538vQd5Bu3CaNdpC4bE77aIr1uBJzwil0aVcFCbimJNXU12Bj3F1MFlWvboy4JyR4NDunbET4FRzMN79qS+l91auSA/99ufp+uuX44GyPy6594DxNhI4XMW+8OYYguhFv5szdC9BYzPzzqOnX8egajJqJi5/cXzOx+h6OSrCcIg7hEOuMH33/u9A6705ko5YDDiMjfSfpOeffiGtWPUmw/gGWCjHgUIy4q6Bwkymy4AALJ8zooC9ZvUsa00MWNWkzBU7oC6GqFbEPj8PaLGlAU1CjBoVRYk48Ny7QRlUYWdz8vrvvUwd8lk9t1AAKDsvohMybLsNVo+vW0vb8tLKgNf0kLYLyIwwM+/Z7m3QDR+d1ier4Byndy/ewqqT8lgQmlxr3Wha8sS62lSBGdJwZKkUT8QtnQwsrYrKZTy319LlyzlUe9J//+7x9MtfPYrZi7FLpgJrCcoC5yGJcWlYcpkFZkz85PrxSCXrg6hfD055/FhjeBzvZ/hhBeOiOwh52zbI4UsPC16aVS4VrpW2MIZtkS1nxs3OKWw/VSdI+k5ZM96vynzjefq3xDGiUeLgDnJEJr79PG2uEVT+3gfazWYT77Y1GcirG0nLb6uqsczs2TMQN+SnwwxGOjpa0sJ5s9NSlJXjwUE1PNr47kYw6j1cXKiEdu4OClAb1ZmeJM0YlUMxDXaCSjqHokrRNfx3Uqx5jO17PheItqiVVKI7SA3WRGgwHgftfJAhkHKIgRpNWb6//3+MFKh3bvgSBhQFHQxqdE/LS5OmmLNGNU2SuAGieQ48+vBTzh1CBBOVIX63uzbtSU3gtMVQfobz7DS0EePWJGgI8IaljZ1ICZCWi5GpHcw2gnM5xLtRnTVeyE+PvLg+7T5BNQCWft3iiWnp3DpiERvZYLxelGVntRZ1YMLh0juIzqF8TFr/9tb0zJOvpbVrSM3m44Q4Rw4AA1BuaumfQjl6NmRxaXtI14+uZQA7Od394ZsiXTt8kJU481mbo9jBAeBB7GcrwcL10iKdkwPUIuA41fN+5iXtSND3EILbxoE/mA10ikGnuLcTdQdZvUGbyw9VYLAtuFeazzVGPJEXjh2nroWa/7tWjJ26TOVuIKnVsEMwvVGGUk2Z6NELDbCC5JxiOlOO/NjwOcx4HOxKxasg9zJk1rBjTrO5H39hRWrjoLrAqXWRak32QDZdVx9sCFlWJtHomaElaVSFfD2H6FlcAJfYa1aJvvdcOq8SB64UF3/9/T9JH7x2OXu+KW3ZuC099rsnuZRhFBlSzADfPVBTU8X+7QgTsHHMmKTYVoCfNhw8lFa8+GIaSjW+ZNkyz8R0FmbMFz//lbR65ZuZ2RWQ5GNPPUta0Oy09+CRtHL163Dw8fThfclqUK0YCk6plTxDWTYaMvlnka7ksJbu3Sp6gCbby9ryUuhkLlBE8VIPU+j//Ojv0pR5M6K7O3nwYJj9/+p/HuE5SEQzO5XzCiaH+9x8Sztm2SNXXkVYLdDXBQqLLOYpYf/LmtTcy4DYTmPWlNb3U/OEOcxFtEW1qvbQjpxVaI7ZwHpBrODCdkAoNCLslMMB7ZAvij8pPXwxvcQtIh1AC4UbZBufGf/NS8OawiQn4VUH1haMg277woK+zXAIm89KB+FNQPsqRHVUwmIdzL843kCklfmDHJBljPQr4b8OoSUbgyJGdc+U+ilpHMOSFzBX/6d//U9uezh/LCCtJnOpgGwPLIdZynwomPqDw81D7SaXVUra3agRFzKh3Qyvcs/eA7wJlX6XwCDJuwObVksYXFOrKtq6dvPQOIy6Q15rYgHZfFYOVHzmAHrzDWDSLn4rU6v2SCdh4dkWZnjO6k7ZfGz84B1Tecmr9OEKZ4SykZ9ugnCx4gPSs1axjhLOGUy7pao1HNzNQGVG+FaoqKtjYLF+3RoSMN6A2D8VvJ1YdiJ5yitqOYxyOaBlEZyDnnU0lGlO7G3fI/9O+ph4GYtcHq7Pfxbx9HrEiv01IK89hUOebBu5uPJrTfNwiCUcEOICFmsvcVPDK4dAvaMSKsXYZTQsDnjQY8aDFRMcO6oWU3Ikqqr2env4FR50sapO2AGHgaPOMQGXuzyYPx8KrcvXZyU7mPlCnnQRgTJ/sljP40WQiPzqaT1KtYC5Ud6o9PgrG9OGg2eho1WnJXNGpQVTR6bCi1AOecfF+BIPpnq/wFroAwpq4fM6D1n/crdOXtVcRMfgWm8hTPMokueCdI5DozdoSqSS8D2LPZSAFsrotm68bnFacs3cSAA6DmfXyq+TqvYIHZ6dT7SI/fah2VSdhtruwVxeVate3TmsmX17GvBKaQza1gVdAVkLmnqZ2nIR3xg7nDwrVoqDEmXg5nXyfPXs8OCPQAo2aI+Zm85C9H6AMaSFp3MZDwSLDdeBF33Q6xAIlWBxqV+3WGooWznQVRyauFHFxaZ7ZBtrfcVba9MxDrBmNgFHMoURe5H/9WGEb/p4F1mEQovCLMIrXlIe0NkY+nhAR+UoHmpKulJm6IP33n17+sZXPwtTB/yXZ7J149a0mq7X5PljVNWHdHR0BsOMydekeZrK2Xmk4dSxzg/D679AQTMDl77hVNdedodhhQwdMhyr1WVpFSrCR594LnU4AGad7sD6oQR2UgEHljRYD2cFNApT5G1HyQxBwaAbL8mQYPP6LViEPkzHNs2ph7US9WrYUvRiW/vBdPdtt4XfymHsSZ988kmGi0cRbE2LQmcfFMjJk6ciDDtNkbQnWCPqAypx9WvkbGkF+jExSRaMNVwfc5Iecz757GW1eX6YQC/U6cHrUF3Iw0M6Q9MV1zMmLQObyhRz/4lFx5nBRaIfS3h9+BWBn8Sy/WGnY0GV2fdg2JxwFzmUK5jnzZwxNTxIJAsMuvtrC/reI1qohfyyLCAOh4QOt8TczkOPOwc+pZw4lxc9nAU3nEVaDm42YUI11p1VOEzBf0RZZfvecPxsyC3bWaxXLVoSk+ttmG4PoayfPnksX+tE+sjdt6SP3ntnPMgf/uBP003XXMWBPY1U3O0sjqMxkfXDlIql7Z8qpKBE8eGdPtOGIrGZaodpOYY+VqLtmAK1i8mGNzByVz5EN1MwM9gOTrBjoEM16IF8kQpMpWAW1ZEHureZU2MP5jr4mq1sUJkTXrvCJd5yXg/KgWvAkGxts9HPCvAbfyMMNBrMbhRYXQ1eHSouG/DUPU8FJ8VuF63eeoaEhSjjTpDld57K5yRUpx0YSfXwPeTiilnZGlslWgE5EZTNIf+8DgvGof0DKauxvZifKx2XCukm0qEtkwLDAW04rypI8D4hiKFlmEQNISeyOg83NXyJa4A5avW5Jm2jvN8X9xKJ2AyKCnFFa8eg/CIeD3iooyYk/qwUG06ifzIT63B2Sj34IRxlwt4Cnmp1Wo1AQf7xUIJpHY70FdamBx9flZ5/e3skT99507y0bM7Y1Hce5zYunV4OPOXRLcRcleGlXArWbnBmVzsbFpVcXt5wEn3GpHfe358ef25len/HISpH5f4oCE074QAuY5g3lPVZTbjExz52K5FD00nJoWJm4Och1M2paUdy4mRDYIza0p6mWjyjJSUzjSI6gcHgzUfoZrTObOLfuulatIVl7Ui/O8Naa6LraadKUnxi15VJ1PFyBPoSbuAC76BztMXtAnLolRXCmssDVsi3guLiVISQYeBk0talQubk9QRvXaqdggctbHN4tmKwY2qd52SsZnOhiL63Y1faxmd+gvXebVFB8ZPDzyw+MwflPcBQka3J85FJJZwj1JMzWD6/XH67Cgm9xpZRsLAvakmo/6s/vx/YcopHhW5OhALToTHsfJ6QARNhzABt5z25/ww/LaV7GIvJ2IQx1ZEePhJ7AQ2LNkOX3cLQUEri8quXhQXuhQvd6ZkXXklvrduTitBLyDnXS0XRlYwW3eRc215MUWVyWJ0jbd0BnYeiAcFDCAnRo7kbjYWKQxGGMjjyQo0TxtdRrICZo8vQzGzJkiW8xpHpMXyuTTm6YuFCOoFGjMoOB2991Jg6WGTb+f0xLmCsIoL94zBQKI3Bc4jYtD51FiXcKR86s58kNDgfugDF13NA2LQT2mJoFCKy7f/ZJLuPPUe8MP3huvO1Sw2Ny7MfwPCIHuBaS+1TeCd7zEG0MVpGYM2bMyddueiKNOgj35zTt2UzvqWnGTogJsjLorpigq/nxWFcvLJsqzTzoUUqZtEXszBriBqfMX0czIPStAkZ6JtsRooRnjOKPiqbOzBkHwN/8dcP/AK+ZkOaOGYYnOkPccvuxK1qOh6vN0J8P5RWvvI8X7+TAw73MxaODmJFVBLaZGazYB3+6ZtwhlbPQMkmPHGbzxH/c14+McZL5ON1XCY5GqywBTtFqU3ildE2coPFrQbcYIsiAV78KR6gg0Yl0hyIejVIc/Hv24KZeRe2nmBj/t1ScDc/DC+smlGVQU7vAvN1kOdNPo4FO4lJtwdzBWkJdVRARmqZkFID//MoHsfbduxN72zYEpDPtDkL0u59B8l42xMyVRdJyM95gOFj7SRKbjYHtBBNLoeaB7Twi6wBN8B2NxOYqZig52a0Yw4s5HxaCvC6XOAe0GUjGKLVDKaaH0kIbC/UsDIqiEKGWySIc2AYpNDN4XgRHL2NjEF0cymPSLOsXmCRSXPZv1TnVIH7du1kQHQgME2HHWPG10aKBCh26gSvL8gxWZkFjt/og4+vTE+u2hi//+jty9JdNy5KF07gm83nq5GMbAcNgS5jaN4Fy8ABywgGmx6C52iXvcyKy0ZxFg0Hrz+Snnh2FcYx68IrOpv1uJRh4Gy6kwkM20p5n2LC+XrpGnPGcNnLVP9voZ92LgIrFD25fcZttNFWxuZQ5lPVnmw6Az0L/xWGmP6dkwyrPcQ1uhI5k5Z3ns4iDj8rIZ6xRkoKW0LAwPDbP7sAftnKoFbRkGZaDhGtsl2T2he0h9cIFSIYtparQ6BAOm9wqOfrywLqU/5bBcQxhCKoDMrkyCrcBGm93wEia3A2Q+HTzuE3SH/nCIMBi+cyFn3m3cbl4qHtJs/h9RnGG3vACtqDnec7VIiQ1v5LX/hkuv7qJamu2mQXsHLWNC8knaTqfBiG1qsr36AYOstF1cpFUxxdXAHrcSyc5E98DFOw5YtQ9DWR8fibKGhuveXGCLOwqKmqGZWeIa/0Fbyge0ljuQRsqm2s0nAPLecEvsbwUOZgzyg5yfSpY5jMSXwYjYUm+nl0PxMxdPIQPEIItdkoHnhLr17M68kHOlkZ67+IC3sZtFfd39y78+fPD2GNSkj56fMXLCRo9gzp7nuBvTKpRu4dC7VMnJ1VORccl5i4twwemRwDgdkyrDQqk8IaKucQubDhYmiYidkbGERaWHZxuWWk/xmXzlAnekn2i4oG1Ir+uUHcRXQKDvr1FjcQwMtQyVFg0J/87rw4oI816OqVB4yBXwJT/TO0AJqo9/IFCsSkaYe89eJD4oSvr6+NRbpr924SFg7xzTVc6U7fIZftQ1Dx/gW590vPrgzM+lpwyNtvvj6dPdXA36O6oxI3idlDSJzbVl0Ex5tKnbuHcw2VY5ia0961ono6S3zSGQ7m7m4STBpJt4a/ybZMp+HdnmXTdVKZOnl1kGjKhrhO+HAErpNpLzygYxghKBIhk3bpyi1JeOGwkv1wjtYtNiIVj4thKNWWX8ehYzWbR3tCzfGNgNK4cOniBbGQzhJuawrKIgJKe9jZXm6a508gT23Fq6vTylWbYFLUwOJYkF5euTrM/JV0+hoi/QSMN49LRHw3Nr4UODcw30PYXPtB/Ri8VM5AiZJ+Z3XmwtYNrk/6j2wUq2qHQiU5VKKY0aMirAGDnjCB8N9hxLtj2jISg5cR2I0WFtHtcKAUQPJvbexF5u0BjQH62Utp/Ohp8FJHp1UrVvDsm6LKWEDixZgpk6F+SvFCnovn9CAYGL3S33oJwkUSPmhIVXr0JVrcl9cFm+HDNy+jil6WcgjOrKAq1AvcSySP7uMS7JAObANamk8GzSwbPFD7SaGUvuyS1NKJiKNqWnp34/70m0dfojNpTNUMXA0ZhTiNLwUhrqjMHvzFz1MzsMU1y5bTio8I5Z95cSOpsIWAhtOe7yVvz6HRRYQpbTAH9gMxDaKDKqTCa6aCd0P2KP9lHbc6KKJL44oMqO4UDn5dQhjSXvsl5tL9rJikSErVlHHgzML5gV2WnhEO/MQSte004kxM3NloXj62m1AXHXrp8SDnvZvX6fsfAS1RmqXwSEV1DYlO+DtQCZ6kgj4Dk0c3wYu8/iwonjKajL5S5s0xH1RMYQOZBCypjImUh4i2DRRPFlsWWZ2tZ9PiK+eke++6DRMruNE42eWBkcewTV44e2A1MMXL8LC3Q8eL2YeGThQw8qSvIpBBnrmD9E0bt0fc2iyCBo407IuB4nA+g9VvrU/Pswas+i9jmNRr4LTjJIoRAwvygAn1EbE7V4FsBVuG3J2KCoFPK9S9Zey3Mj7DEekYh7N5f5sRojig1H/9GkgGb7z1Zoij1E4smHdFVPpKu4UD3357bXiuGPw8mH0VoQacZZGeoy87e9rPtgAWUEZJnBGEZcRSGaGbf9fLM/IB+5kfFkPuzwycKIU34wnzv0wR1akO8RXHBWEhMwAdUAF7rgy4bUblbF5i2E9IOMKXBTacdEe7KmdZg770Vwv71q7ZyAGNcQ1A/bChozCv6Yppt+qZdiq2PENIIaXrL6v6rJz2pgj6TnMLVSxtewEb3XagDgz3B3/xl2n/zp3p3/75H5kad6W5U2rTLKKgSqhmjLcxxbmHjTWY1WmWX5jPo5Aq4UYz6cJBynkGf76JTlo02+ZoORFBnEZW2sGBfJQImuPYLg6GqtXBAaXJozfURfACw1gvclC7ZOOgcwrrylV371BNyJCnpjNbKIxoR8R/NP233TpPS+eN7maUd10AhuYHNYx23YRzL0OjqQKLttXlwVbhf7Fn145IXLmegakesd0cfHNoU/RS/s1vfhcZZxPrJ8MPv5zeePO9wC9LUUG5oczH0+ZUnFRXvTCv4llHXLzmLgyCxDQjWJZLbBSXl7zet9a8w98Dm2ON6MTnAlOx2cszLoLOVYUpkhBH/WSidoA3aIzAtjBNGpnHYtawhveCcZHhvmdPYDXZADQwqCrtfP9IunLOcjZgG/Ld1WyWm9Jc3Ld0+enRJJ3P3Ai8y/h6X0bgVMn7L8gFfgKiyhlezZBwdfrVk6vCJ2E2Q6bp40anSQyJOqhm1jM8bWlrTpPZ0DdcdzWdDQwgJM/5BZjLXDhFBQ3DBYgiK38IWHFXeuGVDWkn5u3HTuGPjPl8GYd8MThlx4WzbOhibDMnpV//8kEqsV4GVfelmdOmhxOdF2YndC3DJuLAZg05syjgTa9kyv/oI09QpZOzCTf1HOttBJ+dwzw7thMYBOm9bMHRdLadrk3xiaIKoQ4Gm/3SPaunoG5y+V+m6graFVWQg2RFPkNZ1zJtPKB1hVM23cdwvZjLqRi/bPf9EPyGte5t4dD0z0bgMFfNs7LrG8qFXIDt51meB8d3auT5iRO30lF28zl4IXRTcfZSYWb3YaRkNJgsFD3VbSyY+zh3scoczAHdx/4okNHAa6ypHJa+/Jn70liKjlMcemPrtB6twf+DrojZg9BHc2NT+slPfg5n/82QTfsGK7EOnohw5PjRhmCTFPI57dy5HZ7yMDIZp1GY7OE8KOIZUrHiD3/sRCt2u0CQzBM6PaH7pc0ZH2iYXR6GMYNhzwWGj/cNRmzf/vaXkJVPJy5rD6ZL65nzXIkT5hE8QVbEkH58PXxqLpLNKHLPA1vUs7dmz5obHikWLwpK3CN+Xu0UWiVw9f+3g+ZcCfiSSycDbQToEHtuoOrNHNp0NVye4evNX7Hq9sCV2qjjX8SM6Z9PB5fxCcpIw/3z8AwS1+6HPfwM7I4jHFvpWdCCRQmgi3L2CGupKHQ2JzRl2kroNr7+w4V9b7/1XjrXdJmTe0xQrZrgL9tKy+Zw+ug37cIdzZZKrnA+dDDpLxeABpwVja4dQb7WQqhmNzAlvpj+9Uf/lLqoMhcwVFgI4H0JBc0ZdP1DEWIozXTDhH+ttwxrvogXZkXrzSec0B5OdnpYgNvRHnqotVFFq8I7i6uWGG7jaYZl/JtOK11fo/p72gpbGPFoqTPSyKw+HTqouBqg2XlDiodZYchW8cl6i/mBmbPngRyCA25ZD2j/u/BCCa/fyqmNDd1J62xUvcNUTfNVNs1BKuswpQUZaj2t2eRJsFQ49DWPOg4kU46kV2aAhvLlLPRQPgKxeCmcRX2p8EzIweHhwI2r5NZOA0Z80HSGg8uNH2fgZD5y8V0IJEi95vAwOMB/I8NFyCAHGbGhv0NKL6XZ88bwayewBHLvOlI6iFMahY1lbh7QBonDpkacb+xLLadgfxSNSxvADlN3DgdiFZX3uCDT5wlBADF0NjPpP9nCfAL1HThoZWUdDneHOT7E10maxth95fotaeU722nVy9NFqGWH2UQTwJtrq6Ad6b3CQd7G51RUmJWWzl9IAs8MqvN62CZU+Qw2CbfkgD2X/vO/HqIK28yMwbuB4ARkz9HNIOsupPIpYbbRhfr0MB3cnNnTkeDfSHdXzSC0HEwTzxcFLmw+sWujp6x+ZKKsXbOGAIKHUj6XdHuCZgAAIABJREFU3RmqtRwOQ0NJu7nc2lm/8tK7gUFkexyhahc3P40vtZWqOKkDxDCcd9DFASl3tk/zfCfydrNy2YlTslNU86WE2UFiE+vCTS3FClJBUK6GYLWqIOMsB7SDPZPChTms2pSgF/LcsykOBnFxnKYjO42ooZ0D6QLPR3pWC7AKhSEHtLJ3YA7ZJKz3bLrbLA4P2QWuC43oB/FrAQeSGX2DYUl84VMfSZOq4cNz0QidlABZTSGMYQifYVAoBMy5/R97/LG0+o3XI/VbqEQVcDPzqSmTZwRL4iTBwQaiyuc+wgEdrCq+T1VNXdqz/ziSfSTY8JQNd3V9hymadg1cPGLmJex1B5mSCXiqcUB/5Uv3pVuIRzt0YA/K0idgSF0Xboe/ffhRLlNyCKkQDHEIGAX4xPND5apiuRYYScXho56Z7WgJ4WeTcaikW1an4GWgp49DIIf1/SIfh3iZihcLBrFpfp8pHDNxe/5di7d89pve2wZ4C8lq8mQnILEgPMmtsuJCzzBR7McCduX3drkZqh/EBj5nD2YvcgtCiw8L1laQg5YW6Hnf+tuFDAm3clDgnFVYxUHaSQV4gTaKVoPDo5QWq4/q4CLDkFCwyyn2AFBGisxRK9rPfOpjKANvSu+sW5d+8+tfpxEM5MaC19YxNCsxaLT5NHFRUPUQeTiVLUZmvIdJsItrePWIWOjFLlTNcLQipNLxAHOYJP/3LH+vDQeuE7Qzx6ggTkL8Vlxzgj+7xEO+IHODCsn2maaJh5b5wEKqqTyaW1n6U+BBHMThp8zfEfrwaQvOe0OGf3C/uEBf3HCk4gN0M3pAl8IRLcBy1ISMc7wnP8huDpxiHrSV+EQoh320nEcPHQDkn8WgdAHc13M42j3KZYaKa8FUPDxmkGpSH1/T3Ds3jRaeB5DAauSj4bgdg0yV8Bpx6MOH2NzUGNiU1aG/lwY1FJ/fNes2hce0cfBeTN7UTpMvQXsrLQfTrM7HgGciEE5bqp86DOI/3QAKw1E18KDhUHex0BuxP+1tpwVtJa9w2IS0BybF00+sSH/0zfvTnCuuCn5iI2kiUpESQ+SzXI5nGhnKXeDAK6tJ//CPf0e1ijJqYkWqmjQ5HaO6a4C2aRp0PofXprc3pBwO2VKkzV5QVhJVfO5SGx1MaudaQfr4okXT6Domplmo2PR8ePiRp4A2nqVdL6U9Bjzg/XnBqzK7CNnfg9igACvC665dyoF1DhFINbzoa6AKngpj+Ib9x4KxM43DxM9SlsYjjzySHvnd06l2YmUq4WsoMfDzdgAkw2AKYQV7kUK/v3kbLIDpAXXsRXzVBszg+uqQTUDx0s6GKgKPdlbSy+cW64pq0NeWA8ZeCi3VDecFX4BRlAWInPVCFIMghlFhF+vqRqV2gXSVPC4d6WUOC2WkeEBX1I1Jw2jds1l7p4ECtUMwh7MZJpCOh0fgyLezN7IuwVvnefcy4Iq8zqCpie9lrA303bBKLeEQ68EToxuXwo/ecVO6es6kVDUsE/BsTqSdwzhk09OmT+dSyPhMX6LK27p9S1q16vX0DDzjE0dbqMBHxNwn3w6AKm3WzKkQDRrTvr07kS/P4RDEoAvDMGhK6Vf4ejfjT66vdzefo0Zs/vcs9p/lyGDVrMw5yoCEpN3mZnWlD9y0OH3mk/dEp/rf+LIswVt9Yv3U9ObatTy/oug49iB2OXKiLbw3xPnbmB0YumESitiuXb2Xk6/PSyOjiciETctZzyiLM913CIwEk6l4w9xfqFVyCf+tHnWlh+wpmGVe4naq2czkpIraAoT3iQNbiyN+hgFTVOWZH10RseWcKePVIcQieiCkKozq6/ASsID0Yg6cux+qGvSNv5rdtw9KkxSnQ/ubuV2HRkClMS4OXqINCDy2J8xzVHLZnmRBc8lio6js+ehH7oqp6ev4EDugmVBbG+Y1eYRYVsDIyIZOVAWXV3l0IW3U8V27o0qugLKTV8Ctyqlixa7MVYMZQXa9fwX2PWw3EsqoJPoEHE05q0VDhyOLPAzhHUzbqoa29TQQwgWqbOlnVtOqwCJ1hU1t1XsRnmv4O/NgNFDKpG6gotVhigNcrqIfQgY76g+V9PbldSg1ty0ZC/XFiHU9Gk41kuDgh6WJCtWGOLTtSYgoHCJSwVThcbCLASHfkoNjdBjBjEKOPQEOuAeFA50SqkLToo8hfdXE5xBmSqbORPClr10Vkw5ZilF47qVsWqOaDJWVM2o81/bd+6jg8dYGh7eVV8xgtT+4gJZ0VH6aM38McEp3mjhlGFUxVXIFB3w1BvNUK/J9HXBdYAPlMHCdPIE28Y33cUxrpYr545Q3pCa1HDuXfvmzXxFDtD3y62pI41Y+7FxgIwbl69/dAE0TZkJ5Srfed0s6QSu+cffREDD0cOkcgz7Zy2dTzDCqA/jJCq+AqlUGQyGmTHZlFy6c4ZBjWEubX4YAxgvIy0Z8MYvnL12t1YxJmQ9s5AKqT/FBL7Bi2BJZhNXmwf39CMEJV5KWbIBAQT62oG9uBKLogA46k5y7Q3RtF9M///M/hCrwelK0hW2abJUJQdULoobBnM91A+pPK6FrrrmegWETs5Z9XIJU1QzNmoEYChkwXpDfD94rPKWwZSA7kj6Gz6slBlnDOfw89IfgS+Fn3sk6K+X9XeJ9+nkO5b318t/6UIRajZlqpE7A+cNFuskJDEPz+RoVMBcGU5GfOi0lEPyUaroZptBJYIj9+8DTCUZAchiiIw+iizAhZJrYqcbgmIPRTkK+uCk0mn6NqRiSfnj/17lEKX6wAj6ABcFx1l81NDSjzMbiGRH0P3M4eV6N0N3efGMNl/dzaQcy8TCYN+iCg7c8eN5UkrTnfi6SBPyc7Eze37IVvHhDsLIG55POREfSSheQ8fbWboGXTuU/gvc5jEHpaQbKixdNT5/+xIdh6pSnFcAa9TgizsG+991N77NfUEbybN/bvANHyPOhWtb7Q/jKGYOByRmtREbAE46SUmz1pAY3tuII73X2eoaamMGdM7MnaYpCueoqHAB2pw/efBOX1riwejh06Dj7XN0CNgQK6ahQ9XkZ0p9RaSKKxeGAx4/fV9ZHvnJ9LpthwpoUUF4G5orKsLEwyMCpxtBRJPC5Dxg8DfrsN0dzYUAHOp8TB3TOoDLaO6o6RCK2UL6RiIXhAQrAR4oFN7MMhmwOjypwskqUgaqQnHKOZsI/jBuumCFAIQuw8cQRuJ0j02c/95k0geFOD3E2rUo7USRyiiFyYOAm3cbUE6pRbzNVNdthDbSy0YsZHKjyqqkdG/p9b0uZItu37WGxNlEJ1mJfuC8MWXLBe1uYuHfQisvB7uEDypEuw2K39QwlI5svWo1Q6mSy6vzQLjDBD4I5fxbxQiw+b2FbOG9M25IqeM46uBm53gxTI+g/VE4+VGES2R0DvsLF4NNatF6ECjQVoyUpekrAh+AEV4fwxyCAoby3Zjb8eYacTbRlYnZbtx/EcQ0KmxUPi6ADGpAVumwOpbfaFfpvRzA0NI2ilUvzmDze4OvS1lEtBundTLQiKlwgxZlwkUeNwTB/LAdGGS0l3Ojhw72xTQXJA5I5z2eG7JoDaMakeenl599Ok8YtSLNnXMMcIT/9+48fxOJxQ8iLvYDqYE8MhT1xDHFD4zmwUQZXBw82pQnT8BbmvTZBN2tGiZOHwq6by6YVc6JGONwGiV6mwnRYJv/XS7OAzSObZDC71IM2jyGsCs1LwAT6OY9AaTqM9yp17Bx2k26eE9A1q7kknHgLm3nRjKkbjvz+Kiotqjct+Ljo2ziY/+L7VPetl9K993wKuIKEZZ7Xlq0bMlxxhE4mUg9m3Xh4tjD0WkuFNnnypP8d2sj8sDrro7XXrP4MdLBDBE8YHBseIVp88sw9oCMxxFBfPvNO4J4RUB21DjD4oAD+rdDJRS7bfNPSgTOE14ZILdPiFum3mYKX+UzskKygHRRVQxFr58Ktnz8jzVk0n3VyNuxLtbR1fR7n0Ny8BbEU2ZLi0K5Hi5YeuJLZ7EGr1GjZZX5opuTERTMx9uZIKvm/+aOvpVIumV3AZTuhop08djItvmoptrTVEUDrz3KiqMZhjpTD826Dqvj++1TTr64i2HcV8x+j2RgU0/EpNHEvuK/qSLqfgePjcJheZpm+yyXuOm2j68rKEX7Qfg2SAFoCkYMLtPQ1fB7l2B10dZ5NN157BfOEcTGc12NZ6KWNPb4d2qECKYdr8sS37z0FQ2pbXObG1HVzMWsTYGyUnanD3YEDL1/Y1GJN8VJEYGUO5v89oB3Icy6o4PWAzqbAlPJ3DVL3D5Acs+Kll7mYdnEWCpfqLJlLd98WcyO7zIw/jh0LDB7WtYeuB3E4afI15VDLyzfIQiZQZrBIrJn4OJeDsW1CotGZ9xeLg75yf13fcOKIdmwliv0gkt0EawG63Tmm4go2wivXA5qHkfmGHgSZYaGZZ4XQmpx/+gpt2VQLdoPPduN16qR/DPaWX/ny59P1+Lgew+j9ou0slbMYlTeGske9Fczr88cJ8u/kSa5fvz5cxsrYnBWVJHxwgJyl0jt48ARxSzsYHGzgw+fQoxJogMrWxMKRK60PbA8VdC4YkS2OYL4/YhjIa3fBhTQ86E3m2Blrz6HOQwsvaum+LACVR1LxYijE6hMvV5VYwZTa4YumLrqJOWArpgrW7LwVAxQn+EIRJVBnBlNFlxTmhDinhBZGrwUTo5Vve6D7OhweNQDbeCjvoh3fj0RaLb78W/F3J/BCMDVUEs2wKVpwuNPs25id0bBGrCaO0c43nW7lLUFnAuYR07KCysertqw8J02ePjJNnlqOGhaj9nIYBkN4LyRB6AXhM3DC30t7W11Rh2SbBO9TPVQrVJd5lelxzKD274P9gJLLz0sfleEEmcrG0btifP3i9NQzr6SH/udBYGseHpezzIMOKrnhhAd3AofsfJ+8NahXbpZTdEUlDKMvx3BU3rBhq7FN+KcMNRk8ybgpjM6NooBLbzRwmco9lZN6abiwhZzO0+bmgfVOmlIXcV/TcQa71NUYkIdVdy8w3XMEl27duIcKB69jPqeZSPVl4rScb4JKtjoNHzk2zQfGWQc89+66tQylDqfbbr8hwj6hpsTmdkBWVTMmvY4xfGen6ys7vYN2IJv1oZ8KM/2YHzi9F0JzPtENtl2JGMgZBbdBsJyCxuXQ2sEIPGVplIVGbnFB0fugNIVry3u0o5A766at5L3vPXo4zVl6Zbr7kx+GyXQ66HPnMakKURXV/1vMkI4fAf8nvST1KnpQEAPTQxyaAyEGX3p18N/z2LM6AopDl/Bnn/rQDWkJadNNeF2sw2f5yKGDaclVi8KAyG7zMFaezazzscB3JpPbfbo/G5kpPfPiivTa21iSHiCfEOGMl5l+xnaddo/VhHlMnYSKlLd7GCbKPrrf/Qc4NLlEsnmtGQFUJlOyj8p3FLDJpHG1zFr6sDBmJlFTFpeXB7QRUk88+SxD39q0aMlioBIuSAIItu06Ggf0cTyshaBkDgmhWBkXMXdog5EjlCp5IJOmlLGJGGDjRHcRB0TGiU6etjBDHhCRdq1ClnVw05fg5KkjnUhBmMKxJjaj3eA6CGhV2MLPX+m6X9/MRdeptD8PZwd/do0D2HY154iFSgfQmnakXmzao4qZ+++E0UIM828PXkcgcW56d+1+eMrnORCGRFS67YH8xgHtubiXN7aHtYR7GQyFHIKJalsuZ3AD5QqavcbiKGHQk8uG/cTHb0+33XpjyGR37CQundbUikhy/cgRlTFwcBrcw0YYQVV0mkRhMd4d27cGdqQj2lD0+96e3rxvU8n98oHf8tAvpyWmd3BTKHQ4Sv6ZqRmDCLTsYSMoILDCccAZZieRFadIIANtGF4p5twGRUgVYeahIg3ltWTSDDJ5iJnILfFtNg4PugpWQOTe8fqbOGyKBhMNRekkVc8OQnN/6VPKdh0CXXnFnOB5a0o0DGzRNs4LSYqekUm2zppLHTxCKrhGPfiXKMRB50z1QDXCBlZIM5mp9amTx6guTFqRT5sH33NuVGxOrQ8cOha83Twoc/lUOmKd2RgulJQOgt43hOxAJvTFbXQBmPeUcYnw33VTi3aOi2xYEfjxsDHpwI5GfKxHY6gzJ619m5QKpvD1E2eClw0PwY/pEdorDubzD7k5vOmf//yhsFNdAyxwAK+R+nmT4DjDijGpGGjs/XdxNIu4I+lzuhLCu+H3dhvYY2Vi76lQB3GIOYRSBSb3204sB1GQuLtqNtOfd2Oo5MWpS5k+ykXFfWDOi9Jdd3+Iy4juSIMnDvYsKlbLum7480ehZK55c30UHXOJ7rKDMTJpy9bdHLaFBH5uTw+QhA6zNN103YT0mU9/AvjmJM8KA3bW9Al8kDX7eo32/hLMlZEjawnM3Rgdiy/epXUBHFgOtyKFXnwZLkvvI+JqJJ+34xqHcF5CMnU0v1Uh7PC3mELFISKjbT5/PrOwvM1w4f1RzdBzw/bNafqi2emzv/85xDRngPsQZzGodr3pbLhq9dq0ddN+nhtOgdi6BucWjnkWz1cMOaN9yrA58oJOxuFDR5jPh3Il/jofXLqI+UITENAuLhX41+xPOcmnT58OKHH23HlBJ7TAmcg6lO4pjdEwhbfe25meJCPRKl730Cw4z4bqSm10/Y+jklbA5UW3l4Se7TsOcDAh5CFdpyssGnsiLWaIbCkw3TkzpsASM9g5l/QUfVouRnjqNj6rceMnhjKwA1bFXXffRtr64fTiK2upwitQCu5CvIJHNiIumTji0V6ssTd53/qmnGPopimSc64Bs7UwQHJ056BXwZjGbBSfogTZQBw6F45knS1ZcmUM56UfP//scwHH1uJkKINE17wmpOOaemk3kU1XaqCuIRcBVcj3Zt865HfFW2CNgPlUiW5CaEZ41+JHxaoVtcy1jJ8HkNXTb9zXd+TQ6bRnxxlanFOp+0JRDH+88R1iWSl6CIY0mh8mnwhoSxExcNPKy+ml1bU3uykdKqQqwdmm4JEwa8b4dMP1S6kmAe45vIewYM/RugrSq9w7AtDvJLuEhxq2mrwhuY5i3fVwbnftIsOQyXUdmV+jayekH//kZ+mRR99MU6bWpuXXXcs67oSHfQDLSFpUJMMa8bTw0JqRHUfasvaBov38CD50RFzp6wEFiQVha+s0VQqN3sL6KfjfTGUOuky/QCHqD/698ktv/Hz+jTaWYr8R8Ko1JRvBZ+DXGMwHrJrsVvjfVtLtcITNu5Nko61oHRWw2NVO8Nkdu/bjOwJrhjQQp91nmvVyyEixpQA64CyigjzD5L6sVHWTME1WkPh1vztx4iTPlNBOFn5xUVk4wHlAX8ZcY+gwOOW42M2aA95fiHimmoOtEl/uMipcZPsltLk9XAyjRkzEd6k0rV25LS1Z+EFMlEakJx57Id125z2ptGqUkQ/2goL2cfD5w1zIM2fa0wMkn6jsPMX7eentt9JQcNxSnpPtdAfDrMP7GjIcbios4ZxzQCoFDLQ8oDnBwRM9cNnYbHAP8mAdiNEJfXC6zZgxKewANmx4N6wZrTz0HK9RiYgd6pe//Il0zbVX03VQRdK6nzyJIhWufp4qNU9PPpt2oK8TtO8GIDvjkN1RXT0ubeRg+8Ff/R3dndaXDLw/eU361re+Dud6X6qsQmaMIZiFir4d+/CsKcBveD8Oc+1comPGTkAmfpLvd5aDM2ND0MkaNn/Q4TMwaZoIw0knxuYm1hQtXgGH8SUuoG6q80FcJKVI/V1/DioVzITJvINtNmhG9FGV3kGNWzt9dPqD73499ZlEA0PHDtVOTojqzTffha/+Dv8uU0HHmuVw8aLq4/vkhD0rJYERX7IV/BwNZtWpEdhuKRTK3dveZz/3pNvA5YfRCXtJbMJlUkHPwoWLYN3QZbIG1Cw4xNQQrKKSmRHfb/PO/ellrB7eXLMBj20ZV5rw50eXQ7ONOGp87MFDKCIbGIZ38JxygEU8AzSIKoU0UMS8oJ1CaTyzGhNnRteUUhiMBsrckl59+RVW0uD0qU99Oj6LGvbOh7/82fTLH/0fsk9XYNEwEVFNYzAk/NW7zcGtM4IChpgWalbUp0J8pHDNCCrVx0aQZQRtXl5xRgTlz0In82sX4QrjmR3dhhDHomEow9qNeOHv2bMnfJtrsER49bVV6YWXXgkLBrnXBTKGuBico6lWbqOA9LMsBs+3Oreb13DthuuvDT+hTUBGniV63psWr9hFuKgQ69xBT75+T1/D4dMYgPelje8wqW6hRUAgIAar2Xkvb0JKl/afPvR8LCO9EcTZrCytDOQcRgI3X7iYwzuLFnMYSQPz8Wq9esk8cGlCMVFHFXIAyU00GaUSebRl/ebNm+PfXwHR/AhDPwcf4pK23laYDzzwQAz0PnzPvQy3KtLf/f2PuK1PpmV4MNx664domfHsYHByAl70dhR6x/GRsAJt87DigQ6Hg+pBa9BsuFrJr6ZVEePxRB0BvqYtpgM+Y6ZOHCP5xMmq3G/NcIBM/OEDF78qoaorZWjiReNDPMam91Y2ETm8qIFLTE4QR6SPhzPKYFFNPkKNJitgII36iTXBl+5mkzTTGaxZ/146dPQUNyaiCQIBvJVdWL5uN9IQMEutXU13HoKwxyHDGBbyBAxjNm96l3YT7xAwvU4uy8FU9N7eRvoMYnBWPhKBzehCmAlUwKVgmhzQVaMKqOYRBpTzXuASlxXD023uI2UDz4cT3elD19/LQdbHUHBX+PoOw2rS3Lijx45H6rnhmBY/Juds2fo+z605rV3/fhrDIGcPvgxnuNRLGIbYqnd6uY4yFaOOANhVCAuMPINBQucVfttZJuho0Sg0oEE6gh2qUge3Brn2cqlrJ/qJ+z6a3lytIfwqFHYj2PSTsbQcAyyTQ4DqRjbLzZjzTA6zofPwrLu7CSMFwhmJT0d767ngpWqr2uHzhY1yjgPzPBfhgw8+HsO1Y8cbovX/3h9/E/7tDAIVtoQ/sXJjC4onn8ZbAohm3PgZ6We/+A3m9pPpYBan5156KW1FFXqRkALdGE0NucgaCCtU7rKZCLpKaXe1nBSzz+awyOHyNc5KsUYRValdTC/r0msvQoKlspnGwhotp5rduHNrKqoYnL77g/tTzXj42r16sDDv4PRzn27ZChXtkRUUSgypMb/yMALRNg4hBl2ZA9rLz/QgFIUcQp7Rkl1HckDeev0y2C77EAGVIrSal2rxXr5IkXIYuOMssyX5/AZqZFN5yUSxslZgM2bcWIbmcMk5XPfDqnr0qRfSuk07I14sFxGTh94whqmqECMZKDxVLpHHeSTCOjyssvQt4Zkom/YQUwg3d/Y0LtwFJF0fSK++8hIh0x1R5F2Bt7oH40c/eg+zoKHpN7/7Ld3DOyEsOsVrmk6wxgw6pK1EkZlCXza8IuZUOj/adTVS4JxFIKZPc7j/cVlFUllwnp1H6f2lpoOQhvDvAaJASKXnzo03XEOxSS4n59ZRCsin8CzvZGj9kbs+HN3Bq6veYH30hq/LOc6tQkJ5M/mmfAqsqzh7+BAmjB8bBnPvAadNZb0uRqa+Zv06uOQ742It5bySzhlohSyTh1d+sK8NIvlx8sPe34AN4ClFWhkDkGMMdvwRunVu0oHoJW8+Y5asQk0t8M/1PNBHWfTLKrqShT1vRj1ewBPwqSinbSawFBK+pfwhPnjxs0nTJiISgCrHhzRrxryM1aT4FFSmU0QTvfD8S/jOrkjX34ga7c7bo+L927//IZLNM+nej9/Af7uTS2RvBNIeOnQyrXl3MxJwuINcJoOAX0bC443hAZfCAJ1FTK5DfTwHsFDLaBgnbqozp8FxwZeEWoRxBCHC0pTXkllYDh75/1QE5RiaeEC7gQ7SAaj390JxeHORwWoh77GY6s2odn149Q4o4tfdwDayI2pHD0733HEbUVSj0la8OlZjiGNUvBi6qrVcDilZHBH3FUVrZtItzNGMB0Zzc1MkQduqN8EmOYCcnqF++BWQuhqYqBdRDjznwmJSKeqIEsIoqWo0cvVqInUQq5TRQprokAOUUj4UaKmhOW15Z2daOHNZwB35KATXIITxMB3OBVYNBrsL05tnnn0RIcVoNgMeLG++nja8t4YhyvX4eaMmJNJKg87zXIANVLFWCuNHVqVrr15Kqs5aQlZfxweEhauNdB/5fv1k/8sOUqhyzaZTTGJL3o2YqcyLkEM6F5jjW9/4Gt3UDhgYP4HUr7R3eVp4xfS0d/sqBmDt6bY77glhgJfvFIysSop9/1aYDCJRVcqCsStsR416GTXq3l0N6de/fhKBxswQQXihxoUBNHEOeKN+AmY1MJSkWx1GlLFt216e4yRw//r0s//6DVXPHqrly1EcHDxKugeCl3w6wUY8P8TLxxLEWkLYxXCq49F0FC0IXt59b1OE1sq/9oDW2jObQWAM8XQuk3fMAcqtRemmkX5XZN3tO8Zwkor5q9/5TLrq2nkMx+BMZxlpRjXGczt6tAmxztNwZ4HXSKxRA/D/P6DlHHtA93Hh5+hBw2cUzRAVM47M6eZrl6VRIyuxZBiTyimaylGzHUHybTirXG5FFKZvK5tuoiOyGh9VXRvCGyXbuRRwevCsXrchvb52ExYM4sMMwJmllA+rCk6w71FaWTmdlSHKjWfAcZ1leSryHnKBkMLPnTU/f8GM9MEPLIMxsgLT/3eh6GKnUD+d5KYJwaaYwwW6bfum9C//8i+sc/IWK5jFcInKa77t7jsjsHrLjh3RsRnSrBJSEzZ9l3XrE8/OBE5nov3CkN+n4q/92gnpkUVQaqVuyuSYObMehfQNCIUaCA54GyLDqUh+n0mXv2De3LDGbWcw3kpx9DpBBdvZ1308az1Ygk0mHs2lt3D+PKwwbkvPPvkE586FtJxnf5JQ7Z07dlOcwQ4C6pECLMAaGPQza26huBhMUvCJtGsbAPgxWoOQHykkAAAgAElEQVTzfJhkyHVAjWoHu7FMdwrcZbyOtwIPsUcjFt6Q7lMC4WK3Skx12IoMQ9SGM6dMTPVYFVYBd1ShwutikTn4GY53tO1P9agRqaFxP5UcsfclFVDSDmKqNCc98fhztObcJNxsf/PDv0t//L3vYAJ+B8OnovTdP/haem3l24S1fjaGFlZkHhrCGraZDfB1S5HMjaD18FKRI9wEX/oCkm4HHB5cLa0IbMCndK9rQ7HTSBvbhljEy8M2xgVjGxyVd7/xUrQoDN8cVLlpitlkTtmPoG4SD/VDcEP5LDysVbzlyhKhih5Dm5rHjjiwZ2fG5B0/4OuWXZ0mgP9tgXK4ARpS3bhJEcX0/tZdDGegOnILi58NpfM4T9VSXY0aEEzU11pK7FInl+EwNvhcFHkbNmzigiIVh8O2g84hB2xUzPAy37tkKBP1cUNp+Y1TGsqQJRccsZLKrBgvWiiQYKpdDHi2khSdCwtg1Mg6sLHRDDLHpgcfeChMbBYvWc6ZkR2L8i0ktMNKR6abP3hnUNFeXvlcbP45s69KzeD+LRpAcdDsO4L3Bu3zZZ617me2b3ot9wllMFErg5PnXCNy2/gCQkhhJ6vyyR+05nV1o0M6rYHQLUzRf4m3yw6YBmVYuFbBAmprOZmmTiS8+J5bOHAK+HvjIhVl194d/J6Delot6wgP6q7mNBRMVGeqNkQ5Ml527zqAGu4cPipzmaKPYJ3jxcFzvgQv3ESRoUSXeRHYNb22ahWHYUGaiVLN7LvjJ8+nH/zgRyg52YS2wVyMKtu0GNgP3FYLy2XxwpnRRZ7g9/VUmu1U7i+9vIrDi3XE3rjIe67k+eSx1rzYLbk9oLUr8KIdJB8euKSWAqKptSnt5BK+61NXp1vu/QDfE3wVD+kePl+pZWc5/H/+04egwVG5ekBHVJgzF/BOuogIGg7vCP2iOSyE/Kns8nXTy72YZk2ekO688Wa83mFumPwhbRUxkfBasQ5+dIAmcTtoM3n6IK+lgF9Nq5GBpfnQeaqLo1Sr51B0HmAPNgWkYzSbfO/hIcay4Kkn8KMT7FzzKofqxcxS9OZw0C7+awbqUqL0Fi+5goirbUjOX43Xcdddd4UH+3CUjk8//XRU8Qo5nBXdfvvt7MmRkAc2IM6qorsZFwZlDXS3GxlQH6E7lX4r/a6Zy0PowMtKqq+QUszZ+ql2PLIMvCYdlxZIWwcPahInOKOg1tGNWRnnAVvedfuH0nA8Q0ZVV/OZk6REZzZp+mwk8q+nH/3Lv3NuwvvWZTAOf+APPufpvP/bbr0lPU8osErseVgVDAWDb6A7PaK9Mh27RmhZDA4lLQx6ddMdfT24iJ042pn27z5HW3sSI2/aTqKLtIFsBduVZ9zL7eBwJ4QQYRaSaVEUHYSWnA9dD2ZNqFVSFfFnVbRMtbSJI8tLSHPwzy6nCeNqIjvPv2OF4kLza7a3DqKig02Ce9nPfvFA+ioV0xtr3kr/98dPpz/+7sfT17769VSIz++fffWLKN3eTN8hKGAKst6nXl6d/uWnv2URwKnkdU6ZOh1K0EQ2Vj4uWzvDc+EIXtO2n1K8rEzPcPOPAD/TRvDkcdzSaNvlbHoA+0FLKTyw/1DGvAj8MMICrGZZiKaUq64TYnC63AgsItNFaEbeagR38kOBj7DJReAck5IrGHaeOw3FEKjCQeJ8VIfz5zOIe2d9tI8LFi3Fc2IrWXQnwhzqsh7DVvBsLul5SuOFOHzWvm4hgCooaCbdaFqzacsexD9YdPIsPaA9DCP6C3x3/PhhVIQMKCv7gAWAB8Yx6OQwH4Gi0bL9NK23C7dm9NjI1KvgcqusHp/Wrd+afvqTB9P3/+wvg4pYxqX6xGOPpNdXr0u33HQnmOwR8NFNMYT5Iy7OHp7v3//7L9IIKp3LPDsn11Xwxs8ju26nmlJt186m1R9CSCiSa/jpxdkBlm8FXYyaTY8LB7JjGDDp/TuMC0m65g7wSNOndThT5jxvbn265eZ5afnSK9KWzbt5ffKYR4WVQCtDr6Yzx+KwHEkHNxjozWw/gMDUsG8rr02opji1cKilXsyjUNFeYG4h1U+PCQdEFfpKw0TagAlPO13WrLlzwLULOFhruZx2pmeffz29jaF+K5V0Ni3/eSqbc8waxlPx3QDlDxoTFgDvw06oZB4zOT3y2HOYP12gc8uYBw2FA3lJNZ0HKV1nDpW3GLZFgZBiD1W0n7+J3rv3H0yzFo5JX7//iymrCH4vnYGeNR7Gikse/u0z6V3Si4oHD8/g+S4EDrZI3XF/xhgm4yMRwzBbeb1P8EAZi2jo+9/4Rirn+WRDgUUvQyVrYktvmElp2tTN37dokD7WDv7v0F1mlzCX9gIRH0YVW8h72o93RguMqwMMr/s0SaLi1oDKQFSzCMNUi8tSPUExlhFd7BHbf7vvfKrba0lu0lfFdJUnnvwtKtjB6c67PhisEC+ZF+iq18Bvnzx5MurlZUAiiGQYpDs437p9O3z26ojc07DpHYaYkgtOADH5/T27rLSDFmswdH/uqXxkK3iP0xCMaBfq5cFrdDblTOyiQ9wwXOuOlJxli2fjM4QjIIK9MXUTWGPF0FknYr28Kv39j/6NAxorWfaxQiLh0ErOlgkIj6RQnj5xjBlSbZo2w2HsCWYNtXFeHTh0IhKtzvH8TBkatHrbbX1Sh04e72Da3U4bfho2hxNi2BBdcE+poDQkDw4ni0eFTCZCKoOd+aEHv4/qwf82mDfv7SwEW2rsFJXIUMjntikjylTCDeHARmRBazSekMpehnxSzfp6SwLf+853/gJi/LD00U9+LH37e/djWXgizbuiAqHEA1wSF9N3v/UHHCx56Rtf/gwshKHpn/79v9Nvnnifii8RzbMwLBBtkzdv2Qn9ZjPy2gu039igUjW1cBDqPuYArhrD9yNHDiFbPk7lVQH9jGqPasaFY7t0lol/kNi5gMJtK4YJ/Bm0NgeFtlpO0TscKDIgPUP1FQwXBhCRpgGu5lCxnT8Xi9avI5dqrBWaXCNS6alTKtOHbv4g8UGbQl3ZjQ/tOpwBL5OY0sHmauL7Kzsu4eJwQYRhEliw9odi3A4yy2BhFCF4mEdlcQo623Gw6KMKFw7jLseFmMuFKU52x53XpKuurGUS/hp+BTVpzKgKWDZDwZ4x/wdjPEVlPIkUj3Lof1vA78aMmxz+1Vu27E//8Hc/YRHNSVNQU9Xw745B+XrqsafpiiYQdY+Si4VfVl5AJT8lneJrbdrbkIZRyfZx+BVw2BXw3tuodnrBl/t4j52EQtjFaAzkQLWHw9YZhKwhA3H163XGUQylcSJ4na5wzWzUTjH8U8ciKDSPdTaCoeN9990Og2M2k/WGSDaxY7IScrPr2d0B1c3w3wo6j6F0bfmsw2wYEMS7UOlujcqsIMyeUEc2MqBjEKXgQq65HdUUsNc+Lo7tbHpnHQVUVMO5FB0ONjd3wclvSE88/VrYlrbQGR2D6pUPrHHlwjng7pVcJqUwWNZG+Or1113H89yVXn7tPQRVIlEoZ7kkHdzFIWpyCB2o3HZFVh7QlucFzH0U15xCSVrBLOH3/+j3Uu3kitTafRbtCZxqqjQl3i88vzK9sfpd7G/xi0H2PWD645q1sIh0N/nWwIn+yMRj0W0xp6iiov/Dz302TedCVL40hDXfxSB2F93dWfDdKaS0nyRBvBRfkE4gPEm1BewH/Xr0KLeAE/M13Fj1r93qVlJaTKoxlLdZ+htqzF5gvAtceFazXUFJg2MNltyI9fAlLrOhugRyRE7GX34JXGyz/l559VngxDyodTNYf6SmcNi/RjDA4f0wqNhjS5bMhTo5KTofB9G6Bx5BdJPPsPzhR59Lr77+Ls92SORl2qHY4dqx+DwctAtxXLLCUJ6d4XvGD8kFFmgZc/2MAtHPIQpQ/XG4VMeOHp6WzqtLt39oedD/1CD08HM1dMx/+/f/4v8zHKZzKoZWauqOw+2hMKxkI42GZnfPnTdTLWfWqH4qHVBZt0MY2LgReMYZlGfq2gN39rWBy508fgF8Bkx1bwsb+SSVnqYqVNEMUi4AH9jyh5dFP/0nm4MupJEs8qg0/X8c3IHeKgqRCsYkVDx6eGlBSHArqKTrcXSr4cZW8KDbmF/Dsn7U6MmxwH7w1/+Q7v/+n6cCWqsvf+N+pv7hghjDxss8/BNo/W/GZOczn7gtUm9/72s/xlM4kQd4X7r2huujanyJqe+27XupzlGSrd8MvutwEGzWzesAildbN24CrWETB19vGCFJdXEg4k3n1xBXDumuF44kcnC8EAhwMFpt19cTAErFcYF/JxG/BZxbnrQ5iuLd4f3KeyzQ34MWTnpdBYe0C9FstcqRJVg0foAL8HS0Wa+/vR47z1aSJ4B2OGgiF8+Fw2KQd6pYRdGGz1VmjUO70Ty/qVx8JVTwigV0w9uA0mr1W1vDpcsF43u44oopDFWnIYrZhSR6Nt0NWC2GWK5OB3JCBuN4Hg3YM767cUMYz9SjvOuBfvm9+/86jPg//LG705VXLsDgflf6Z6qD6VMXUTXUA1E1IAueTMrGc+nFlbvT0g8sSCVUA9sxfXchlLPJmmE6ZNGydwKB6EwokN8FbhyURI7FgSm63Zg0JbnEDm7Hjx8P7/ts+Gq0ItAYAubXBce4Cgji7jtvS8uXLaC9NDG5HbgDcQzdnrzSnWD9Y8eNivU1WF9mKtByKE0KXYgXh/tMu9t1jk7qNAcwnxPUtPc37AArHgesMo7v4YDuUviiy3mVVTSFeYp0wPc2vhuG7/UTZ6VfP/RYmj7rCrwm3k9PIYFuONaaFi2eHmGmY3FcM/7sWSLROqkQb7vtFg6F/LTu3W1Qwg5QLEDHY1224S1DuQN1DsYKnZYTfNkHYXBEtdrHGgh8FXpjDwfyfZ+/I1176+J0vhtxElz0QjZ+HnDDWvjIzzy1IhSFys7jgI++1uo+cxhFoGl/knVmYM6gTD47A8U/+PSn08Kp9amOi6yYz+EMgjJhhFFSyThw96Oga2btu54PgU9X8zxHw203Bekog3UhkLqxJH3r9cGF6+BU+HEIqt82LucWKIhnUPueB0oSzjITUp6/Fa06BIsXcV8ZLyOHk/jD7EJBhx22Q/VC6JSVfJ4OHF8h8zKXJB73YC50wst9XTAtalH6Yp1KMbWCgAzZUM0t3ekXZIbqGV+KiZfFk0XmWbrYi+C/fu9cabX9B7QHc5xxXkCcaXGu9cNDcJED1i3iMrIw1UApb1BXuufWJemzn7ibf6jyzTCHQVwMT8DqeI1nNyH4+NvBl1t438WcF8PQe6j9GAGu//nPfYwuLqMelf1xuuk8fu/HEALtxNqCglhe/TuH7+zzMBC/OnO6GxpMR9oOzHH8iBu4FMwFPjRGMeKtVoge0BkaFEwP9R6sAW/ogaSAoKmYFmBSgGYjfPPh0HLoMNkAIyDAT6V1JF3CpAsGEJW0I4ahXgYH/70vfj2sIP/rv3+Vnnz2mfSv//lbM0mD4UW3wcYEewTP/uhdN6dFC6akv/nrv2IY1ZTuvvfjMUQ8wjDnrbfWBFndxbBq9dt4JQCxYJspR1pBi9xNCfhCIXKgjZg5R1WrWbkYsjFQ4TZFNWflLC7trSv27AEdhzX/Roqgi8WKQkGPHh626loaGuBqFxFQB1h1J62RaSDyeaUwnQFH9jnNnzszUmlksryyckPCn4eJOGwMPqxI4FCGHs5bDpTMAWS45PdDsOLIeTyhATV0JePxrfAzOcDG0XjqCHjWe5sOhvveqcbzQBZFDFrnMQwbzWyAY5GIrjJw7gkT6rHzrE5F+J40cqCGny782vqJk8CP5V034xD33XTdDVcTDvxBJuQz+B770nPEMM2bfQ0CmFl8r33p0UeZpr+6Nl2xaGb65O9/E7vR19KKNesCJ86mIjyHh0FBFswFDj4HKXm+R7wn5IPrAhfeERkBXDx7N0Y1UIX//jRdgW3mOYa4OigO4kC59+5bET99hjWhB0I7Xcr5MPiyIu1hTmKm5FigNAeNHkzlXIwKSoQunnrmcV43cWt4fpwkHfoi+HsJbXcTw6PjJM+fA8+9ALQ3mW6uunp0FB21HLb6a1RgdH/86BEG1y+mmdMXwG7B3pL2Xql9IzL9h3HIa8JT+8YbF6f7v/0tWCevpkN7t4e/8WJw1flXLOTv7sUP/EiENzjcU2DUDkSS46CZrsPBu/RL16Isp3aggU6e4TCqwzaw9EXXzE6f/MqHuVNQK16CIopYSO77nl2HCTB+nI4Ev3K49A6bMlmdHtC278IcQBz9FWIMxKA5yiQBTEkTwW4/d8+daQkeHCcO7A0RmsN1E39MMtpCYPJoVI3CaQ7Tp9ZPjPVv93iQuCnl72PGjefyI56NqLej7MscBvXubQsF//wwviFW3drk6v3dEcZOdKnSeOmmLEaGAQ2O5oIXSrGAams9kxbMnx6hupV0JNoMbOZCNChiwoQJJF/voPJEhch/Hw3sOArG0Bn2+o7dh2BT9BC9tYLC5zQdFMpTCqiQUlMJG/clZU/WjHM1nej8MWD16wDbdejvg4XRL2iJc02LAQ9znv+yhVPTpz9+Tz9Mp5AvG1jmKeCdY/jNZM4d7ZgdWHopnqKrKKVguAhkdvMHlqd7sSY4dGgfHQj2EXQpp1kPG+DlnyAr0jnXoHVHbu7rButy4nqCQ7rxeA9Y9Pm0f08Hi4PWsyMnzHQ8nLw5YsCAECSHBI6M45qxQD7cTDy9iSB6EJlEYkyUHhXejpf5AKZOGkt1UcktgtyZh+kbt3oTb32JW/GhR1dTVS5Nf0IF/Wc/+Mv0wstrwspUUH4wVaUakznTJqRPfuwOoo1OQHV5JH3py7+POcuCOCSl15SjXsuhDVkLda2RifNwBl5KkbfgiaEZu3FG5XA4p+BxIN3HKkF/Zdtsh3tFtNiaN7Uy8fXA9cYNNZBxRXyKGruIrQpL+DOP99xqxh7PxRtZuWmGz62dKS2oqcDiXvwNsVRTkpXJi+HVsfEnMAhTNbkbsYr1pMZPhkcO5UB2AKvKTOGON68YtBu3iXbXX4dBkavkWVZzAMnDNqVmObJUfVoef/I5ug/UetjE5rAJJ9ZXwOVcDB7KdJoB3EjargoO555+9oDucR5gPbTjZQiDKsuroROdxo/jh+lb3/x8GgsntRbWiMGla1FxdnUVhKHVv/8U2iMX+hc+c2369h//SWoAO/vzf/i/aQ8yW6uTXOCZc0AoRUShyZc3tKCQDqQLMYc4s3a6GVzQDLhMerJhqyP5HAu5ndtpsduBlbrhjSqCWnLVzHQ//hGVFaRcMGRSkdgNJe3ggeMcTDxBupGpSLWtqirpRnx22lPqvynN8eDBvayrZ5hf1PGsro70dS+IZt77BiAxHR3HjpnCBQpNEOxS1ewpuoTcXN3NoO3BntkHd30LviTTp88MuqjDc61J/+PnvwYa41CjK7j1QzfDKf4A2Pmh9NuHHqR7Kkv3ffLjHNC7SBjhEqBCWvXGu1TnSLdxDswtLI212cJaklWkDaX01g4GWxGfpNF+VmeqrCtNX/7DT6eyUQiYkEQrFstFnOVl+sB//Q57YDouKuhiLh3PZ9eqB7TqSXHoOKANZtVcQx9j1c5cZPPBc798371pFlXokV3byY7MuDl6gOXztQ7RXTVFqCyDZtZwIxW2hcEpFIXObmRHGJZRAgyyavUbFDSk+EydyTCwmcPZlO7BdGcYeyFECyUoroIddM4Ks5TNe8j6+pzdKK1XY2H3eoL0nhpoljWkew8BPhoFN92/MwGstxH1484923l92BVQZOlzM2PGTKplgq2B/HbDv3/2xTfSbpSOWar0OBfszLQ2FsaSMniGM0LPFQ/iAXze1+f5FbbDrMeYP8nEVjjSX5AGowsl7Kjh+WGbqxf8YQbCnhWqn3VPfHPturR7DwIiLt8P3/uR/zXqEngwIu3a6xamP/6j3w+IQ1XiypVvEWQM1ddnyT4x5GHQuoab+rxBWqnMjrFYGo9fSicaLqWdW8/zq9E0w6mglUpC7eAr+0KlK+UwLRbHUroor3nggA7HO27nfD5YcVMPaFVHcoE9nAexccZyKKnKefPNtyNNN4eqdd26nZE9+Dc//FNuwjHpuwRbtioqoJp0EKL+SZ+GeTMnpgU4cLW2NDCBZ5MtuzYTNMlNvmfvvlhUORwMhwDbxZzLyqrT7x57MjwuxG+7Ocj8+hOZpr6/ZTOXEv4APIgyonPsbnxPPnzTeF14+kH4AcVAVJ9dPRL4cL2JNT9y+myl4cGs2b8YWJiC9wfb6rcgXiXHtliPX6AbN57Y1v/X1ZmAZ12e6f4NCRAgCRAS1rAFkH2RTWQJAi5oa7UibmWZ49bOVHvZnjOnHuv0TMeZOnNOva6xi06vTlutdXTGpSqCu7LJvsoWlkAIJCE7EEIgCeH8fu8/3yyH68qlYvLl+/7v+z7v89zP/dx3f7DsAeDKXhJV8DOrkHB0kIP7OjYIonYIpYMURl2VvSScevT7bVp5toYCFw3UWh5ssQDbn68tXhAFddaRwX5FKX3wWCNNqS6InPfhuY0K40fkIYqESzebfNDggnCFC+AUr3eF4NmDyqIPcI8ysz3ASLU/W7n8CQIxfnQzJ4e77r4jDGLtPoCLvB+nEzOMHbvWR93eh5evDMPGjg+bMH/4+UuvhP2lZWCWTJAxlNIAzamLTU8aN5ftT9D0bGMfxD4G9Cf/aZknlGMJrlVUNhmg1CfVwWztVleeBM7oE37Ihl68eB5DD5SB8pvZH13A7W0cZXK5mnmPnzSedcJ0ABZRxcnjHRNinaHK7QNP3gtVDm0JoDb57D1pfMoYOVFaDOWykABcGF566R0EgdZySFGTY2R5NuL2Y8YNZk3xXARa6sMF5tTju+++QwmfCawxlyBzCfhjfyg5qu7ELpg7g8PfPfNXYI354Te//iUu04fCI488CAyFhgQXuCXvLqbv1pCENGGkm9kjPyq+6ZcoO0oNiFZVFlVjI7g4XZaOPGtm76vhwcfuDeNnFIBvViaDWDQFL+DK/jvof7WVDmiBpgN7RGlMMVQx6FSA7oA44pSsiRTBLZN93RcI7bt/tjxMIGk4S+N7GE10h8TUGVHfeT+uLiYFkyZNoKo+R/LWAMcfnRAuTqG9RhqIunw7pKKetrx2h2i0mTrPhWQyo2mCVl4Z7GNhwdz8AvoltVS7vJ6DN6axRGmHSOx5OfrvtJ34cl50zmnGwBpdGZqFmtZW15whwINdU6GnnEtGUf1l06gsKT0TtW3WfLwh4sCAGRFv9rNI98vm83oxl4NXJ2ytZPw7lUFnKB3LlxdclCblZx1ms99mFR0TNi7R/N70gUiAlBduZW/sBgK7556lYeHChVSaq5k43cz76RV+8szfxsGcl19+Oexg0MU1mYE0waKFc6JWUA686V0IdjlVfIQKq+T4qUQHaMupm6nGlZ28HGlHZ8pJ/6u6AnM0hmOHIPuHPmQx6ATQnfbNagXVTlkiJGHWqVi12XUiMJ/gidJl4oejlJBaYjDqw2Fwsk47oLEI6viAPmb6yXmRXG6hWkxr+yEi/9TTT4PHricIfBKpK+o71zHsINlfjd00gsu0ySMpD2bT6Z0bH7a4sAu+c9cu4IsedL1zwMWY2+W9pqd3j/5ojmO2czOKEY9Fqcuf27AZBoVUQuheEe9zLsTgqM40Gy1+FodVpBJFcRWrB10SEq9CaX4uWmRzULqVU8pHa3mFn1IZCM8hAyxWulZXb13+qVvvJfA1ebczgA3MuCW4N8ImOc3mljspnzexyqEZwYVyLd8nJnfy9MmoR2G2ohFBNhtmCIF+ClnjdBgdae3AAUihCj98ueOr8Mrraxhs4DUo+Yfj5n3tWPSSmR7sQ2AeTLBtZqN4aUWrH7LRpIMN3k0GXQGn/Pvf/5v4XG79+vyw5J472CfNYc0Hn4Tig/CcyTrmL5geHlz5AM2zvgztVIRNdKJXfbEhbNp/kGfcn0nCs1hpYcCgqQD7BcJBVDFLR+sg2gJp0Cn2HPsZ6rknlZimmmYyKmZaedTBgFmESewTjz9M45SmXi2YKOyQszSBr4A37qEBZ4C2GskBOtP3Ur763r17Y3Uhu6PSkW1yyHFjFKfvw+BCRbwQRuKXeah4e2Th5OVdA73wHQI+GulMSY7guT35v54gEAdoX3vCWHz8hJkayXR379zOz30V7lxyF9kbFD8MJN5EpvUNJFL7IRL00MrlYcmdi2lqfQD75fVw8y0Lw63fuAXdbJX5qJSgpL1GI2vz9kMkI+DR9FukiqaxP5ovnY2j9N3FCdnHNk/TGZzo1J1Bovvmhxtuu5Z9y15RrJ/qsr2ta/jDS28wtckkHQ/ZplzK9CFizcZLM2izZy9EM2gdhvjvVvbVcPobSxbfxNeNoRcQ1G4Cy2aEo2wMylDq238gyn7zYXiVRw2RC+D5fYEcYzIDpKerjJCGwyCKminVWsEsQz2j1/Zv7CeIGUtRNes+VHyA1x5IpnuZyhZrLShn9VRK6nNYeekVqeyw8k5XKbPykYrohvLlFGYnWhANO8ssgBe5+2YQ2avn2V5BPvswF5rtF+u2hA2M42tgHYCALpEISl9LCfUr95nBQ7kE3u+FYN/ICyhFgEjZUrUq3xBxaOURsv9dzEhTYuFHPUm9uKdhoHsNcOVabLiuGTksLF++nIDcEp7/xS+jLPDDj347ViNr165l2IrJSF5TE2IbpMORYv7mN5fE53VeZ3ESxrXrNka4NG3zqUXQ7BBWIeOoJLWuqWTUuSELgZuLTGihtFZrFpMRB1P8PnmUiplfZphFioruupbyKZEPD3gE1zlvBk6pVMop5nLIol052ZOz/gbtCANQ5gwdOpxMbFucBJuFUIv26TZiukFbkXPp1FIh5VQbOOCEMYPD3XfdEqZPGxvpa41sgCqaESWlJWQu22IW1Its+Kzsa6EAACAASURBVBSd9T7g24oObd26O9q/96L5UID8odCBwk1Sl9IoY8+TzTSBi/kAfU8umFlLqmFgIFFG0SxagXGdNBTaH4VsqCa3dmcN0KdplmSQ0ZglyEqIjRgWQhqembQ3pZm0Ak/iXy00+yaMuYYyq4aypgZ2wIhoChsnkDqcXhycmUhGKMG9BnK/k1QVXEYWqXaDu7IGg8jCB1F6z8HvsUdmK5one8KtsFkGMlix8pH/HkorW8KMmYWoixWGMcN7hxlgsHSGo2XZRTLvNg6FetI2RmWODBk2ClbMiPAX3/0BDs3HwzfvKGKsfjY86gI4wR8g4L4alkpWWAI39S+fehwX8HIGnICPqJ9feee9sA88+zKH7AIQSyOc4WbgsytMd8psucKFINbss2imCjCrifSmDi55Js/PIJrsFRg3vMe+9Cwm0sC6+aZ50dnlfG0FcrhHw9Hiw8BoWexZzI1RA6wAVtnAEEEvyvAHH1pG02pwxK9jdccvzSOjr2Dd5bOOJIOmzx1tuppbaeIOoLGFnkhe3iiw5E/Dm68DrzFs0Z2g8MCyuxh3HkPWWBP65vYNx4/imUeGunPX1qhJ3YdANRJ3+85oPr/91qdgkKvY183hgXvvDI89/p2wc8sGsugXacQOCStoZjtwlc17sZFl8+0fnvt12LbjBJcusqU6WBAAW1rVUhGpFUbsDFwzNNpbXekKJfOGceHrd89GAe9CVJhUuTEDW6nXXn0byYYyAlpCvYsDVz5vnqVfBmiz84g/i23wPkzM+hD8MjjbE8hO/+zuJYFEPXy06n0YRw00N+8ga54UA7qQVAMU1Sbs6npwju3PGPCkrdpUreUstsNcWEdlvOq9L+Etj2JPD497XTW85cu/BRVwM5VMIu2qXs7Zhnbw4hLEwlAIlCHCWddgVnVK5ws6sXYtUP8K6F/1xZ5s3JhCzh8NdCoMcXUnhIfzO0ySPIdSADVjdu9VQR1VwjcdnF4xtQwFtDr03hOpCse5hRAJikrBEqRTGh0Rj1ZXnVvSz2l1F88xMIevkRmHhDR3jssVFT1Hwkprxu/RUf87bv8GEr+9wy9+/iuSr4owGl3xogULY6z6N8xtzzJUpCSGnHf7a4OHAM0yoCJVT9TgLE1UobO0jSULrnZh3NMb+xyUCfnI5xq6hxOH09hY4CEnECli3ijKMXbYX12RLsUocA44SwscwNjgiYLXyeL7J4qEk5FFnVNpeB3wgAIqlgcGuMs8mMFsPC3Gj5c6eUP2Rte/BFC9EO2NTrym498G+24cVB3B77z9RgJ8JgyC/mwUoBc69ydRwDsAticOPQa62HCaFV8gbGO5mNktB0xsPaVNT8wmi+KmPUPm5Q2uY0YOt/g5spYzWLO38EAMzCpJia87XCGm5B8vCd+3N6oVQ5w8g1N7zWg4v2SSWrs7WZUNdc1yTjGmxJMsEWFxMUUAbaZKm4t6H5SKKni5MXwvZg7yrh2n9jC5cWymTpk4IdLtcgnCZgnHmMRsYtPK11Z4I4cVHscwxAiaWHlob7S2NoaiRfNDX7K6bz/+o3C49EIoKppMY7NvGJyfGWZPHQ0VhMEBGnUtXK5XDY5YFyky5ZDM9bhX/PLFP4Sf//IV1i+E62ZPDz966gmEinaHn/70OTZiz3D/fQ+G+++9L2TmctlAvatiKODTtevCZ1yS3RnAILxEfY6qYzWhCVy2hxKTPN9OvFcFqwzQl6kSVCzMouLRddrGswFajvNVIBDlWnvg3zdr1pTwnUeWcfFBKeNZFjNReLrsVJTIzKQiUsVMKyilCPZy+PvzTB//3rfZB0Oi081X4HvNfM8QGkhVZNGFZCxDoGxVVZ8mMKMS2FSFxrj649VkMOz7XWXhV8+vius7AQrX0qVfAxeF7QOne/SI0TGD7szhFjIxcZnLpORZLoKDh0vZF2TRb/wJGKosPPbnDwIrTeQCrgj/+Nw/Rr7rj/73/yTTxnOOYNwfalYdSnE7dheHHz75M7JIPjdwjVZvvSid1VnxcslEnyEPXLUzVc+5lurQG5/Jld+5PWTAbHAv2oTL6p4XVq/6PGxaj8oekEcjZX1Xnof4cwzOVi48czWZPaPi01EkiH3WhQw7h709iCr3TvQh0rVc4n0txKX7GmCreqo7g+y5c9ij8Rr9wdPrSBaiSwnBUIy1rq6BzFlWVCbyv2jLQMEspAmtHrR/HMEfN25MePn3/xwz6K/ffhsN2fNcrk2xmZ/GWTsKb7qdBLCA81sN3BcF+OlBaAbcrpgaAx0FzFUMg7nk2l0BOxdTdmDGLF6T5uPMLzRL2YRWdxpP1WbVLfmQQi4qPab+6JQS/6REksyIOa+p8y5F1ow6kQRNBOFSUsRi09HKKk6BAl2irdODy0tZByeHhTFHjxpFklge1uCSXs9aZKM3Mp6ehUnQHvTtT5ZWUZVxkRILotgh69FZD1KSREWXov8lf5m27eRiAjT8xRZxZtyzmXRqqOscSo8EZBpxLThQz3cyuUbQOE8DyJFMeZfNCCp1JuK3AXFoUhr1UTv40ckG0Gk6sZoxI4p8TLMBYYIOy5feHMxR0JoMRseZPFM0x2aIP5vDjL8PvprMTOWtuddPjbzB8WMI6GOHh5NHOXRkoA4XFNMZr2OqSGbFaNSuNmz8Mrz8yr/GYQ2lJEXOp1w7LWYuMibkL5efKYduA62NiTkNXKtxa3EBnZq0aSrUEZ2/zfrUtejo4jpYESe/+Dxm1MPB4cws5MG6iTM0AQWXNjNMLbAZuNVHUsJbdSTlfRslkCJIfRFMEcOuUgiI56wYk0FeXzI1ASwp+8NRFvM2mO/cBXZOGam8q7xQg0U2V/l4xKn65bpBMsLEqZNDwfBR4Sf/8ELYtP0EsBLj2RNGBqbtw03zp4UrjLA2USbavPSA98odwKAJOtO4PFchxP+Tv32eNdEBJIQ77ryN8nQA5dlqOvhnwmPfXhbuXbqMRlR2VJnbtn1LKGG0dduuneEAEMzwKRNDG5u4CgZJOXq9jdVN8LW1YwKEVqOYPeHGd/jFMW8frY4jNmgvoj7nfkkHE0lLI6NpaQg/evqJsBTmjjCbuuMHJPTjeHL4cIJpOtAxAheQqVOnh7/H3WUGwkpP/t2Pwb8rGXw6wHRsOZDDoFipHEdfRn3fXthOKazURV/J7u1hzwEmJMnQGpvSaIq3hN/99n1onGX0OOaER7+zknNxmn3fGqZwyBodJOJUNZOxlVKZTeLzOsBSxtTqurVYdLGGfXIJojiCNFSdipfKG6+/GT5ikvD7/+OhMHtuEfsFoaTcfKoOpENhjbz86hpguYawez/ZJOySGbMmg5MP4/3akDwQ8fBeQDbZmP1euFIVliy7OQxEl+McGZvrlw2G/dEH68M6LKDSkcDV9DYOMHv+Ohpbsq0SOMlhDL8UU4IKivLiVZhG/WjOLmdUuhsL0gCMdsuiG8NJ1Oysms1QVagbC9aqTOyubVtgGSB3QCAZPmJkxHHr+R4rXg1ydTYRXtLr0H0rtGFls23LRnRO9ocnn/whZ7s27Ee7Yz8TxG3AOPugn+pcXkAl2Qi17wSVmNivErQOwXXhvTvJJ62zmSREFk4+VbHB8uC+Y3hnkqECl3z+2V7G+22V4aSizRaJnhi+vOKEehhF/uIfdTc8i+ozO91sQimt0cw8iWMJvSOCRhIfQAdiZSI3Wk0i9rDqnvbapH9KK1b8yaahFcUnGEbLcW4ntpi0OYdhdR01qSPTKzGcTZLbBHZKxU+ZYWl7y79xNVqPXZHuw7grnnN1NYjml6aFIwfICvY2cGiYhqFLrXedWGUqQMsflCHgDZ1kifLuUoTvZGLJIBUxaT5AdB6xO8qDjtrKlOZ54DP1CIA4aTkc7OaCHW6y1mq6q2e5Rc/SaQURCE/95XeZGprHgewGu+AY3dFDYHufR681jVknMpk3mOETbx0DWBkYtAG6J6VkZ7q3eWhH1xBAjx4rjoJHF+FBKsbUI6cfB8Lsl9KEQ6e9kU3QaJvFw2zruGgSypLBRJcGxqi99tjcUrCUS7Q5KMShyYFYq+WKP+OC+nls6nnbJuW8t7JcVRw1NBb173gAihJdJDP2deTvKlZuZy0brE2BekfTZZa8j3B4GRQt95oXQuzks/kKwVXzekEr60OmB1Y3EAz/9394N6z98mj0IBxFAIelGIpmTw65dMTbYUU0gS+qR6t+wqx5i8JORs1fffO9UAqnFxiey6J3tJkKaQ7cnMM957awEuGi/F4D4sRbBQH7ww8/hPVzFHy8LDBPGWZCy1MT+vTp2nDiKziy5Wh+a5vmprSyFpf3cleUAyzablUXaHhi3y2oocn+aafEz2AMeeqU4eHxxxmiGD8iGsEeR1thw9rN4QCTk6r49YORM2PGTD4z7CDw0rVffEaGNSg8ijTnzs0bsWn6lIB8Q8TUdcTQO27Ztx7gQqyNo9z6vzWTnOzeuyGMmzSGS1vaJLzfo3Xhd79/jUnFxUhb3s6hrYww3TCyXvdkK4wRtSmKEXCfft3MMGzS2FDNSPEbb3wCy2UL76tbePrpH9CkJPHgQKvo9/prr6IrPC2sWPkQVZrWbFQMXKaOihcfcT0xGAa/fuvtt8MNTMjdiV7LbhTlVq1aLVM6DMXhpA/mrHUXy8OU60aFEYyyn4cN00IAyMnqi6PR1vDR6rUxQFvlXu6QBzZAJ3TYyHv9LwMZV6AtCjsymRL5z3fDPOkPY6iesnwcFlOVZRWRhTSUs6X+eCkmrgpIqSddJk2RY5GHbLDBrZXzpqC9Yj/vIcnpmZo9e1bErvMo993/JWjnbN78ZXjmmb/h3NeH7TCCJCGUsJ8/x7w6DegoC2ZXFf6NYsyFg4F2iCGXCdhnuZwbaE7mE+wzGb/2glHfYig6MXtpsC1YsCgaI7z0yjtg9uLtDo448G5D1ICqCXMSoDtaHh3JEowoeMma5trQN9Gy8Z80HjtYRjzARHNIbD8Joj7PFgK4lYlmt91J2DLpGRigpcWqqKd12vmIc5sIJV6jKf9DX8OEK1J3PRO8TkzqiRtCMEKxaXtKb8MQwJyFDjW/RA5obW0b47/pTBReJosGHz0FRoP+ss1C8Wf92NoZD/cDaK+UmsCJNBXnMzo+faISBaPDsrajK6qsqJiOnXkz6XYOraTvESizOdJ6DI1Xs9naaqZ9eLODB3QLC+fNCCuWfTNMGFsYZSB3MnOfy2H0gChm5MjuAET9vdFi5krnv4TMZvOm7Si4QechDTQT1hFF6T+LHsWHLrLoegDKYVVnoJ4gJV/TwRZLt1YtfQhCKRfeOLMfnyF/56grn119DMs3ByyEH6rJ0gy4UcuZxom4lZWJI+JxY3Q8m1gu6ZwBNp1Q+FB3Y2G90OoYr9UQwaEUx7nVBrC8nEBzcwTZym8wU/Vel5XivH8bu7ALEEE6h20IVlajRw8GppgWnUL+9P6GsOr9zTzzdDKgHDQzCsN4sOQ83D7agDnawTBPnSqPwuODyFy2crmt31wSN7ZieiSD8FL7cqldxXfyeuQ470BHIwcOLFNl4Psf4VOnV12dDQ4UDlsRZ1r4DazNGGs9RYDejwFt9XEEsaCVNTNCZ4BOj2O0SU+i6SLSo2J8l+XPo2JoI5HSNRvO83WzxkENLIKZkRMVxXyO27YQsN77mHjSTud8TCgYhrQpZqInTpwK+9E0kR103YwpZKddsbHaTuXRlwYr04ZwTKXHFcLlHQg1ruR4cfRFLBg4CDZAedz/PZmoU3NkP5TMDLSV333nQwLMXDjM18dJRgdQMlnPOlgvenaaAbYRXe2d9GAY6wJZ67PP/jpWX8qgzpgxPszE6boWplAtOPmm9evIlivDyv/2MJctmTgHN6QD8RAcyin1m3gGv/qn34eNX24Jc+bPjm7qF+DH/gGfT3sbRQu4+LLQOr8CntoDi6ihmKeitXGJc2cGvY2x83fe/IDg0z1hdsBiSgKKSozJvEIqQEd9CA1lYbBAhYliXl04/9MnjEOBb0xo5TxksP+7s4cG9esfXT+Ei/ahXjh18oSIvR/Cf/A8TXzPyiD0KBQeK4Pr/BUN4k9ohHkr3EEvpKhobkzIhAcPk1gVFxeHB+6/L67nAZqJ5eU0FfeVIv6/G+IHk7hs/joahkJb44AQKzlXMnrMbps4s0rAOi+QA83UZu1Azn418ErPrN7QdwvD6tUfxv1r0nSVuOOaWqZ7cZg5R3pwrCBixIiB3uCr56iUTOOYkIlVgwE65bRkcmT2nMKpbX4ab0zcJBHYd+hGYiUcGSnHnH8phFVw3n1GOgqZ1HjGnXiN3oP8rmaankmvSuqy1bWQSA+qDuLKjiO3UAmwUJrXsFhOMTXUIz5encHodxsCSmfDkYNMc9XSuOLWb3WaQneIjtFuG1opjFXcOYIDHSm7HzxFTRHr8U04iRMdA8gqxe86qZvLBxrEpOEhxNhrMBuNJRdd117Q3K6lobX8/jvCzOkjWYzqeHtbgvRDNP0i/FdLK7Mx/069Wm8nieFvvf0uB/JE5D6q/2ojwQUwg24h68gj681DwcvPom6BHV4fZDWMgzaiiEFaCqCwg4v7H2WIHd2EI+qocg5BNQ9sWGzJm9eOt9+r+7Pf45+UznVqMvHfR+V1bmGj2UxIWdzERgW4lNqxjrZnAYEMYyClCbw6D1EpaUSr1qwGCkq4vRe5mdU9AJ+It/jIwv5kjDOhEQ6JE4vbtx+heYrzgwGcbHX8hCG8Z93IoU/x+1tIk3MZxVTmc83Hn/G5Q5zeXHjjHOh6DeHQwaNReP2mm2fB7S2CPTOXtWlFLnEPWR/YMxDT9q1Ma1I5NNGPYFY43HrP10IvglklErAbP9gRzpRgsEvwUkODVD9eZplIf7ofziMN6pRkGjQ8PTDF6K+wPvPmTIfEfxvrRMPovAawwB9UV9W85rq1W9iLabHponnoKTi6g3GQ3gPPVo75Iw+tgD1wmkNChx+hqjbK7TNoNrsPNPCUCy3vdgjPdRQaCrIEpMvVAvn05hIrJSCcQr9FD8LsLJqvc+bFYSYvVMt0qxxlK9WW7slFnA8mW0mGrVPI3z/726jLMGEc+ttdroTraNxeIhs7jVPORbK/rTs+C/Pnz+cSWYyGeQMTswRztGlOM6DQTID+42tvQ7ds4JIdjXRBEYnSmfDiiy9G0aQ7l94VzWbP0S+60IJ+eE8MbPFhdDYvE2Pdg/tPhH/7l1VASToCYaJqkI0yn0mAjolUR/Wm5KbBRzElDQayyKI7gXmP4HlNgZ3URl/mqvKqPNd8OOk2DFuoApVomI7Aj7Zvh48URwca9+8kjHalkdk0X71mTfjT2+/H0ex7li6Jsghq3JzjbFQxcOS6DyMjl1VjtVjJkNHWHYj5H2F6kQperL3/gN4kP73DYqoxjQS6sT8961u2knGDj3eir6WwlGdfdTrt2IRfsxnw2s8FIXpwhWref2ru6nRqIikqxsqXQ7pGK6rgxIAjaaQaGKXQOhzmWfRSiBIXxi412iM32mo60ZZ3rD1i/KZ9BFqbh1FXnl+cEcf0ialSZxXAEgsnqXVNRBV8XYfmWjhPUqUiS0yqIe/JuGLlmrbryOJoqYXmfxwW8CGfh1PZUKMvYUs4fBA2x3740ZWIJV1Q2CSxz4kUKWK1uhe+X6N+HDjomLSJG4NfaAaZuK3Q8TSL1vVYQRjwV+lnOgybYeewSY/DmZSnaKOthZvZxuBI5t3HXTMwFM0ZR9bRD7pUP0xKd9FwmEZjqDbexrkamNKkqKYssmFYDdVH4rxKV+fZaAW4oCxdujROAG3b8mXU+dUrTZ2KvgRpBxya+TpAmV7CqKXuGKrjOUvfymso3yl0kxL+97MafL19pev4um4UF1RB8EhiZzHsKtv1TZUw/ruHJNU8NINJJ3t2PNXn6bOyratwuc2Ydm7k0SNgX4wdHTnTbhI3ejlTjyWlTP5R1p3mMKs/30rA0l7Jl9CX7xI6FBtRnlOZ8EorzBsdTFibzpk8dw51GpfxIJ5Df5pPmhPs3nOUjUmDkg2VjQrb88//PPzzb14KH32MMNJtc8Jddy4Cj51GFlQfA+EF5AFOnq5Dz/oq+gFHUMQDHiNwdMnvFO5+8N7Qj1HrMxy89179KNQcR+KRkjueFgMCl7owmZe8HW+53p3ZhJfZC53h6w5Ew3nFt+6KGikb13+Ibu4oWDuT4xh+FjZH27ftRRZgCzzavnF8W22PQrDOY7A6BtLtv+2WGyJ+7XSaLuzySZUraAATdI+cZdS2Gxn6MJhBgxgpjt181lDmRGVNGSyWArLY9RH3ze6hH9/YmO1ZfVmFCaUY8Ktong2HS26wamxDVKdbn/Cz//sKTclDaMLMIwhPCJcb60IBjawzZbU0cLPA6T+Ol/ZkZF21ZuqG2mALF2sdHOjO6C/sQdY0WjZRGc6bNw9c+cOwZdPGqDEzdca1MMZQluM11e2oR0y+AT3ty7GJlRXKSmvCv776HjMCnB2kXxU3S7z3hDXMM4zICd4ZAzT/rSypz1wFaUIPARnNHLLdcrBkobNrx08K5zVYAAcdwiBIFnijxsktUMvOU9WZwfpsFqLO6ICRkU+1yNfRalaT/GtARO5Z4bnTeEI6W5ADL/gSl9z+gwfiUFgOcre/ffl9Bkvg97dY2ncJ06g+Ll2k6QhtdNQI1knbOxr9H6PD0QM4pYRLVDPfFp6V+uQtVHMDYG3VkFSYrNlLigM/qgOqPdGB7cYALTaYct32DHbwnU28PKMakniuDchCHUKUySxEMrySBHP1ZDhXHWwtEwONOqIbi4YMfC5nGWJzkqz5kga2Ylmy3KBv+C5iHCSKCGUY4M2sjQl6bYprR4393cW3XFWC1gw6HbU5bcEvcZOfQ8C9DAbHwf2N4fhhjElLKb2r4UuTBEnRsdEmJU0zzdgRjnbmdnQT+k3kRBvaTOMVsldEXjI4XyncJYssUHlSN093xhrVT/Xm17vuLJlrup51NAPmzBoRFt0wmSnDm+KNpnhTWVk9GOEf4+YYP35cnDpzQshmpsTwfizWWug+3tDLlq1QEQUIA9wRUvtlDpTKVJMnjo9NOzMNqXb7yBaPcUmcARMrA5dWVzqdm1u1LmNLiudtcysR4XaIQHaH7sTemjaOFOy3OYOSne4aUQUv6QCnAnwytZRUGzaWe6K/6zORvSC/UseVXlQVCs0rxqQf4U0LF8TR5826OWAdJPzQwOaph0971QyiMalQFKofgotHAw2ySjjtagOlo1twSXlJMN5OGYjVUCY3k4F501+gKWe3XyqkhrYKOf3krx8PY8jgvvfdx+KwwF/gKTlpUiGXcRtNwjIaMWdo2iDKk94zfLhuB1gwpT7rW3OuMuRgBrD8eyvCoGtQ6aJJ+McX3gq1pfUhEwGfOOREgJal4jCFG1fNaJkqseXCeqsZriGt49wN9RXhi88/CitXPAC8cjP/TdOR3oKDIGu/+DKyB/Jpno6iY+6U4gnYA9OBFKQvjRtdwGESBgI3JDP34NpjsDRu4vLqDFaoHGp3YBWTAbOrnlgbbVi3iuAwjgz6OAnDKYxL57Cf8iNfW5aOnpRm4g4SXIAKNRZIpRTYrfpsFdOJ14Uf//ifuED2hKJ5NLWX3IKcJxrflP21BPSp8NRr6qloaKoOGzwJMwGGZfKRrTVMsr9qYZqYUDiFZ4Jx/fWzofu9HgP6ffffzf5GTEj9F/Bi5ShP1peHU3ChnQZF9YYqtzkG6DMVuHN0Ua9ctx84DHFQpaM3FDPJFM1OsI+gor0TgZyTCssH7XYutEO798FdpwJBU70r57IXmWk//l8f9HSKafKdR5f8RrSMa+lBDGCi1Mu1iOar+jRaUskRr+F5DUTJz2rAStqGv6yLy0xvmqCplOdsQjaeqH/9zAsMVpWTjQ8iq+fCLcyjOQj/Gd3yRUWzYNDgY8lh2b5rH2swjInM4lBOxbt9FzZ64NZObzp9WksFbOJoX0rq3iWnnDmnIhERO/7/ArRnMHquRkmFxDQ6zizQnBeW8e8SgaXkHCu/EJt4EdtIaHpmw2a9qvEJbkcYk+dszJAZZrtW6q4UW/+XHqMiB8YJTYSVPjCWGBckBKj1kyhokp1v2XvDVf232juR+VE+iYe2E3TPnbsKxY2GSUVXOsnYSh28gC07lCm0C8wWDXBRgYzSOQKLHcHY2y+WASy4m0MhlMgdJMgZhOyj+kF9A46EO/Meb4vIbugCpxKMGA7nVXDkDKhWfXqmwTHMCN+65ybGOEfEDyp96+03PoujkNOnT4884coOM9GLYJ2+r7lQhHQffuWVV8O9994bA7Td5FqGE/bh8VaEx9hEFNi09lGM/BLNqRIO5Imyqjh2vX3vgchJzUHCUn7mJdX0WRhxZzNjKWIJgR3HExbSLMHPZOPDwGyA9oH7vf85OMfTJmolZsXl1MStOYz35c9egLVxlfeu6exggscVLpKjDNiw98PsmSOD4t6ffboOnYMKft/AcICAhHE1TAQ1ftG4FcdmUu0qE1eNBA8dpXByBXezytHc1L9gDbrSNoHBcJmgrPGrzZ1uHHi1bxfcMD288IufQat7Knz6wabw548+QEk+CxnaDZSsuTSKEFzngjgPJay6/nLYyUShMAsaRASpipAzrFt4+AcPhYLR6ONCr/vNc/8SA3RXXEvMVNvh28u1biVTiu7HNgvJdLtQvRUOQ2AIu6MDX21H/W0uG98BpyzEnqaDHRdGu6svPl8fjh49EbV95cqrpOYlnEPVpaznEPwfM7kE8vEnzGKgRX1vEwbtpjTyVFBfV/ChYNceli7s9XQufPdM7/69YSd8GjWke+Z2Q5tkL5nfROCTa+LQiA5DQ6DolTIluZNAMe3aqWECOtC1dRWME1PJ5Q2FetcQXnzhd0Bw3cL/+elf4eh9Pjz37LOhHcXIRx9ZzlpnIVHwFvsesSGEiIbjuNLM8NZgxKou8B61CcXzSAAAAU9JREFUbdvB7z1Ec+n+e+4PR6CPemivu25GVNPrqt8k++IcFUtlEzZ1NSdDOzBYGlreF3Avf+O19zm3Zyj7E0eTOAUXm8k2pz18/zVAp1Gl+vy7yvCgMuzF64+FWXUamd4qpuzSae7mIgvQmy+HiAp4vtu2baZX0xpWLL8Veh4NeJuGnOn+VC9RlIpBKTNP+yZiuddfj2UWYkqeFY17XS+b9l5QVcgsHCo5g2TAW5y9s9Be4acTTnp057wO6RmGDYLKylqNpt/gXIQTgrn5AzHPbQyHYXl8RsP4KFTcXpglGId6EJiFF7II6LUIbalb85/IG8TRqLsKnEOcI/54Rs1gk4lBrbokB4gIJL01Y5NxK0rAEsiFJPz71nj5cfapeiL8GYfaktez5o4GHr6mLuP8zCVd5nkW8ufUhjcOWtFqIOw5NH6Kg1tNJhdJEsD/H0LEU5Jww4zF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339" name="Picture 3" descr="C:\Users\Hovell Computer\Downloads\Georgian Fire.JPG"/>
          <p:cNvPicPr>
            <a:picLocks noChangeAspect="1" noChangeArrowheads="1"/>
          </p:cNvPicPr>
          <p:nvPr/>
        </p:nvPicPr>
        <p:blipFill rotWithShape="1">
          <a:blip r:embed="rId2">
            <a:extLst>
              <a:ext uri="{28A0092B-C50C-407E-A947-70E740481C1C}">
                <a14:useLocalDpi xmlns:a14="http://schemas.microsoft.com/office/drawing/2010/main" val="0"/>
              </a:ext>
            </a:extLst>
          </a:blip>
          <a:srcRect t="11817" r="6521" b="4415"/>
          <a:stretch/>
        </p:blipFill>
        <p:spPr bwMode="auto">
          <a:xfrm>
            <a:off x="3591601" y="3333188"/>
            <a:ext cx="2305854" cy="275510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Image may contain: grass, plant and outdo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2286000"/>
            <a:ext cx="2133600" cy="166835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may contain: plant, grass, outdoor and natu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3377242"/>
            <a:ext cx="2667000" cy="2667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5063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04800"/>
            <a:ext cx="7024744" cy="1143000"/>
          </a:xfrm>
        </p:spPr>
        <p:txBody>
          <a:bodyPr/>
          <a:lstStyle/>
          <a:p>
            <a:r>
              <a:rPr lang="en-US" dirty="0" smtClean="0"/>
              <a:t>Market for </a:t>
            </a:r>
            <a:r>
              <a:rPr lang="en-US" dirty="0" err="1" smtClean="0"/>
              <a:t>Scapes</a:t>
            </a:r>
            <a:r>
              <a:rPr lang="en-US" dirty="0" smtClean="0"/>
              <a: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1331" y="609600"/>
            <a:ext cx="2362200" cy="2362200"/>
          </a:xfrm>
          <a:prstGeom prst="rect">
            <a:avLst/>
          </a:prstGeom>
          <a:ln>
            <a:noFill/>
          </a:ln>
          <a:effectLst>
            <a:softEdge rad="112500"/>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540500" y="2603500"/>
            <a:ext cx="1752601" cy="2336801"/>
          </a:xfrm>
          <a:prstGeom prst="rect">
            <a:avLst/>
          </a:prstGeom>
          <a:ln>
            <a:noFill/>
          </a:ln>
          <a:effectLst>
            <a:softEdge rad="112500"/>
          </a:effectLst>
        </p:spPr>
      </p:pic>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8100" y="4733926"/>
            <a:ext cx="2057400"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 y="1384300"/>
            <a:ext cx="3581400" cy="477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Content Placeholder 3"/>
          <p:cNvPicPr>
            <a:picLocks noChangeAspect="1"/>
          </p:cNvPicPr>
          <p:nvPr/>
        </p:nvPicPr>
        <p:blipFill rotWithShape="1">
          <a:blip r:embed="rId6" cstate="print">
            <a:extLst>
              <a:ext uri="{28A0092B-C50C-407E-A947-70E740481C1C}">
                <a14:useLocalDpi xmlns:a14="http://schemas.microsoft.com/office/drawing/2010/main" val="0"/>
              </a:ext>
            </a:extLst>
          </a:blip>
          <a:srcRect l="7321" t="13077" r="8751" b="4766"/>
          <a:stretch/>
        </p:blipFill>
        <p:spPr>
          <a:xfrm>
            <a:off x="4049041" y="3905476"/>
            <a:ext cx="2339059" cy="1717283"/>
          </a:xfrm>
          <a:prstGeom prst="rect">
            <a:avLst/>
          </a:prstGeom>
          <a:ln>
            <a:noFill/>
          </a:ln>
          <a:effectLst>
            <a:softEdge rad="112500"/>
          </a:effectLst>
        </p:spPr>
      </p:pic>
    </p:spTree>
    <p:extLst>
      <p:ext uri="{BB962C8B-B14F-4D97-AF65-F5344CB8AC3E}">
        <p14:creationId xmlns:p14="http://schemas.microsoft.com/office/powerpoint/2010/main" val="25351637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81000"/>
            <a:ext cx="7024744" cy="1143000"/>
          </a:xfrm>
        </p:spPr>
        <p:txBody>
          <a:bodyPr/>
          <a:lstStyle/>
          <a:p>
            <a:r>
              <a:rPr lang="en-US" dirty="0" smtClean="0"/>
              <a:t>Harvest</a:t>
            </a:r>
            <a:endParaRPr lang="en-US" dirty="0"/>
          </a:p>
        </p:txBody>
      </p:sp>
      <p:sp>
        <p:nvSpPr>
          <p:cNvPr id="3" name="Content Placeholder 2"/>
          <p:cNvSpPr>
            <a:spLocks noGrp="1"/>
          </p:cNvSpPr>
          <p:nvPr>
            <p:ph idx="1"/>
          </p:nvPr>
        </p:nvSpPr>
        <p:spPr>
          <a:xfrm>
            <a:off x="1066801" y="1445910"/>
            <a:ext cx="3352799" cy="3508977"/>
          </a:xfrm>
        </p:spPr>
        <p:txBody>
          <a:bodyPr/>
          <a:lstStyle/>
          <a:p>
            <a:r>
              <a:rPr lang="en-US" dirty="0" smtClean="0"/>
              <a:t>This year we harvested July </a:t>
            </a:r>
            <a:r>
              <a:rPr lang="en-US" dirty="0" smtClean="0"/>
              <a:t>7-12</a:t>
            </a:r>
            <a:r>
              <a:rPr lang="en-US" baseline="30000" dirty="0" smtClean="0"/>
              <a:t>th</a:t>
            </a:r>
            <a:r>
              <a:rPr lang="en-US" dirty="0" smtClean="0"/>
              <a:t> </a:t>
            </a:r>
            <a:endParaRPr lang="en-US" dirty="0" smtClean="0"/>
          </a:p>
          <a:p>
            <a:r>
              <a:rPr lang="en-US" dirty="0" smtClean="0"/>
              <a:t>When to harvest…</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5978" t="6232" r="6521" b="8841"/>
          <a:stretch/>
        </p:blipFill>
        <p:spPr>
          <a:xfrm>
            <a:off x="4507839" y="3505200"/>
            <a:ext cx="3712605" cy="3051313"/>
          </a:xfrm>
          <a:prstGeom prst="rect">
            <a:avLst/>
          </a:prstGeom>
          <a:ln>
            <a:noFill/>
          </a:ln>
          <a:effectLst>
            <a:softEdge rad="112500"/>
          </a:effec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6556" b="12232"/>
          <a:stretch/>
        </p:blipFill>
        <p:spPr>
          <a:xfrm>
            <a:off x="4724400" y="692426"/>
            <a:ext cx="3560205" cy="2507974"/>
          </a:xfrm>
          <a:prstGeom prst="rect">
            <a:avLst/>
          </a:prstGeom>
          <a:ln>
            <a:noFill/>
          </a:ln>
          <a:effectLst>
            <a:softEdge rad="11250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231" y="2819400"/>
            <a:ext cx="3837608" cy="2878206"/>
          </a:xfrm>
          <a:prstGeom prst="rect">
            <a:avLst/>
          </a:prstGeom>
          <a:ln>
            <a:noFill/>
          </a:ln>
          <a:effectLst>
            <a:softEdge rad="112500"/>
          </a:effectLst>
        </p:spPr>
      </p:pic>
    </p:spTree>
    <p:extLst>
      <p:ext uri="{BB962C8B-B14F-4D97-AF65-F5344CB8AC3E}">
        <p14:creationId xmlns:p14="http://schemas.microsoft.com/office/powerpoint/2010/main" val="26473066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may contain: plant, outdoor and natu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447800"/>
            <a:ext cx="4190999" cy="41910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idx="1"/>
          </p:nvPr>
        </p:nvSpPr>
        <p:spPr>
          <a:xfrm>
            <a:off x="609601" y="504645"/>
            <a:ext cx="4572000" cy="3508977"/>
          </a:xfrm>
        </p:spPr>
        <p:txBody>
          <a:bodyPr/>
          <a:lstStyle/>
          <a:p>
            <a:r>
              <a:rPr lang="en-US" dirty="0" smtClean="0"/>
              <a:t>Harvest with 4-5 green leaves remaining on plant</a:t>
            </a:r>
            <a:endParaRPr lang="en-US" dirty="0"/>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9036" y="704530"/>
            <a:ext cx="2725764" cy="3618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C:\Users\Hovell Computer\Desktop\Tamarack Garlic Farm\Pictures\2015\conner garlic.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696" t="4927" r="19456" b="7102"/>
          <a:stretch/>
        </p:blipFill>
        <p:spPr bwMode="auto">
          <a:xfrm>
            <a:off x="5704623" y="4419600"/>
            <a:ext cx="2207477" cy="20271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9777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Goals of Presentation:	</a:t>
            </a:r>
            <a:endParaRPr lang="en-US" dirty="0"/>
          </a:p>
        </p:txBody>
      </p:sp>
      <p:sp>
        <p:nvSpPr>
          <p:cNvPr id="3" name="Content Placeholder 2"/>
          <p:cNvSpPr>
            <a:spLocks noGrp="1"/>
          </p:cNvSpPr>
          <p:nvPr>
            <p:ph idx="1"/>
          </p:nvPr>
        </p:nvSpPr>
        <p:spPr>
          <a:xfrm>
            <a:off x="1043492" y="2323652"/>
            <a:ext cx="7414708" cy="3508977"/>
          </a:xfrm>
        </p:spPr>
        <p:txBody>
          <a:bodyPr/>
          <a:lstStyle/>
          <a:p>
            <a:r>
              <a:rPr lang="en-US" dirty="0" smtClean="0"/>
              <a:t>Introduction &amp;</a:t>
            </a:r>
            <a:r>
              <a:rPr lang="en-US" dirty="0"/>
              <a:t> </a:t>
            </a:r>
            <a:r>
              <a:rPr lang="en-US" dirty="0" smtClean="0"/>
              <a:t>Background of Tamarack Garlic Farm</a:t>
            </a:r>
          </a:p>
          <a:p>
            <a:r>
              <a:rPr lang="en-US" dirty="0"/>
              <a:t>Garlic </a:t>
            </a:r>
            <a:r>
              <a:rPr lang="en-US" dirty="0" smtClean="0"/>
              <a:t>Classification Review </a:t>
            </a:r>
          </a:p>
          <a:p>
            <a:r>
              <a:rPr lang="en-US" dirty="0" smtClean="0"/>
              <a:t>Why </a:t>
            </a:r>
            <a:r>
              <a:rPr lang="en-US" dirty="0" smtClean="0"/>
              <a:t>Grow Garlic?</a:t>
            </a:r>
            <a:endParaRPr lang="en-US" dirty="0" smtClean="0"/>
          </a:p>
          <a:p>
            <a:r>
              <a:rPr lang="en-US" dirty="0" smtClean="0"/>
              <a:t>How </a:t>
            </a:r>
            <a:r>
              <a:rPr lang="en-US" dirty="0" smtClean="0"/>
              <a:t>to Grow Garlic!</a:t>
            </a:r>
            <a:endParaRPr lang="en-US" dirty="0" smtClean="0"/>
          </a:p>
          <a:p>
            <a:r>
              <a:rPr lang="en-US" dirty="0" smtClean="0"/>
              <a:t>Garlic Disease Prevention</a:t>
            </a:r>
          </a:p>
          <a:p>
            <a:endParaRPr lang="en-US" dirty="0" smtClean="0"/>
          </a:p>
          <a:p>
            <a:endParaRPr lang="en-US" dirty="0" smtClean="0"/>
          </a:p>
          <a:p>
            <a:pPr marL="6858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3657600"/>
            <a:ext cx="3352800" cy="2514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660874" y="844826"/>
            <a:ext cx="1600200" cy="1198606"/>
          </a:xfrm>
          <a:prstGeom prst="rect">
            <a:avLst/>
          </a:prstGeom>
        </p:spPr>
      </p:pic>
    </p:spTree>
    <p:extLst>
      <p:ext uri="{BB962C8B-B14F-4D97-AF65-F5344CB8AC3E}">
        <p14:creationId xmlns:p14="http://schemas.microsoft.com/office/powerpoint/2010/main" val="303683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400"/>
            <a:ext cx="8686801" cy="1143000"/>
          </a:xfrm>
        </p:spPr>
        <p:txBody>
          <a:bodyPr>
            <a:normAutofit fontScale="90000"/>
          </a:bodyPr>
          <a:lstStyle/>
          <a:p>
            <a:r>
              <a:rPr lang="en-US" dirty="0" smtClean="0"/>
              <a:t>Old </a:t>
            </a:r>
            <a:r>
              <a:rPr lang="en-US" dirty="0" smtClean="0"/>
              <a:t>Curing </a:t>
            </a:r>
            <a:r>
              <a:rPr lang="en-US" dirty="0" smtClean="0"/>
              <a:t>Method </a:t>
            </a:r>
            <a:r>
              <a:rPr lang="en-US" dirty="0" smtClean="0"/>
              <a:t>(thru 2017): Hanging</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362" r="25611"/>
          <a:stretch/>
        </p:blipFill>
        <p:spPr>
          <a:xfrm>
            <a:off x="6260985" y="3610542"/>
            <a:ext cx="2257286" cy="2564042"/>
          </a:xfrm>
          <a:prstGeom prst="rect">
            <a:avLst/>
          </a:prstGeom>
          <a:ln>
            <a:noFill/>
          </a:ln>
          <a:effectLst>
            <a:softEdge rad="112500"/>
          </a:effectLst>
        </p:spPr>
      </p:pic>
      <p:pic>
        <p:nvPicPr>
          <p:cNvPr id="17410" name="Picture 2" descr="C:\Users\Hovell Computer\Desktop\Tamarack Garlic Farm\Pictures\2015\garlic sh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600201"/>
            <a:ext cx="5715000" cy="42862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t="10144" r="24348" b="8406"/>
          <a:stretch/>
        </p:blipFill>
        <p:spPr>
          <a:xfrm>
            <a:off x="6324600" y="1676399"/>
            <a:ext cx="2346071" cy="1894385"/>
          </a:xfrm>
          <a:prstGeom prst="rect">
            <a:avLst/>
          </a:prstGeom>
          <a:ln>
            <a:noFill/>
          </a:ln>
          <a:effectLst>
            <a:softEdge rad="112500"/>
          </a:effectLst>
        </p:spPr>
      </p:pic>
    </p:spTree>
    <p:extLst>
      <p:ext uri="{BB962C8B-B14F-4D97-AF65-F5344CB8AC3E}">
        <p14:creationId xmlns:p14="http://schemas.microsoft.com/office/powerpoint/2010/main" val="41009129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7567110" cy="648736"/>
          </a:xfrm>
        </p:spPr>
        <p:txBody>
          <a:bodyPr>
            <a:normAutofit fontScale="90000"/>
          </a:bodyPr>
          <a:lstStyle/>
          <a:p>
            <a:r>
              <a:rPr lang="en-US" dirty="0" smtClean="0"/>
              <a:t>Since 2018- Use Racks for Curing</a:t>
            </a:r>
            <a:endParaRPr lang="en-US" dirty="0"/>
          </a:p>
        </p:txBody>
      </p:sp>
      <p:pic>
        <p:nvPicPr>
          <p:cNvPr id="5122" name="Picture 2" descr="Image may contain: out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408" y="1661304"/>
            <a:ext cx="4373592" cy="437359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may contain: table and outdo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3642" y="1447800"/>
            <a:ext cx="3200400" cy="24003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2671" y="4038600"/>
            <a:ext cx="3175000"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99045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Marketing- </a:t>
            </a:r>
            <a:endParaRPr lang="en-US" dirty="0"/>
          </a:p>
        </p:txBody>
      </p:sp>
      <p:sp>
        <p:nvSpPr>
          <p:cNvPr id="3" name="Content Placeholder 2"/>
          <p:cNvSpPr>
            <a:spLocks noGrp="1"/>
          </p:cNvSpPr>
          <p:nvPr>
            <p:ph idx="1"/>
          </p:nvPr>
        </p:nvSpPr>
        <p:spPr>
          <a:xfrm>
            <a:off x="1043492" y="2323652"/>
            <a:ext cx="7338508" cy="3508977"/>
          </a:xfrm>
        </p:spPr>
        <p:txBody>
          <a:bodyPr/>
          <a:lstStyle/>
          <a:p>
            <a:r>
              <a:rPr lang="en-US" dirty="0" smtClean="0"/>
              <a:t>10% - Sell at Farmers Market &amp; Midwest Garlic Fest</a:t>
            </a:r>
          </a:p>
          <a:p>
            <a:r>
              <a:rPr lang="en-US" dirty="0" smtClean="0"/>
              <a:t>75%- Sell online at our website, tamarackgarlicfarm.com</a:t>
            </a:r>
          </a:p>
          <a:p>
            <a:pPr lvl="1"/>
            <a:r>
              <a:rPr lang="en-US" dirty="0" smtClean="0"/>
              <a:t>Sold to 49 of 50 states the last 2 years (Rhode Island must not </a:t>
            </a:r>
            <a:r>
              <a:rPr lang="en-US" dirty="0" smtClean="0"/>
              <a:t>like garlic breath</a:t>
            </a:r>
            <a:r>
              <a:rPr lang="en-US" dirty="0" smtClean="0"/>
              <a:t>!)</a:t>
            </a:r>
          </a:p>
          <a:p>
            <a:r>
              <a:rPr lang="en-US" dirty="0"/>
              <a:t>15%- Keep back for Replanting…</a:t>
            </a:r>
          </a:p>
          <a:p>
            <a:pPr lvl="1"/>
            <a:endParaRPr lang="en-US" dirty="0"/>
          </a:p>
        </p:txBody>
      </p:sp>
    </p:spTree>
    <p:extLst>
      <p:ext uri="{BB962C8B-B14F-4D97-AF65-F5344CB8AC3E}">
        <p14:creationId xmlns:p14="http://schemas.microsoft.com/office/powerpoint/2010/main" val="38491832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024744" cy="1143000"/>
          </a:xfrm>
        </p:spPr>
        <p:txBody>
          <a:bodyPr/>
          <a:lstStyle/>
          <a:p>
            <a:r>
              <a:rPr lang="en-US" dirty="0" smtClean="0"/>
              <a:t>Packing Shed- Distribution</a:t>
            </a:r>
            <a:endParaRPr lang="en-US" dirty="0"/>
          </a:p>
        </p:txBody>
      </p:sp>
      <p:pic>
        <p:nvPicPr>
          <p:cNvPr id="3074" name="Picture 2" descr="No photo description availab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3124200"/>
            <a:ext cx="29718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o photo description availa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4267200"/>
            <a:ext cx="23368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may contain: foo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8750" y="1371600"/>
            <a:ext cx="2628899" cy="262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28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Diseases</a:t>
            </a:r>
          </a:p>
        </p:txBody>
      </p:sp>
      <p:sp>
        <p:nvSpPr>
          <p:cNvPr id="3" name="Content Placeholder 2"/>
          <p:cNvSpPr>
            <a:spLocks noGrp="1"/>
          </p:cNvSpPr>
          <p:nvPr>
            <p:ph idx="1"/>
          </p:nvPr>
        </p:nvSpPr>
        <p:spPr/>
        <p:txBody>
          <a:bodyPr/>
          <a:lstStyle/>
          <a:p>
            <a:r>
              <a:rPr lang="en-US" dirty="0" smtClean="0"/>
              <a:t>Most </a:t>
            </a:r>
            <a:r>
              <a:rPr lang="en-US" dirty="0"/>
              <a:t>garlic diseases are either soil- or seed-borne and usually can be controlled with proper rotation and planting disease-free seed.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3581400"/>
            <a:ext cx="3615410" cy="2590800"/>
          </a:xfrm>
          <a:prstGeom prst="ellipse">
            <a:avLst/>
          </a:prstGeom>
          <a:ln>
            <a:noFill/>
          </a:ln>
          <a:effectLst>
            <a:softEdge rad="112500"/>
          </a:effectLst>
        </p:spPr>
      </p:pic>
    </p:spTree>
    <p:extLst>
      <p:ext uri="{BB962C8B-B14F-4D97-AF65-F5344CB8AC3E}">
        <p14:creationId xmlns:p14="http://schemas.microsoft.com/office/powerpoint/2010/main" val="32837998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04800"/>
            <a:ext cx="7024744" cy="1143000"/>
          </a:xfrm>
        </p:spPr>
        <p:txBody>
          <a:bodyPr/>
          <a:lstStyle/>
          <a:p>
            <a:r>
              <a:rPr lang="en-US" dirty="0" smtClean="0"/>
              <a:t>What to watch for…</a:t>
            </a:r>
            <a:endParaRPr lang="en-US" dirty="0"/>
          </a:p>
        </p:txBody>
      </p:sp>
      <p:sp>
        <p:nvSpPr>
          <p:cNvPr id="3" name="Content Placeholder 2"/>
          <p:cNvSpPr>
            <a:spLocks noGrp="1"/>
          </p:cNvSpPr>
          <p:nvPr>
            <p:ph idx="1"/>
          </p:nvPr>
        </p:nvSpPr>
        <p:spPr>
          <a:xfrm>
            <a:off x="609600" y="1371600"/>
            <a:ext cx="5410200" cy="4953000"/>
          </a:xfrm>
        </p:spPr>
        <p:txBody>
          <a:bodyPr>
            <a:normAutofit/>
          </a:bodyPr>
          <a:lstStyle/>
          <a:p>
            <a:r>
              <a:rPr lang="en-US" b="1" dirty="0" smtClean="0"/>
              <a:t>Garlic </a:t>
            </a:r>
            <a:r>
              <a:rPr lang="en-US" b="1" dirty="0" smtClean="0"/>
              <a:t>Stem Bloat </a:t>
            </a:r>
            <a:r>
              <a:rPr lang="en-US" b="1" dirty="0" smtClean="0"/>
              <a:t>Nematode</a:t>
            </a:r>
          </a:p>
          <a:p>
            <a:pPr lvl="1"/>
            <a:r>
              <a:rPr lang="en-US" dirty="0"/>
              <a:t>Invasion of the stem tissue occurs first, causing stunting, twisted, and pale leaves, </a:t>
            </a:r>
            <a:r>
              <a:rPr lang="en-US" dirty="0" smtClean="0"/>
              <a:t>followed </a:t>
            </a:r>
            <a:r>
              <a:rPr lang="en-US" dirty="0"/>
              <a:t>by rotting of </a:t>
            </a:r>
            <a:r>
              <a:rPr lang="en-US" dirty="0" smtClean="0"/>
              <a:t>lower </a:t>
            </a:r>
            <a:r>
              <a:rPr lang="en-US" dirty="0"/>
              <a:t>stem and </a:t>
            </a:r>
            <a:r>
              <a:rPr lang="en-US" dirty="0" smtClean="0"/>
              <a:t>bulb base.</a:t>
            </a:r>
          </a:p>
          <a:p>
            <a:pPr lvl="1"/>
            <a:r>
              <a:rPr lang="en-US" dirty="0" smtClean="0"/>
              <a:t>Controlled </a:t>
            </a:r>
            <a:r>
              <a:rPr lang="en-US" dirty="0"/>
              <a:t>by proper crop rotation with non-susceptible crops for four years, removal of infected plants, and planting disease-free seed</a:t>
            </a:r>
            <a:r>
              <a:rPr lang="en-US" dirty="0" smtClean="0"/>
              <a:t>.</a:t>
            </a:r>
          </a:p>
          <a:p>
            <a:pPr lvl="1"/>
            <a:r>
              <a:rPr lang="en-US" dirty="0" smtClean="0"/>
              <a:t>Send samples to U of MN, UW, or Cornell!</a:t>
            </a:r>
            <a:endParaRPr lang="en-US" dirty="0" smtClean="0"/>
          </a:p>
          <a:p>
            <a:pPr marL="365760" lvl="1" indent="0">
              <a:buNone/>
            </a:pPr>
            <a:endParaRPr lang="en-US" dirty="0" smtClean="0"/>
          </a:p>
        </p:txBody>
      </p:sp>
      <p:pic>
        <p:nvPicPr>
          <p:cNvPr id="24578" name="Picture 2" descr="http://extension.umaine.edu/ipm/wp-content/uploads/sites/3/2013/06/200404824P71338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19687" y="685800"/>
            <a:ext cx="2032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http://www.omafra.gov.on.ca/english/crops/hort/news/hortmatt/2014/22hrt14a1f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9687" y="2286000"/>
            <a:ext cx="203200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Figure 2. Garlic plants infected with stem and bulb nematode appear stunted, turn yellow, dry prematurely and are easily pulled from soil."/>
          <p:cNvPicPr>
            <a:picLocks noChangeAspect="1" noChangeArrowheads="1"/>
          </p:cNvPicPr>
          <p:nvPr/>
        </p:nvPicPr>
        <p:blipFill rotWithShape="1">
          <a:blip r:embed="rId4">
            <a:extLst>
              <a:ext uri="{28A0092B-C50C-407E-A947-70E740481C1C}">
                <a14:useLocalDpi xmlns:a14="http://schemas.microsoft.com/office/drawing/2010/main" val="0"/>
              </a:ext>
            </a:extLst>
          </a:blip>
          <a:srcRect l="12429" t="11042" r="17450" b="11881"/>
          <a:stretch/>
        </p:blipFill>
        <p:spPr bwMode="auto">
          <a:xfrm>
            <a:off x="6555269" y="3962400"/>
            <a:ext cx="1360836" cy="19944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96000" y="5943600"/>
            <a:ext cx="2590800" cy="646331"/>
          </a:xfrm>
          <a:prstGeom prst="rect">
            <a:avLst/>
          </a:prstGeom>
          <a:noFill/>
        </p:spPr>
        <p:txBody>
          <a:bodyPr wrap="square" rtlCol="0">
            <a:spAutoFit/>
          </a:bodyPr>
          <a:lstStyle/>
          <a:p>
            <a:r>
              <a:rPr lang="en-US" sz="1200" i="1" dirty="0"/>
              <a:t> </a:t>
            </a:r>
            <a:r>
              <a:rPr lang="en-US" sz="1200" i="1" dirty="0" smtClean="0"/>
              <a:t>Appear </a:t>
            </a:r>
            <a:r>
              <a:rPr lang="en-US" sz="1200" i="1" dirty="0"/>
              <a:t>stunted, turn yellow, dry prematurely and are easily pulled from soil.</a:t>
            </a:r>
          </a:p>
        </p:txBody>
      </p:sp>
    </p:spTree>
    <p:extLst>
      <p:ext uri="{BB962C8B-B14F-4D97-AF65-F5344CB8AC3E}">
        <p14:creationId xmlns:p14="http://schemas.microsoft.com/office/powerpoint/2010/main" val="25248123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90600" y="304800"/>
            <a:ext cx="7024744" cy="11430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What to watch for…</a:t>
            </a:r>
            <a:endParaRPr lang="en-US" dirty="0"/>
          </a:p>
        </p:txBody>
      </p:sp>
      <p:sp>
        <p:nvSpPr>
          <p:cNvPr id="5" name="Content Placeholder 2"/>
          <p:cNvSpPr txBox="1">
            <a:spLocks/>
          </p:cNvSpPr>
          <p:nvPr/>
        </p:nvSpPr>
        <p:spPr>
          <a:xfrm>
            <a:off x="609600" y="1371600"/>
            <a:ext cx="6019800" cy="5181600"/>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r>
              <a:rPr lang="en-US" b="1" dirty="0"/>
              <a:t>Botrytis</a:t>
            </a:r>
          </a:p>
          <a:p>
            <a:pPr lvl="1"/>
            <a:r>
              <a:rPr lang="en-US" sz="2000" dirty="0"/>
              <a:t>F</a:t>
            </a:r>
            <a:r>
              <a:rPr lang="en-US" sz="2000" dirty="0" smtClean="0"/>
              <a:t>ungus attacks leaves </a:t>
            </a:r>
            <a:r>
              <a:rPr lang="en-US" sz="2000" dirty="0"/>
              <a:t>following periods of warm, wet weather and bulbs in storage. </a:t>
            </a:r>
            <a:endParaRPr lang="en-US" sz="2000" dirty="0" smtClean="0"/>
          </a:p>
          <a:p>
            <a:pPr lvl="1"/>
            <a:r>
              <a:rPr lang="en-US" sz="2000" dirty="0" smtClean="0"/>
              <a:t>Symptoms </a:t>
            </a:r>
            <a:r>
              <a:rPr lang="en-US" sz="2000" dirty="0"/>
              <a:t>include water-soaked stems, which is why the disease is often called "</a:t>
            </a:r>
            <a:r>
              <a:rPr lang="en-US" sz="2000" dirty="0" err="1" smtClean="0"/>
              <a:t>neckrot</a:t>
            </a:r>
            <a:r>
              <a:rPr lang="en-US" sz="2000" dirty="0" smtClean="0"/>
              <a:t>”, and in </a:t>
            </a:r>
            <a:r>
              <a:rPr lang="en-US" sz="2000" dirty="0"/>
              <a:t>severe infections, the bulbs may </a:t>
            </a:r>
            <a:r>
              <a:rPr lang="en-US" sz="2000" dirty="0" smtClean="0"/>
              <a:t>rot.</a:t>
            </a:r>
          </a:p>
          <a:p>
            <a:pPr lvl="1"/>
            <a:r>
              <a:rPr lang="en-US" sz="2000" dirty="0" smtClean="0"/>
              <a:t>Control </a:t>
            </a:r>
            <a:r>
              <a:rPr lang="en-US" sz="2000" dirty="0"/>
              <a:t>this disease by promoting air movement through the field so that foliage does not remain wet. Rapid drying during harvest, followed by good aeration during storage, will also minimize the problem. Use planting stock free of the disease.</a:t>
            </a:r>
          </a:p>
          <a:p>
            <a:endParaRPr lang="en-US" dirty="0" smtClean="0"/>
          </a:p>
        </p:txBody>
      </p:sp>
      <p:pic>
        <p:nvPicPr>
          <p:cNvPr id="23554" name="Picture 2" descr="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5329" y="1828800"/>
            <a:ext cx="2101612" cy="13848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692348" y="3360723"/>
            <a:ext cx="1800493" cy="276999"/>
          </a:xfrm>
          <a:prstGeom prst="rect">
            <a:avLst/>
          </a:prstGeom>
          <a:noFill/>
        </p:spPr>
        <p:txBody>
          <a:bodyPr wrap="none" rtlCol="0">
            <a:spAutoFit/>
          </a:bodyPr>
          <a:lstStyle/>
          <a:p>
            <a:r>
              <a:rPr lang="en-US" sz="1200" i="1" dirty="0" smtClean="0"/>
              <a:t>Botrytis bulb rot of garlic.</a:t>
            </a:r>
            <a:endParaRPr lang="en-US" sz="1200" i="1" dirty="0"/>
          </a:p>
        </p:txBody>
      </p:sp>
    </p:spTree>
    <p:extLst>
      <p:ext uri="{BB962C8B-B14F-4D97-AF65-F5344CB8AC3E}">
        <p14:creationId xmlns:p14="http://schemas.microsoft.com/office/powerpoint/2010/main" val="26857136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96994"/>
            <a:ext cx="7024744" cy="1143000"/>
          </a:xfrm>
        </p:spPr>
        <p:txBody>
          <a:bodyPr/>
          <a:lstStyle/>
          <a:p>
            <a:r>
              <a:rPr lang="en-US" dirty="0" smtClean="0"/>
              <a:t>Garlic Diseases:</a:t>
            </a:r>
            <a:endParaRPr lang="en-US" dirty="0"/>
          </a:p>
        </p:txBody>
      </p:sp>
      <p:sp>
        <p:nvSpPr>
          <p:cNvPr id="3" name="Content Placeholder 2"/>
          <p:cNvSpPr>
            <a:spLocks noGrp="1"/>
          </p:cNvSpPr>
          <p:nvPr>
            <p:ph idx="1"/>
          </p:nvPr>
        </p:nvSpPr>
        <p:spPr>
          <a:xfrm>
            <a:off x="1043492" y="1948761"/>
            <a:ext cx="5357308" cy="4153348"/>
          </a:xfrm>
        </p:spPr>
        <p:txBody>
          <a:bodyPr>
            <a:normAutofit fontScale="92500" lnSpcReduction="20000"/>
          </a:bodyPr>
          <a:lstStyle/>
          <a:p>
            <a:r>
              <a:rPr lang="en-US" sz="2600" b="1" dirty="0"/>
              <a:t>White Rot</a:t>
            </a:r>
          </a:p>
          <a:p>
            <a:pPr lvl="1"/>
            <a:r>
              <a:rPr lang="en-US" sz="2400" dirty="0"/>
              <a:t>Most active when the temperature is cool, in northern climates it usually attacks in the spring. </a:t>
            </a:r>
          </a:p>
          <a:p>
            <a:pPr lvl="1"/>
            <a:r>
              <a:rPr lang="en-US" sz="2400" dirty="0"/>
              <a:t>Symptoms include premature yellowing and dying of older leaves, stunting, and leaf </a:t>
            </a:r>
            <a:r>
              <a:rPr lang="en-US" sz="2400" dirty="0" err="1"/>
              <a:t>tipburn</a:t>
            </a:r>
            <a:r>
              <a:rPr lang="en-US" sz="2400" dirty="0"/>
              <a:t>, followed by destruction of the root system, shoot dieback, and rotting of the bulb. </a:t>
            </a:r>
          </a:p>
          <a:p>
            <a:pPr lvl="1"/>
            <a:r>
              <a:rPr lang="en-US" sz="2400" dirty="0"/>
              <a:t>Control by rotating out of allium crops for many years (white rot has been know to persist in soil for ten years), destroying infected tissue, and planting disease-free seed stock.</a:t>
            </a:r>
            <a:endParaRPr lang="en-US" sz="3300" dirty="0"/>
          </a:p>
          <a:p>
            <a:endParaRPr lang="en-US" dirty="0"/>
          </a:p>
        </p:txBody>
      </p:sp>
      <p:sp>
        <p:nvSpPr>
          <p:cNvPr id="4" name="Rectangle 1"/>
          <p:cNvSpPr>
            <a:spLocks noChangeArrowheads="1"/>
          </p:cNvSpPr>
          <p:nvPr/>
        </p:nvSpPr>
        <p:spPr bwMode="auto">
          <a:xfrm>
            <a:off x="6904383" y="968494"/>
            <a:ext cx="1571625" cy="470898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99D6"/>
                </a:solidFill>
                <a:effectLst/>
                <a:latin typeface="Source Sans Pro"/>
                <a:cs typeface="Arial" pitchFamily="34" charset="0"/>
                <a:hlinkClick r:id="rId2" tooltip="Yellowing leaves of garlic plant caused by white rot infection"/>
              </a:rPr>
              <a:t>  </a:t>
            </a:r>
            <a:r>
              <a:rPr kumimoji="0" lang="en-US" altLang="en-US" sz="9300" b="0" i="0" u="none" strike="noStrike" cap="none" normalizeH="0" baseline="0" dirty="0" smtClean="0">
                <a:ln>
                  <a:noFill/>
                </a:ln>
                <a:solidFill>
                  <a:srgbClr val="0099D6"/>
                </a:solidFill>
                <a:effectLst/>
                <a:latin typeface="Source Sans Pro"/>
                <a:cs typeface="Arial" pitchFamily="34" charset="0"/>
              </a:rPr>
              <a:t> </a:t>
            </a:r>
            <a:r>
              <a:rPr kumimoji="0" lang="en-US" altLang="en-US" sz="1200" b="0" i="0" u="none" strike="noStrike" cap="none" normalizeH="0" baseline="0" dirty="0" smtClean="0">
                <a:ln>
                  <a:noFill/>
                </a:ln>
                <a:solidFill>
                  <a:srgbClr val="0099D6"/>
                </a:solidFill>
                <a:effectLst/>
                <a:latin typeface="Source Sans Pro"/>
                <a:cs typeface="Arial" pitchFamily="34" charset="0"/>
              </a:rPr>
              <a:t>                                               </a:t>
            </a:r>
            <a:r>
              <a:rPr kumimoji="0" lang="en-US" altLang="en-US" sz="1200" b="0" i="0" u="none" strike="noStrike" cap="none" normalizeH="0" baseline="0" dirty="0" smtClean="0">
                <a:ln>
                  <a:noFill/>
                </a:ln>
                <a:solidFill>
                  <a:srgbClr val="333333"/>
                </a:solidFill>
                <a:effectLst/>
                <a:latin typeface="Source Sans Pro"/>
                <a:cs typeface="Arial" pitchFamily="34" charset="0"/>
              </a:rPr>
              <a:t/>
            </a:r>
            <a:br>
              <a:rPr kumimoji="0" lang="en-US" altLang="en-US" sz="1200" b="0" i="0" u="none" strike="noStrike" cap="none" normalizeH="0" baseline="0" dirty="0" smtClean="0">
                <a:ln>
                  <a:noFill/>
                </a:ln>
                <a:solidFill>
                  <a:srgbClr val="333333"/>
                </a:solidFill>
                <a:effectLst/>
                <a:latin typeface="Source Sans Pro"/>
                <a:cs typeface="Arial" pitchFamily="34" charset="0"/>
              </a:rPr>
            </a:br>
            <a:endParaRPr kumimoji="0" lang="en-US" altLang="en-US" sz="1200" b="0" i="0" u="none" strike="noStrike" cap="none" normalizeH="0" baseline="0" dirty="0" smtClean="0">
              <a:ln>
                <a:noFill/>
              </a:ln>
              <a:solidFill>
                <a:srgbClr val="333333"/>
              </a:solidFill>
              <a:effectLst/>
              <a:latin typeface="Source Sans Pro"/>
              <a:cs typeface="Arial" pitchFamily="34" charset="0"/>
            </a:endParaRP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1000" b="0" i="1" u="none" strike="noStrike" cap="none" normalizeH="0" baseline="0" dirty="0" smtClean="0">
                <a:ln>
                  <a:noFill/>
                </a:ln>
                <a:solidFill>
                  <a:srgbClr val="333333"/>
                </a:solidFill>
                <a:effectLst/>
                <a:latin typeface="Source Sans Pro"/>
                <a:cs typeface="Arial" pitchFamily="34" charset="0"/>
              </a:rPr>
              <a:t>Yellowing leaves of garlic plant caused by white rot infection</a:t>
            </a:r>
            <a:endParaRPr kumimoji="0" lang="en-US" altLang="en-US" sz="1200" b="0" i="0" u="none" strike="noStrike" cap="none" normalizeH="0" baseline="0" dirty="0" smtClean="0">
              <a:ln>
                <a:noFill/>
              </a:ln>
              <a:solidFill>
                <a:srgbClr val="333333"/>
              </a:solidFill>
              <a:effectLst/>
              <a:latin typeface="Source Sans Pro"/>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333333"/>
                </a:solidFill>
                <a:effectLst/>
                <a:latin typeface="Source Sans Pro"/>
                <a:cs typeface="Arial" pitchFamily="34" charset="0"/>
              </a:rPr>
              <a:t> </a:t>
            </a:r>
            <a:endParaRPr kumimoji="0" lang="en-US" alt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00628A"/>
                </a:solidFill>
                <a:effectLst/>
                <a:latin typeface="Source Sans Pro"/>
                <a:cs typeface="Arial" pitchFamily="34" charset="0"/>
                <a:hlinkClick r:id="rId3" tooltip="Close up of white rot on base of garlic stem"/>
              </a:rPr>
              <a:t>  </a:t>
            </a:r>
            <a:r>
              <a:rPr kumimoji="0" lang="en-US" altLang="en-US" sz="9300" b="0" i="0" u="none" strike="noStrike" cap="none" normalizeH="0" baseline="0" dirty="0" smtClean="0">
                <a:ln>
                  <a:noFill/>
                </a:ln>
                <a:solidFill>
                  <a:srgbClr val="00628A"/>
                </a:solidFill>
                <a:effectLst/>
                <a:latin typeface="Source Sans Pro"/>
                <a:cs typeface="Arial" pitchFamily="34" charset="0"/>
              </a:rPr>
              <a:t> </a:t>
            </a:r>
            <a:r>
              <a:rPr kumimoji="0" lang="en-US" altLang="en-US" sz="1200" b="0" i="0" u="none" strike="noStrike" cap="none" normalizeH="0" baseline="0" dirty="0" smtClean="0">
                <a:ln>
                  <a:noFill/>
                </a:ln>
                <a:solidFill>
                  <a:srgbClr val="00628A"/>
                </a:solidFill>
                <a:effectLst/>
                <a:latin typeface="Source Sans Pro"/>
                <a:cs typeface="Arial" pitchFamily="34" charset="0"/>
              </a:rPr>
              <a:t>                                               </a:t>
            </a:r>
            <a:r>
              <a:rPr kumimoji="0" lang="en-US" altLang="en-US" sz="1200" b="0" i="0" u="none" strike="noStrike" cap="none" normalizeH="0" baseline="0" dirty="0" smtClean="0">
                <a:ln>
                  <a:noFill/>
                </a:ln>
                <a:solidFill>
                  <a:srgbClr val="333333"/>
                </a:solidFill>
                <a:effectLst/>
                <a:latin typeface="Source Sans Pro"/>
                <a:cs typeface="Arial" pitchFamily="34" charset="0"/>
              </a:rPr>
              <a:t/>
            </a:r>
            <a:br>
              <a:rPr kumimoji="0" lang="en-US" altLang="en-US" sz="1200" b="0" i="0" u="none" strike="noStrike" cap="none" normalizeH="0" baseline="0" dirty="0" smtClean="0">
                <a:ln>
                  <a:noFill/>
                </a:ln>
                <a:solidFill>
                  <a:srgbClr val="333333"/>
                </a:solidFill>
                <a:effectLst/>
                <a:latin typeface="Source Sans Pro"/>
                <a:cs typeface="Arial" pitchFamily="34" charset="0"/>
              </a:rPr>
            </a:br>
            <a:endParaRPr kumimoji="0" lang="en-US" altLang="en-US" sz="1200" b="0" i="0" u="none" strike="noStrike" cap="none" normalizeH="0" baseline="0" dirty="0" smtClean="0">
              <a:ln>
                <a:noFill/>
              </a:ln>
              <a:solidFill>
                <a:srgbClr val="333333"/>
              </a:solidFill>
              <a:effectLst/>
              <a:latin typeface="Source Sans Pro"/>
              <a:cs typeface="Arial" pitchFamily="34" charset="0"/>
            </a:endParaRPr>
          </a:p>
          <a:p>
            <a:pPr marL="0" marR="0" lvl="0" indent="0" algn="l" defTabSz="914400" rtl="0" eaLnBrk="0" fontAlgn="t" latinLnBrk="0" hangingPunct="0">
              <a:lnSpc>
                <a:spcPct val="100000"/>
              </a:lnSpc>
              <a:spcBef>
                <a:spcPct val="0"/>
              </a:spcBef>
              <a:spcAft>
                <a:spcPct val="0"/>
              </a:spcAft>
              <a:buClrTx/>
              <a:buSzTx/>
              <a:buFontTx/>
              <a:buNone/>
              <a:tabLst/>
            </a:pPr>
            <a:endParaRPr kumimoji="0" lang="en-US" altLang="en-US" sz="1200" b="0" i="0" u="none" strike="noStrike" cap="none" normalizeH="0" baseline="0" dirty="0" smtClean="0">
              <a:ln>
                <a:noFill/>
              </a:ln>
              <a:solidFill>
                <a:srgbClr val="333333"/>
              </a:solidFill>
              <a:effectLst/>
              <a:latin typeface="Source Sans Pro"/>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333333"/>
                </a:solidFill>
                <a:effectLst/>
                <a:latin typeface="Source Sans Pro"/>
                <a:cs typeface="Arial" pitchFamily="34" charset="0"/>
              </a:rPr>
              <a:t> </a:t>
            </a:r>
            <a:r>
              <a:rPr kumimoji="0" lang="en-US" altLang="en-US" sz="900" b="0" i="0" u="none" strike="noStrike" cap="none" normalizeH="0" baseline="0" dirty="0" smtClean="0">
                <a:ln>
                  <a:noFill/>
                </a:ln>
                <a:solidFill>
                  <a:schemeClr val="tx1"/>
                </a:solidFill>
                <a:effectLst/>
                <a:latin typeface="Arial" pitchFamily="34" charset="0"/>
                <a:cs typeface="Arial" pitchFamily="34" charset="0"/>
              </a:rPr>
              <a:t> </a:t>
            </a:r>
            <a:endParaRPr kumimoji="0" lang="en-US" altLang="en-US" sz="1200" b="0" i="0" u="none" strike="noStrike" cap="none" normalizeH="0" baseline="0" dirty="0" smtClean="0">
              <a:ln>
                <a:noFill/>
              </a:ln>
              <a:solidFill>
                <a:srgbClr val="00628A"/>
              </a:solidFill>
              <a:effectLst/>
              <a:latin typeface="Source Sans Pro"/>
              <a:cs typeface="Arial" pitchFamily="34" charset="0"/>
            </a:endParaRPr>
          </a:p>
        </p:txBody>
      </p:sp>
      <p:pic>
        <p:nvPicPr>
          <p:cNvPr id="22530" name="Picture 2" descr="White_rot.jpg">
            <a:hlinkClick r:id="rId2" tooltip="Yellowing leaves of garlic plant caused by white rot infection"/>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6200" y="1219200"/>
            <a:ext cx="2095500" cy="1476375"/>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White_rot_2.jpg">
            <a:hlinkClick r:id="rId3" tooltip="Close up of white rot on base of garlic stem"/>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3657600"/>
            <a:ext cx="2095500" cy="14859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781800" y="5215809"/>
            <a:ext cx="1574455" cy="430887"/>
          </a:xfrm>
          <a:prstGeom prst="rect">
            <a:avLst/>
          </a:prstGeom>
        </p:spPr>
        <p:txBody>
          <a:bodyPr wrap="square">
            <a:spAutoFit/>
          </a:bodyPr>
          <a:lstStyle/>
          <a:p>
            <a:r>
              <a:rPr lang="en-US" altLang="en-US" sz="1100" i="1" dirty="0">
                <a:solidFill>
                  <a:srgbClr val="333333"/>
                </a:solidFill>
                <a:latin typeface="Source Sans Pro"/>
                <a:cs typeface="Arial" pitchFamily="34" charset="0"/>
              </a:rPr>
              <a:t>Close up of white rot on base of garlic stem</a:t>
            </a:r>
            <a:endParaRPr lang="en-US" sz="1100" dirty="0"/>
          </a:p>
        </p:txBody>
      </p:sp>
    </p:spTree>
    <p:extLst>
      <p:ext uri="{BB962C8B-B14F-4D97-AF65-F5344CB8AC3E}">
        <p14:creationId xmlns:p14="http://schemas.microsoft.com/office/powerpoint/2010/main" val="18496734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09600"/>
            <a:ext cx="7024744" cy="1143000"/>
          </a:xfrm>
        </p:spPr>
        <p:txBody>
          <a:bodyPr>
            <a:normAutofit/>
          </a:bodyPr>
          <a:lstStyle/>
          <a:p>
            <a:r>
              <a:rPr lang="en-US" dirty="0"/>
              <a:t>What to watch for</a:t>
            </a:r>
            <a:r>
              <a:rPr lang="en-US" dirty="0" smtClean="0"/>
              <a:t>…</a:t>
            </a:r>
            <a:endParaRPr lang="en-US" dirty="0"/>
          </a:p>
        </p:txBody>
      </p:sp>
      <p:sp>
        <p:nvSpPr>
          <p:cNvPr id="3" name="Content Placeholder 2"/>
          <p:cNvSpPr>
            <a:spLocks noGrp="1"/>
          </p:cNvSpPr>
          <p:nvPr>
            <p:ph idx="1"/>
          </p:nvPr>
        </p:nvSpPr>
        <p:spPr>
          <a:xfrm>
            <a:off x="1043492" y="1752600"/>
            <a:ext cx="5433508" cy="4077148"/>
          </a:xfrm>
        </p:spPr>
        <p:txBody>
          <a:bodyPr>
            <a:normAutofit fontScale="92500" lnSpcReduction="20000"/>
          </a:bodyPr>
          <a:lstStyle/>
          <a:p>
            <a:r>
              <a:rPr lang="en-US" sz="3100" b="1" dirty="0" err="1" smtClean="0"/>
              <a:t>Fusarium</a:t>
            </a:r>
            <a:endParaRPr lang="en-US" sz="3100" b="1" dirty="0" smtClean="0"/>
          </a:p>
          <a:p>
            <a:pPr lvl="1"/>
            <a:r>
              <a:rPr lang="en-US" dirty="0"/>
              <a:t>Plants may or may not show symptoms in the field or at harvest, but bulbs may subsequently rot </a:t>
            </a:r>
            <a:r>
              <a:rPr lang="en-US" dirty="0" smtClean="0"/>
              <a:t>in storage.</a:t>
            </a:r>
          </a:p>
          <a:p>
            <a:pPr lvl="1"/>
            <a:r>
              <a:rPr lang="en-US" dirty="0" smtClean="0"/>
              <a:t>May </a:t>
            </a:r>
            <a:r>
              <a:rPr lang="en-US" dirty="0"/>
              <a:t>show reduced emergence, yellowing and/or </a:t>
            </a:r>
            <a:r>
              <a:rPr lang="en-US" dirty="0" smtClean="0"/>
              <a:t>browning of </a:t>
            </a:r>
            <a:r>
              <a:rPr lang="en-US" dirty="0"/>
              <a:t>leaves beginning at tips. </a:t>
            </a:r>
            <a:r>
              <a:rPr lang="en-US" dirty="0" smtClean="0"/>
              <a:t>Other </a:t>
            </a:r>
            <a:r>
              <a:rPr lang="en-US" dirty="0"/>
              <a:t>symptoms include reduced bulb size, bulb decay, and brown, poorly developed root systems.  </a:t>
            </a:r>
            <a:endParaRPr lang="en-US" dirty="0" smtClean="0"/>
          </a:p>
          <a:p>
            <a:pPr lvl="1"/>
            <a:r>
              <a:rPr lang="en-US" dirty="0" smtClean="0"/>
              <a:t>Control by avoid </a:t>
            </a:r>
            <a:r>
              <a:rPr lang="en-US" dirty="0"/>
              <a:t>rotations with </a:t>
            </a:r>
            <a:r>
              <a:rPr lang="en-US" dirty="0" smtClean="0"/>
              <a:t>other Alliums.(onions</a:t>
            </a:r>
            <a:r>
              <a:rPr lang="en-US" dirty="0"/>
              <a:t>, shallots, </a:t>
            </a:r>
            <a:r>
              <a:rPr lang="en-US" dirty="0" smtClean="0"/>
              <a:t>onions</a:t>
            </a:r>
            <a:r>
              <a:rPr lang="en-US" dirty="0"/>
              <a:t>, </a:t>
            </a:r>
            <a:r>
              <a:rPr lang="en-US" dirty="0" smtClean="0"/>
              <a:t>leeks</a:t>
            </a:r>
            <a:r>
              <a:rPr lang="en-US" dirty="0"/>
              <a:t>), </a:t>
            </a:r>
            <a:r>
              <a:rPr lang="en-US" dirty="0" smtClean="0"/>
              <a:t>store </a:t>
            </a:r>
            <a:r>
              <a:rPr lang="en-US" dirty="0"/>
              <a:t>bulbs at cool temperatures and low humidity with good </a:t>
            </a:r>
            <a:r>
              <a:rPr lang="en-US" dirty="0" smtClean="0"/>
              <a:t>ventilation, and avoid storing </a:t>
            </a:r>
            <a:r>
              <a:rPr lang="en-US" dirty="0"/>
              <a:t>damaged bulbs. </a:t>
            </a:r>
          </a:p>
        </p:txBody>
      </p:sp>
      <p:pic>
        <p:nvPicPr>
          <p:cNvPr id="25602" name="Picture 2" descr="http://www.garlicseedfoundation.info/i/disease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2109" y="914400"/>
            <a:ext cx="2057400" cy="2480636"/>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http://barbolian.com/bfblog/wp-content/uploads/2012/08/Fusarium-leav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962400"/>
            <a:ext cx="2149318" cy="1295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477000" y="4996190"/>
            <a:ext cx="955711" cy="261610"/>
          </a:xfrm>
          <a:prstGeom prst="rect">
            <a:avLst/>
          </a:prstGeom>
          <a:noFill/>
        </p:spPr>
        <p:txBody>
          <a:bodyPr wrap="none" rtlCol="0">
            <a:spAutoFit/>
          </a:bodyPr>
          <a:lstStyle/>
          <a:p>
            <a:r>
              <a:rPr lang="en-US" sz="1100" dirty="0" smtClean="0">
                <a:solidFill>
                  <a:schemeClr val="bg1"/>
                </a:solidFill>
              </a:rPr>
              <a:t>U of M photo</a:t>
            </a:r>
            <a:endParaRPr lang="en-US" sz="1100" dirty="0">
              <a:solidFill>
                <a:schemeClr val="bg1"/>
              </a:solidFill>
            </a:endParaRPr>
          </a:p>
        </p:txBody>
      </p:sp>
    </p:spTree>
    <p:extLst>
      <p:ext uri="{BB962C8B-B14F-4D97-AF65-F5344CB8AC3E}">
        <p14:creationId xmlns:p14="http://schemas.microsoft.com/office/powerpoint/2010/main" val="23107636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90600" y="152400"/>
            <a:ext cx="7024744" cy="1143000"/>
          </a:xfrm>
        </p:spPr>
        <p:txBody>
          <a:bodyPr>
            <a:normAutofit/>
          </a:bodyPr>
          <a:lstStyle/>
          <a:p>
            <a:r>
              <a:rPr lang="en-US" dirty="0" smtClean="0"/>
              <a:t>To Contact / Order </a:t>
            </a:r>
            <a:r>
              <a:rPr lang="en-US" dirty="0" smtClean="0"/>
              <a:t>:</a:t>
            </a:r>
            <a:endParaRPr lang="en-US" dirty="0"/>
          </a:p>
        </p:txBody>
      </p:sp>
      <p:sp>
        <p:nvSpPr>
          <p:cNvPr id="6" name="TextBox 5"/>
          <p:cNvSpPr txBox="1"/>
          <p:nvPr/>
        </p:nvSpPr>
        <p:spPr>
          <a:xfrm>
            <a:off x="838200" y="5029200"/>
            <a:ext cx="7620000" cy="1200329"/>
          </a:xfrm>
          <a:prstGeom prst="rect">
            <a:avLst/>
          </a:prstGeom>
          <a:noFill/>
        </p:spPr>
        <p:txBody>
          <a:bodyPr wrap="square" rtlCol="0">
            <a:spAutoFit/>
          </a:bodyPr>
          <a:lstStyle/>
          <a:p>
            <a:r>
              <a:rPr lang="en-US" i="1" dirty="0" smtClean="0"/>
              <a:t>“Our mission at Tamarack Garlic Farm is to produce and provide the best garlic in the Midwest, through using a combination of hard work and using innovative and sustainable agriculture practices.  We pledge to do this without the use of pesticides and herbicides.”</a:t>
            </a:r>
            <a:endParaRPr lang="en-US" i="1"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541655"/>
            <a:ext cx="597413" cy="59741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200" y="1554741"/>
            <a:ext cx="1466562" cy="852464"/>
          </a:xfrm>
          <a:prstGeom prst="rect">
            <a:avLst/>
          </a:prstGeom>
        </p:spPr>
      </p:pic>
      <p:pic>
        <p:nvPicPr>
          <p:cNvPr id="12290" name="Picture 2" descr="Image may contain: food, text that says 'Tamarack Garlic Farm www.tamarackgarlictarm.com'"/>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08" t="1725" r="-1808" b="23361"/>
          <a:stretch/>
        </p:blipFill>
        <p:spPr bwMode="auto">
          <a:xfrm>
            <a:off x="6343362" y="3048000"/>
            <a:ext cx="2114838" cy="1546356"/>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538264"/>
            <a:ext cx="5715000" cy="334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95200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Me…</a:t>
            </a:r>
            <a:endParaRPr lang="en-US" dirty="0"/>
          </a:p>
        </p:txBody>
      </p:sp>
      <p:sp>
        <p:nvSpPr>
          <p:cNvPr id="3" name="Content Placeholder 2"/>
          <p:cNvSpPr>
            <a:spLocks noGrp="1"/>
          </p:cNvSpPr>
          <p:nvPr>
            <p:ph idx="1"/>
          </p:nvPr>
        </p:nvSpPr>
        <p:spPr>
          <a:xfrm>
            <a:off x="1376083" y="2438400"/>
            <a:ext cx="6777317" cy="3508977"/>
          </a:xfrm>
        </p:spPr>
        <p:txBody>
          <a:bodyPr>
            <a:normAutofit fontScale="92500"/>
          </a:bodyPr>
          <a:lstStyle/>
          <a:p>
            <a:r>
              <a:rPr lang="en-US" b="1" dirty="0" smtClean="0"/>
              <a:t>Jason </a:t>
            </a:r>
            <a:r>
              <a:rPr lang="en-US" b="1" dirty="0" err="1" smtClean="0"/>
              <a:t>Hovell</a:t>
            </a:r>
            <a:endParaRPr lang="en-US" b="1" dirty="0" smtClean="0"/>
          </a:p>
          <a:p>
            <a:pPr lvl="1"/>
            <a:r>
              <a:rPr lang="en-US" dirty="0" smtClean="0"/>
              <a:t>Agricultural Education/FFA Advisor- 16 Years</a:t>
            </a:r>
          </a:p>
          <a:p>
            <a:pPr lvl="2"/>
            <a:r>
              <a:rPr lang="en-US" dirty="0" smtClean="0"/>
              <a:t>Teach College Level Plant &amp; Soil Science classes- Western Technical College.</a:t>
            </a:r>
          </a:p>
          <a:p>
            <a:pPr lvl="1"/>
            <a:r>
              <a:rPr lang="en-US" dirty="0" smtClean="0"/>
              <a:t>UW-River Falls-  Agricultural Education </a:t>
            </a:r>
          </a:p>
          <a:p>
            <a:pPr lvl="1"/>
            <a:r>
              <a:rPr lang="en-US" dirty="0" smtClean="0"/>
              <a:t>Hobbies/Interests:</a:t>
            </a:r>
          </a:p>
          <a:p>
            <a:pPr lvl="2"/>
            <a:r>
              <a:rPr lang="en-US" dirty="0" smtClean="0"/>
              <a:t>School Vineyard &amp; Orchard, </a:t>
            </a:r>
            <a:r>
              <a:rPr lang="en-US" dirty="0" smtClean="0"/>
              <a:t>School Greenhouse</a:t>
            </a:r>
            <a:r>
              <a:rPr lang="en-US" dirty="0" smtClean="0"/>
              <a:t>, Aquaculture, Restore Tractors, Trempealeau County Fair Livestock Superintendent, Centerville Curling Club, hunting, fishing, kayaking, &amp; amateur gardener…</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65957"/>
            <a:ext cx="1447800" cy="1085850"/>
          </a:xfrm>
          <a:prstGeom prst="ellipse">
            <a:avLst/>
          </a:prstGeom>
          <a:ln>
            <a:noFill/>
          </a:ln>
          <a:effectLst>
            <a:softEdge rad="112500"/>
          </a:effectLst>
        </p:spPr>
      </p:pic>
      <p:pic>
        <p:nvPicPr>
          <p:cNvPr id="1026" name="Picture 2" descr="Image may contain: 1 per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55883">
            <a:off x="458458" y="4621252"/>
            <a:ext cx="1597686" cy="15976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5" descr="Image may contain: 1 person, hat, grass, outdoor and natu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0509" y="762000"/>
            <a:ext cx="274320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4949188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685800"/>
            <a:ext cx="7024744" cy="1143000"/>
          </a:xfrm>
        </p:spPr>
        <p:txBody>
          <a:bodyPr/>
          <a:lstStyle/>
          <a:p>
            <a:r>
              <a:rPr lang="en-US" dirty="0" smtClean="0"/>
              <a:t>Questions</a:t>
            </a:r>
            <a:endParaRPr lang="en-US" dirty="0"/>
          </a:p>
        </p:txBody>
      </p:sp>
      <p:pic>
        <p:nvPicPr>
          <p:cNvPr id="8194" name="Picture 2" descr="Any Questions Meme Funn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057400"/>
            <a:ext cx="5544642"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5898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024744" cy="1143000"/>
          </a:xfrm>
        </p:spPr>
        <p:txBody>
          <a:bodyPr/>
          <a:lstStyle/>
          <a:p>
            <a:r>
              <a:rPr lang="en-US" dirty="0" smtClean="0"/>
              <a:t>About Our Family…</a:t>
            </a:r>
            <a:endParaRPr lang="en-US" dirty="0"/>
          </a:p>
        </p:txBody>
      </p:sp>
      <p:pic>
        <p:nvPicPr>
          <p:cNvPr id="7172" name="Picture 4" descr="Image may contain: 2 people, people standing, sky and outdo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6108" y="3756597"/>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may contain: 2 people, people sitting, grass, outdoor and nat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2637" y="1097024"/>
            <a:ext cx="3006725" cy="2255044"/>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Image may contain: 1 person, smiling, sitting, outdoor and natu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407" y="1116623"/>
            <a:ext cx="2980593" cy="22354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711357" y="3387265"/>
            <a:ext cx="1336007" cy="369332"/>
          </a:xfrm>
          <a:prstGeom prst="rect">
            <a:avLst/>
          </a:prstGeom>
          <a:noFill/>
        </p:spPr>
        <p:txBody>
          <a:bodyPr wrap="none" rtlCol="0">
            <a:spAutoFit/>
          </a:bodyPr>
          <a:lstStyle/>
          <a:p>
            <a:r>
              <a:rPr lang="en-US" dirty="0" smtClean="0"/>
              <a:t>Wife: Molly</a:t>
            </a:r>
            <a:endParaRPr lang="en-US" dirty="0"/>
          </a:p>
        </p:txBody>
      </p:sp>
      <p:sp>
        <p:nvSpPr>
          <p:cNvPr id="6" name="Rectangle 5"/>
          <p:cNvSpPr/>
          <p:nvPr/>
        </p:nvSpPr>
        <p:spPr>
          <a:xfrm>
            <a:off x="4876800" y="3458335"/>
            <a:ext cx="2566023" cy="369332"/>
          </a:xfrm>
          <a:prstGeom prst="rect">
            <a:avLst/>
          </a:prstGeom>
        </p:spPr>
        <p:txBody>
          <a:bodyPr wrap="none">
            <a:spAutoFit/>
          </a:bodyPr>
          <a:lstStyle/>
          <a:p>
            <a:r>
              <a:rPr lang="en-US" dirty="0"/>
              <a:t>Tucker (7) &amp; Conner (11)</a:t>
            </a:r>
          </a:p>
        </p:txBody>
      </p:sp>
      <p:sp>
        <p:nvSpPr>
          <p:cNvPr id="7" name="Rectangle 6"/>
          <p:cNvSpPr/>
          <p:nvPr/>
        </p:nvSpPr>
        <p:spPr>
          <a:xfrm>
            <a:off x="995654" y="6096000"/>
            <a:ext cx="2648097" cy="369332"/>
          </a:xfrm>
          <a:prstGeom prst="rect">
            <a:avLst/>
          </a:prstGeom>
        </p:spPr>
        <p:txBody>
          <a:bodyPr wrap="none">
            <a:spAutoFit/>
          </a:bodyPr>
          <a:lstStyle/>
          <a:p>
            <a:r>
              <a:rPr lang="en-US" dirty="0" smtClean="0"/>
              <a:t>Parents: Leonard &amp; Vickie</a:t>
            </a:r>
            <a:endParaRPr lang="en-US" dirty="0"/>
          </a:p>
        </p:txBody>
      </p:sp>
      <p:pic>
        <p:nvPicPr>
          <p:cNvPr id="7180" name="Picture 12" descr="Image may contain: 2 people, people smiling, outdo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92637" y="4049024"/>
            <a:ext cx="3006725" cy="2255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835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728" y="533400"/>
            <a:ext cx="7024744" cy="1143000"/>
          </a:xfrm>
        </p:spPr>
        <p:txBody>
          <a:bodyPr>
            <a:normAutofit fontScale="90000"/>
          </a:bodyPr>
          <a:lstStyle/>
          <a:p>
            <a:r>
              <a:rPr lang="en-US" dirty="0" smtClean="0"/>
              <a:t>About the “Farm”…</a:t>
            </a:r>
            <a:br>
              <a:rPr lang="en-US" dirty="0" smtClean="0"/>
            </a:br>
            <a:r>
              <a:rPr lang="en-US" dirty="0" smtClean="0"/>
              <a:t>(Name, Size Scope…)</a:t>
            </a:r>
            <a:endParaRPr lang="en-US" dirty="0"/>
          </a:p>
        </p:txBody>
      </p:sp>
      <p:sp>
        <p:nvSpPr>
          <p:cNvPr id="3" name="AutoShape 14" descr="https://mail.google.com/mail/u/0?ui=2&amp;ik=fe37dd928b&amp;attid=0.1&amp;permmsgid=msg-f:1675604334567086935&amp;th=1740f143b9f9db57&amp;view=fimg&amp;sz=s0-l75-ft&amp;attbid=ANGjdJ-7uOgBmOE0jn0zcePnyAlM8To-9tFAqTfJOaniWxUNmDyaTDxAhT6Ul_eeiJCM4tMigM_dFPZqzabDYx0-4LATog477V6vepIzCX6MWc6H7GlEepRKJqjKLk8&amp;disp=emb&amp;realattid=56e81cd061382cfe_0.1.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16" descr="https://mail.google.com/mail/u/0?ui=2&amp;ik=fe37dd928b&amp;attid=0.1&amp;permmsgid=msg-f:1675604334567086935&amp;th=1740f143b9f9db57&amp;view=fimg&amp;sz=s0-l75-ft&amp;attbid=ANGjdJ-7uOgBmOE0jn0zcePnyAlM8To-9tFAqTfJOaniWxUNmDyaTDxAhT6Ul_eeiJCM4tMigM_dFPZqzabDYx0-4LATog477V6vepIzCX6MWc6H7GlEepRKJqjKLk8&amp;disp=emb&amp;realattid=56e81cd061382cfe_0.1.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5"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88775" y="1828800"/>
            <a:ext cx="5486400"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3774" r="100000">
                        <a14:foregroundMark x1="42857" y1="11080" x2="42857" y2="11080"/>
                        <a14:foregroundMark x1="78706" y1="20170" x2="78706" y2="20170"/>
                        <a14:foregroundMark x1="25067" y1="40341" x2="25067" y2="40341"/>
                        <a14:foregroundMark x1="25067" y1="31250" x2="25067" y2="31250"/>
                        <a14:foregroundMark x1="21833" y1="12500" x2="21833" y2="12500"/>
                        <a14:foregroundMark x1="27493" y1="9091" x2="27493" y2="9091"/>
                        <a14:foregroundMark x1="85714" y1="20739" x2="85714" y2="20739"/>
                        <a14:foregroundMark x1="65768" y1="73580" x2="65768" y2="73580"/>
                        <a14:foregroundMark x1="59030" y1="66477" x2="59030" y2="66477"/>
                        <a14:foregroundMark x1="54717" y1="60511" x2="54717" y2="60511"/>
                        <a14:foregroundMark x1="45283" y1="58807" x2="45283" y2="58807"/>
                        <a14:foregroundMark x1="36119" y1="55966" x2="36119" y2="55966"/>
                        <a14:foregroundMark x1="31267" y1="51420" x2="31267" y2="51420"/>
                        <a14:foregroundMark x1="43396" y1="50284" x2="43396" y2="50284"/>
                        <a14:foregroundMark x1="42857" y1="47727" x2="42857" y2="47727"/>
                        <a14:foregroundMark x1="43396" y1="43750" x2="43396" y2="43750"/>
                        <a14:foregroundMark x1="45283" y1="40341" x2="45283" y2="40341"/>
                        <a14:foregroundMark x1="45283" y1="40341" x2="45283" y2="40341"/>
                        <a14:foregroundMark x1="46092" y1="39773" x2="46092" y2="39773"/>
                        <a14:foregroundMark x1="48518" y1="37784" x2="48518" y2="37784"/>
                        <a14:foregroundMark x1="54717" y1="41761" x2="54717" y2="41761"/>
                        <a14:foregroundMark x1="55256" y1="41761" x2="56604" y2="44886"/>
                        <a14:foregroundMark x1="56604" y1="45739" x2="56604" y2="45739"/>
                        <a14:foregroundMark x1="56604" y1="45739" x2="56604" y2="45739"/>
                        <a14:foregroundMark x1="59569" y1="46307" x2="59569" y2="46307"/>
                        <a14:foregroundMark x1="69542" y1="48295" x2="69542" y2="48295"/>
                        <a14:foregroundMark x1="69542" y1="48295" x2="69542" y2="48295"/>
                        <a14:foregroundMark x1="69542" y1="48295" x2="69542" y2="48295"/>
                        <a14:foregroundMark x1="69542" y1="48295" x2="71429" y2="48295"/>
                        <a14:foregroundMark x1="77628" y1="48295" x2="77628" y2="48295"/>
                        <a14:foregroundMark x1="77628" y1="48295" x2="77628" y2="48295"/>
                        <a14:foregroundMark x1="78706" y1="48295" x2="78706" y2="48295"/>
                        <a14:foregroundMark x1="76280" y1="42898" x2="76280" y2="42898"/>
                        <a14:foregroundMark x1="76280" y1="42898" x2="75741" y2="41193"/>
                        <a14:foregroundMark x1="74394" y1="38352" x2="71968" y2="34659"/>
                        <a14:foregroundMark x1="71429" y1="33239" x2="71429" y2="33239"/>
                        <a14:foregroundMark x1="70081" y1="29261" x2="70081" y2="29261"/>
                        <a14:foregroundMark x1="61456" y1="30682" x2="61456" y2="30682"/>
                        <a14:foregroundMark x1="50943" y1="31250" x2="50943" y2="31250"/>
                        <a14:foregroundMark x1="47170" y1="31250" x2="47170" y2="31250"/>
                        <a14:foregroundMark x1="45283" y1="30682" x2="45283" y2="30682"/>
                        <a14:foregroundMark x1="43396" y1="26705" x2="43396" y2="26705"/>
                        <a14:foregroundMark x1="36119" y1="35795" x2="36119" y2="35795"/>
                        <a14:foregroundMark x1="67116" y1="44886" x2="67116" y2="44886"/>
                        <a14:foregroundMark x1="69003" y1="41193" x2="69003" y2="41193"/>
                        <a14:foregroundMark x1="53369" y1="50852" x2="53369" y2="50852"/>
                        <a14:foregroundMark x1="50943" y1="51420" x2="50943" y2="51420"/>
                        <a14:foregroundMark x1="50404" y1="51420" x2="50404" y2="49432"/>
                        <a14:foregroundMark x1="50404" y1="48295" x2="50404" y2="48295"/>
                        <a14:foregroundMark x1="53369" y1="44886" x2="55795" y2="43750"/>
                        <a14:foregroundMark x1="57682" y1="42898" x2="57682" y2="42898"/>
                        <a14:foregroundMark x1="60108" y1="42330" x2="60108" y2="42330"/>
                        <a14:foregroundMark x1="63342" y1="41761" x2="63342" y2="41761"/>
                        <a14:foregroundMark x1="67116" y1="41761" x2="67116" y2="41761"/>
                        <a14:foregroundMark x1="70081" y1="41193" x2="70081" y2="41193"/>
                        <a14:foregroundMark x1="71968" y1="40341" x2="71968" y2="40341"/>
                        <a14:foregroundMark x1="75202" y1="39773" x2="75202" y2="39773"/>
                        <a14:foregroundMark x1="83827" y1="38352" x2="83827" y2="38352"/>
                        <a14:foregroundMark x1="83827" y1="38352" x2="83827" y2="38352"/>
                        <a14:foregroundMark x1="77628" y1="47727" x2="77628" y2="51420"/>
                        <a14:foregroundMark x1="77628" y1="57955" x2="77628" y2="57955"/>
                        <a14:foregroundMark x1="72507" y1="48864" x2="72507" y2="48864"/>
                        <a14:foregroundMark x1="72507" y1="48864" x2="72507" y2="48864"/>
                        <a14:foregroundMark x1="70620" y1="48864" x2="70620" y2="48864"/>
                        <a14:foregroundMark x1="70620" y1="49432" x2="70620" y2="49432"/>
                        <a14:foregroundMark x1="70620" y1="50284" x2="70620" y2="50284"/>
                        <a14:foregroundMark x1="70620" y1="50284" x2="70620" y2="50284"/>
                        <a14:foregroundMark x1="69542" y1="50284" x2="69542" y2="50284"/>
                        <a14:foregroundMark x1="68194" y1="49432" x2="68194" y2="49432"/>
                        <a14:foregroundMark x1="67655" y1="49432" x2="67655" y2="49432"/>
                        <a14:foregroundMark x1="67116" y1="50852" x2="67116" y2="50852"/>
                        <a14:foregroundMark x1="69003" y1="42330" x2="69003" y2="42330"/>
                        <a14:foregroundMark x1="69003" y1="42330" x2="69003" y2="42330"/>
                        <a14:foregroundMark x1="69542" y1="37784" x2="69542" y2="37784"/>
                        <a14:foregroundMark x1="69542" y1="36648" x2="69542" y2="36648"/>
                        <a14:foregroundMark x1="69542" y1="36648" x2="69542" y2="36648"/>
                        <a14:foregroundMark x1="69542" y1="36648" x2="69542" y2="36648"/>
                        <a14:foregroundMark x1="69542" y1="35795" x2="69542" y2="35795"/>
                        <a14:foregroundMark x1="69542" y1="33807" x2="69542" y2="33807"/>
                        <a14:foregroundMark x1="68194" y1="32670" x2="68194" y2="32670"/>
                        <a14:foregroundMark x1="68194" y1="32670" x2="68194" y2="32670"/>
                        <a14:foregroundMark x1="70620" y1="34659" x2="70620" y2="34659"/>
                        <a14:foregroundMark x1="78167" y1="35227" x2="78167" y2="35227"/>
                        <a14:foregroundMark x1="78167" y1="35227" x2="78167" y2="35227"/>
                        <a14:foregroundMark x1="80054" y1="36648" x2="80054" y2="39205"/>
                        <a14:foregroundMark x1="80054" y1="41761" x2="80054" y2="41761"/>
                        <a14:foregroundMark x1="80054" y1="41761" x2="80054" y2="41761"/>
                        <a14:foregroundMark x1="81941" y1="50852" x2="81941" y2="50852"/>
                        <a14:foregroundMark x1="86253" y1="43750" x2="86253" y2="43750"/>
                        <a14:foregroundMark x1="83827" y1="43750" x2="83827" y2="43750"/>
                        <a14:foregroundMark x1="84906" y1="54830" x2="84906" y2="54830"/>
                        <a14:foregroundMark x1="76819" y1="52273" x2="76819" y2="52273"/>
                        <a14:foregroundMark x1="48518" y1="43750" x2="48518" y2="43750"/>
                        <a14:foregroundMark x1="41779" y1="35227" x2="41779" y2="35227"/>
                        <a14:foregroundMark x1="46092" y1="39205" x2="46092" y2="39205"/>
                        <a14:foregroundMark x1="45283" y1="49432" x2="45283" y2="49432"/>
                        <a14:foregroundMark x1="46092" y1="50852" x2="46092" y2="50852"/>
                        <a14:foregroundMark x1="59030" y1="51420" x2="59030" y2="51420"/>
                        <a14:foregroundMark x1="59030" y1="51420" x2="59030" y2="51420"/>
                        <a14:foregroundMark x1="59569" y1="48864" x2="60108" y2="44886"/>
                        <a14:foregroundMark x1="60108" y1="42898" x2="60108" y2="42898"/>
                        <a14:foregroundMark x1="60916" y1="42330" x2="60916" y2="42330"/>
                        <a14:foregroundMark x1="61456" y1="39205" x2="61456" y2="36648"/>
                        <a14:foregroundMark x1="61456" y1="35227" x2="61456" y2="35227"/>
                        <a14:foregroundMark x1="62803" y1="35227" x2="62803" y2="35227"/>
                        <a14:foregroundMark x1="61456" y1="36648" x2="58491" y2="39205"/>
                        <a14:foregroundMark x1="57682" y1="39205" x2="57682" y2="39205"/>
                        <a14:foregroundMark x1="56604" y1="39773" x2="56604" y2="39773"/>
                        <a14:foregroundMark x1="57682" y1="41761" x2="57682" y2="41761"/>
                        <a14:foregroundMark x1="59030" y1="42330" x2="59030" y2="42330"/>
                        <a14:foregroundMark x1="67116" y1="42330" x2="69003" y2="42330"/>
                        <a14:foregroundMark x1="69003" y1="42330" x2="69003" y2="42330"/>
                        <a14:foregroundMark x1="69003" y1="43750" x2="70620" y2="43750"/>
                        <a14:foregroundMark x1="72507" y1="44886" x2="72507" y2="44886"/>
                        <a14:foregroundMark x1="73315" y1="44886" x2="73315" y2="44886"/>
                        <a14:foregroundMark x1="73315" y1="44886" x2="73315" y2="44886"/>
                        <a14:foregroundMark x1="78167" y1="44318" x2="81132" y2="44318"/>
                        <a14:foregroundMark x1="82480" y1="44318" x2="82480" y2="44318"/>
                        <a14:foregroundMark x1="83019" y1="44318" x2="83019" y2="44318"/>
                        <a14:foregroundMark x1="84367" y1="44318" x2="84367" y2="44318"/>
                        <a14:foregroundMark x1="86253" y1="46875" x2="88140" y2="46875"/>
                        <a14:foregroundMark x1="88140" y1="46875" x2="88140" y2="46875"/>
                        <a14:foregroundMark x1="86792" y1="47727" x2="86792" y2="47727"/>
                        <a14:foregroundMark x1="87332" y1="48295" x2="87332" y2="48295"/>
                        <a14:foregroundMark x1="87332" y1="50284" x2="85714" y2="52273"/>
                        <a14:foregroundMark x1="83019" y1="52841" x2="75741" y2="58807"/>
                        <a14:foregroundMark x1="75741" y1="58807" x2="75741" y2="58807"/>
                        <a14:foregroundMark x1="72507" y1="54261" x2="71968" y2="52273"/>
                        <a14:foregroundMark x1="70620" y1="52273" x2="66307" y2="52273"/>
                        <a14:foregroundMark x1="63342" y1="52273" x2="61456" y2="50852"/>
                        <a14:foregroundMark x1="57143" y1="50284" x2="53369" y2="49432"/>
                        <a14:foregroundMark x1="47709" y1="47727" x2="47709" y2="47727"/>
                        <a14:foregroundMark x1="46631" y1="45739" x2="46631" y2="45739"/>
                        <a14:foregroundMark x1="46631" y1="44886" x2="46631" y2="44886"/>
                        <a14:foregroundMark x1="46092" y1="44318" x2="44744" y2="46307"/>
                        <a14:foregroundMark x1="44744" y1="46307" x2="42857" y2="46307"/>
                        <a14:foregroundMark x1="42318" y1="44886" x2="41779" y2="40341"/>
                        <a14:foregroundMark x1="41779" y1="37784" x2="41779" y2="37784"/>
                        <a14:foregroundMark x1="41779" y1="37216" x2="43396" y2="35795"/>
                        <a14:foregroundMark x1="43396" y1="35227" x2="47170" y2="33239"/>
                        <a14:foregroundMark x1="48518" y1="33239" x2="48518" y2="33239"/>
                        <a14:foregroundMark x1="50404" y1="33239" x2="50404" y2="33239"/>
                        <a14:foregroundMark x1="52291" y1="33239" x2="52291" y2="33239"/>
                        <a14:foregroundMark x1="53369" y1="33807" x2="55256" y2="33807"/>
                        <a14:foregroundMark x1="58491" y1="33807" x2="58491" y2="33807"/>
                        <a14:foregroundMark x1="59030" y1="34659" x2="59030" y2="34659"/>
                        <a14:foregroundMark x1="60108" y1="35795" x2="60108" y2="35795"/>
                        <a14:foregroundMark x1="59569" y1="37216" x2="57143" y2="37784"/>
                        <a14:foregroundMark x1="57143" y1="37784" x2="57143" y2="37784"/>
                        <a14:backgroundMark x1="11321" y1="6534" x2="11321" y2="6534"/>
                        <a14:backgroundMark x1="21833" y1="95739" x2="21833" y2="95739"/>
                        <a14:backgroundMark x1="85714" y1="77557" x2="85714" y2="77557"/>
                        <a14:backgroundMark x1="93531" y1="9091" x2="93531" y2="9091"/>
                      </a14:backgroundRemoval>
                    </a14:imgEffect>
                  </a14:imgLayer>
                </a14:imgProps>
              </a:ext>
              <a:ext uri="{28A0092B-C50C-407E-A947-70E740481C1C}">
                <a14:useLocalDpi xmlns:a14="http://schemas.microsoft.com/office/drawing/2010/main" val="0"/>
              </a:ext>
            </a:extLst>
          </a:blip>
          <a:stretch>
            <a:fillRect/>
          </a:stretch>
        </p:blipFill>
        <p:spPr>
          <a:xfrm>
            <a:off x="7262670" y="5003550"/>
            <a:ext cx="990601" cy="940050"/>
          </a:xfrm>
          <a:prstGeom prst="rect">
            <a:avLst/>
          </a:prstGeom>
          <a:noFill/>
          <a:ln>
            <a:noFill/>
          </a:ln>
        </p:spPr>
      </p:pic>
      <p:pic>
        <p:nvPicPr>
          <p:cNvPr id="11" name="Picture 2" descr="http://www.tamarackgarlicfarm.com/uploads/8/7/5/7/8757271/142663628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8375" y="648929"/>
            <a:ext cx="1066800" cy="1179871"/>
          </a:xfrm>
          <a:prstGeom prst="rect">
            <a:avLst/>
          </a:prstGeom>
          <a:ln>
            <a:noFill/>
          </a:ln>
          <a:effectLst>
            <a:outerShdw blurRad="292100" dist="139700" dir="2700000" algn="tl" rotWithShape="0">
              <a:srgbClr val="333333">
                <a:alpha val="65000"/>
              </a:srgbClr>
            </a:outerShdw>
          </a:effectLst>
          <a:extLst/>
        </p:spPr>
      </p:pic>
      <p:pic>
        <p:nvPicPr>
          <p:cNvPr id="2050" name="Picture 2" descr="Image may contain: 2 people, people smiling, people standing and indo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920959">
            <a:off x="609600" y="4015583"/>
            <a:ext cx="3200400" cy="23980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66"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2775" y="1819869"/>
            <a:ext cx="1905000" cy="190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6231066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62000"/>
            <a:ext cx="7024744" cy="1143000"/>
          </a:xfrm>
        </p:spPr>
        <p:txBody>
          <a:bodyPr/>
          <a:lstStyle/>
          <a:p>
            <a:r>
              <a:rPr lang="en-US" dirty="0" smtClean="0"/>
              <a:t>Size &amp; Scope:</a:t>
            </a:r>
            <a:endParaRPr lang="en-US" dirty="0"/>
          </a:p>
        </p:txBody>
      </p:sp>
      <p:sp>
        <p:nvSpPr>
          <p:cNvPr id="3" name="Content Placeholder 2"/>
          <p:cNvSpPr>
            <a:spLocks noGrp="1"/>
          </p:cNvSpPr>
          <p:nvPr>
            <p:ph idx="1"/>
          </p:nvPr>
        </p:nvSpPr>
        <p:spPr>
          <a:xfrm>
            <a:off x="714375" y="1981200"/>
            <a:ext cx="7924800" cy="3924748"/>
          </a:xfrm>
        </p:spPr>
        <p:txBody>
          <a:bodyPr>
            <a:normAutofit/>
          </a:bodyPr>
          <a:lstStyle/>
          <a:p>
            <a:r>
              <a:rPr lang="en-US" dirty="0" smtClean="0"/>
              <a:t>This past year we raised 9 varieties of garlic on 0.75 acres</a:t>
            </a:r>
            <a:endParaRPr lang="en-US" dirty="0"/>
          </a:p>
          <a:p>
            <a:r>
              <a:rPr lang="en-US" dirty="0" smtClean="0"/>
              <a:t>~ </a:t>
            </a:r>
            <a:r>
              <a:rPr lang="en-US" dirty="0" smtClean="0"/>
              <a:t>24,000 </a:t>
            </a:r>
            <a:r>
              <a:rPr lang="en-US" dirty="0" smtClean="0"/>
              <a:t>garlic plants </a:t>
            </a:r>
            <a:r>
              <a:rPr lang="en-US" dirty="0" smtClean="0"/>
              <a:t>(~40,000 </a:t>
            </a:r>
            <a:r>
              <a:rPr lang="en-US" dirty="0" smtClean="0"/>
              <a:t>in 2017).</a:t>
            </a:r>
          </a:p>
          <a:p>
            <a:pPr lvl="1"/>
            <a:r>
              <a:rPr lang="en-US" dirty="0" smtClean="0"/>
              <a:t>Plant early/mid Oct. &amp; Harvest mid-July (99% + germination)</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7488" t="-1" r="5797" b="34929"/>
          <a:stretch/>
        </p:blipFill>
        <p:spPr>
          <a:xfrm>
            <a:off x="685800" y="3657600"/>
            <a:ext cx="2667000" cy="2668485"/>
          </a:xfrm>
          <a:prstGeom prst="rect">
            <a:avLst/>
          </a:prstGeom>
        </p:spPr>
      </p:pic>
      <p:pic>
        <p:nvPicPr>
          <p:cNvPr id="5" name="Picture 6" descr="Image may contain: grass, sky, plant, tree, outdoor and nature"/>
          <p:cNvPicPr>
            <a:picLocks noChangeAspect="1" noChangeArrowheads="1"/>
          </p:cNvPicPr>
          <p:nvPr/>
        </p:nvPicPr>
        <p:blipFill rotWithShape="1">
          <a:blip r:embed="rId3">
            <a:extLst>
              <a:ext uri="{28A0092B-C50C-407E-A947-70E740481C1C}">
                <a14:useLocalDpi xmlns:a14="http://schemas.microsoft.com/office/drawing/2010/main" val="0"/>
              </a:ext>
            </a:extLst>
          </a:blip>
          <a:srcRect b="28917"/>
          <a:stretch/>
        </p:blipFill>
        <p:spPr bwMode="auto">
          <a:xfrm>
            <a:off x="3581400" y="3646936"/>
            <a:ext cx="4978401" cy="2654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4566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024744" cy="1143000"/>
          </a:xfrm>
        </p:spPr>
        <p:txBody>
          <a:bodyPr/>
          <a:lstStyle/>
          <a:p>
            <a:r>
              <a:rPr lang="en-US" dirty="0" smtClean="0"/>
              <a:t>Garlic Classification:</a:t>
            </a:r>
            <a:endParaRPr lang="en-US" dirty="0"/>
          </a:p>
        </p:txBody>
      </p:sp>
      <p:sp>
        <p:nvSpPr>
          <p:cNvPr id="3" name="Content Placeholder 2"/>
          <p:cNvSpPr>
            <a:spLocks noGrp="1"/>
          </p:cNvSpPr>
          <p:nvPr>
            <p:ph idx="1"/>
          </p:nvPr>
        </p:nvSpPr>
        <p:spPr>
          <a:xfrm>
            <a:off x="990600" y="1371600"/>
            <a:ext cx="7391400" cy="4876800"/>
          </a:xfrm>
        </p:spPr>
        <p:txBody>
          <a:bodyPr>
            <a:normAutofit/>
          </a:bodyPr>
          <a:lstStyle/>
          <a:p>
            <a:r>
              <a:rPr lang="en-US" dirty="0" smtClean="0"/>
              <a:t>All </a:t>
            </a:r>
            <a:r>
              <a:rPr lang="en-US" dirty="0"/>
              <a:t>true garlics under the species </a:t>
            </a:r>
            <a:r>
              <a:rPr lang="en-US" i="1" dirty="0"/>
              <a:t>Allium </a:t>
            </a:r>
            <a:r>
              <a:rPr lang="en-US" i="1" dirty="0" err="1"/>
              <a:t>Sativum</a:t>
            </a:r>
            <a:r>
              <a:rPr lang="en-US" i="1" dirty="0" smtClean="0"/>
              <a:t>.</a:t>
            </a:r>
          </a:p>
          <a:p>
            <a:pPr lvl="1"/>
            <a:r>
              <a:rPr lang="en-US" sz="2800" dirty="0" smtClean="0"/>
              <a:t>Two subspecies:</a:t>
            </a:r>
            <a:endParaRPr lang="en-US" sz="2800" dirty="0"/>
          </a:p>
          <a:p>
            <a:pPr lvl="2"/>
            <a:r>
              <a:rPr lang="en-US" sz="2800" dirty="0" err="1" smtClean="0"/>
              <a:t>Hardneck</a:t>
            </a:r>
            <a:r>
              <a:rPr lang="en-US" sz="2800" dirty="0" smtClean="0"/>
              <a:t> </a:t>
            </a:r>
            <a:r>
              <a:rPr lang="en-US" sz="2800" i="1" dirty="0" smtClean="0"/>
              <a:t>(</a:t>
            </a:r>
            <a:r>
              <a:rPr lang="en-US" sz="2800" i="1" dirty="0" err="1" smtClean="0"/>
              <a:t>Ophioscorodon</a:t>
            </a:r>
            <a:r>
              <a:rPr lang="en-US" sz="2800" i="1" dirty="0" smtClean="0"/>
              <a:t>)</a:t>
            </a:r>
          </a:p>
          <a:p>
            <a:pPr lvl="2"/>
            <a:r>
              <a:rPr lang="en-US" sz="2800" dirty="0" err="1" smtClean="0"/>
              <a:t>Softneck</a:t>
            </a:r>
            <a:r>
              <a:rPr lang="en-US" sz="2800" dirty="0" smtClean="0"/>
              <a:t>- </a:t>
            </a:r>
            <a:r>
              <a:rPr lang="en-US" sz="2800" i="1" dirty="0" smtClean="0"/>
              <a:t>(</a:t>
            </a:r>
            <a:r>
              <a:rPr lang="en-US" sz="2800" i="1" dirty="0" err="1" smtClean="0"/>
              <a:t>Sativum</a:t>
            </a:r>
            <a:r>
              <a:rPr lang="en-US" sz="2800" i="1" dirty="0" smtClean="0"/>
              <a:t>)</a:t>
            </a:r>
          </a:p>
          <a:p>
            <a:pPr lvl="3"/>
            <a:r>
              <a:rPr lang="en-US" sz="2400" dirty="0"/>
              <a:t>The hard-necked garlics were the original garlics and the soft-necked ones were developed or cultivated over the centuries by growers from the original hard-necks through a process of selection</a:t>
            </a:r>
            <a:r>
              <a:rPr lang="en-US" sz="2400" dirty="0" smtClean="0"/>
              <a:t>.</a:t>
            </a:r>
          </a:p>
          <a:p>
            <a:pPr lvl="2"/>
            <a:endParaRPr lang="en-US" i="1" dirty="0"/>
          </a:p>
        </p:txBody>
      </p:sp>
      <p:sp>
        <p:nvSpPr>
          <p:cNvPr id="4" name="TextBox 3"/>
          <p:cNvSpPr txBox="1"/>
          <p:nvPr/>
        </p:nvSpPr>
        <p:spPr>
          <a:xfrm>
            <a:off x="6858000" y="6601748"/>
            <a:ext cx="1874231" cy="215444"/>
          </a:xfrm>
          <a:prstGeom prst="rect">
            <a:avLst/>
          </a:prstGeom>
          <a:noFill/>
        </p:spPr>
        <p:txBody>
          <a:bodyPr wrap="none" rtlCol="0">
            <a:spAutoFit/>
          </a:bodyPr>
          <a:lstStyle/>
          <a:p>
            <a:r>
              <a:rPr lang="en-US" sz="800" dirty="0" smtClean="0"/>
              <a:t>-Bob Anderson, Gourmet Garlic Gardens</a:t>
            </a:r>
            <a:endParaRPr lang="en-US" sz="800" dirty="0"/>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1905000"/>
            <a:ext cx="1905000"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utoShape 4" descr="https://mail.google.com/mail/u/0?ui=2&amp;ik=fe37dd928b&amp;attid=0.1&amp;permmsgid=msg-f:1675743881268706286&amp;th=1741702e798e3bee&amp;view=fimg&amp;sz=s0-l75-ft&amp;attbid=ANGjdJ8md0EsIBdpAjsJlzh_UpaEZKxC9QMn0Q3MNxMLzBvvccQzVlSywKND9lxfM0PY45mJM4UICpKtzDgZ1cmAo6lSMEk4li29sSsrCyErGaCflGmJZETkhbaER5w&amp;disp=emb&amp;realattid=9c38f0e39995ab42_0.1.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48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4986110"/>
            <a:ext cx="1866900" cy="140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485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024744" cy="1143000"/>
          </a:xfrm>
        </p:spPr>
        <p:txBody>
          <a:bodyPr/>
          <a:lstStyle/>
          <a:p>
            <a:r>
              <a:rPr lang="en-US" dirty="0"/>
              <a:t>Garlic Classification:</a:t>
            </a:r>
          </a:p>
        </p:txBody>
      </p:sp>
      <p:sp>
        <p:nvSpPr>
          <p:cNvPr id="3" name="Content Placeholder 2"/>
          <p:cNvSpPr>
            <a:spLocks noGrp="1"/>
          </p:cNvSpPr>
          <p:nvPr>
            <p:ph idx="1"/>
          </p:nvPr>
        </p:nvSpPr>
        <p:spPr>
          <a:xfrm>
            <a:off x="1066800" y="1676400"/>
            <a:ext cx="6777317" cy="4375666"/>
          </a:xfrm>
        </p:spPr>
        <p:txBody>
          <a:bodyPr>
            <a:normAutofit/>
          </a:bodyPr>
          <a:lstStyle/>
          <a:p>
            <a:r>
              <a:rPr lang="en-US" dirty="0"/>
              <a:t>L</a:t>
            </a:r>
            <a:r>
              <a:rPr lang="en-US" dirty="0" smtClean="0"/>
              <a:t>atest research* shows ten </a:t>
            </a:r>
            <a:r>
              <a:rPr lang="en-US" dirty="0"/>
              <a:t>fairly distinct varietal groups of garlic have evolved; </a:t>
            </a:r>
            <a:endParaRPr lang="en-US" dirty="0" smtClean="0"/>
          </a:p>
          <a:p>
            <a:pPr lvl="1"/>
            <a:r>
              <a:rPr lang="en-US" dirty="0" smtClean="0"/>
              <a:t>5 very </a:t>
            </a:r>
            <a:r>
              <a:rPr lang="en-US" dirty="0"/>
              <a:t>different </a:t>
            </a:r>
            <a:r>
              <a:rPr lang="en-US" dirty="0" err="1"/>
              <a:t>hardneck</a:t>
            </a:r>
            <a:r>
              <a:rPr lang="en-US" dirty="0"/>
              <a:t> </a:t>
            </a:r>
            <a:r>
              <a:rPr lang="en-US" dirty="0" smtClean="0"/>
              <a:t>sub-species</a:t>
            </a:r>
            <a:endParaRPr lang="en-US" dirty="0" smtClean="0"/>
          </a:p>
          <a:p>
            <a:pPr lvl="2"/>
            <a:r>
              <a:rPr lang="en-US" i="1" dirty="0" smtClean="0"/>
              <a:t>Porcelain</a:t>
            </a:r>
            <a:r>
              <a:rPr lang="en-US" i="1" dirty="0"/>
              <a:t>, Purple Stripe, Marbled Purple Stripe, </a:t>
            </a:r>
            <a:endParaRPr lang="en-US" i="1" dirty="0" smtClean="0"/>
          </a:p>
          <a:p>
            <a:pPr marL="685800" lvl="2" indent="0">
              <a:buNone/>
            </a:pPr>
            <a:r>
              <a:rPr lang="en-US" i="1" dirty="0"/>
              <a:t> </a:t>
            </a:r>
            <a:r>
              <a:rPr lang="en-US" i="1" dirty="0" smtClean="0"/>
              <a:t>   Glazed </a:t>
            </a:r>
            <a:r>
              <a:rPr lang="en-US" i="1" dirty="0"/>
              <a:t>Purple Stripe, and </a:t>
            </a:r>
            <a:r>
              <a:rPr lang="en-US" i="1" dirty="0" err="1"/>
              <a:t>Rocambole</a:t>
            </a:r>
            <a:r>
              <a:rPr lang="en-US" i="1" dirty="0"/>
              <a:t>; </a:t>
            </a:r>
            <a:endParaRPr lang="en-US" i="1" dirty="0" smtClean="0"/>
          </a:p>
          <a:p>
            <a:pPr lvl="1"/>
            <a:r>
              <a:rPr lang="en-US" dirty="0" smtClean="0"/>
              <a:t>3 </a:t>
            </a:r>
            <a:r>
              <a:rPr lang="en-US" dirty="0" smtClean="0"/>
              <a:t>sub-species of “weakly bolting” </a:t>
            </a:r>
            <a:r>
              <a:rPr lang="en-US" dirty="0" err="1" smtClean="0"/>
              <a:t>hardnecks</a:t>
            </a:r>
            <a:r>
              <a:rPr lang="en-US" dirty="0" smtClean="0"/>
              <a:t> </a:t>
            </a:r>
            <a:r>
              <a:rPr lang="en-US" dirty="0"/>
              <a:t>that often produce </a:t>
            </a:r>
            <a:r>
              <a:rPr lang="en-US" dirty="0" err="1"/>
              <a:t>softnecks</a:t>
            </a:r>
            <a:r>
              <a:rPr lang="en-US" dirty="0"/>
              <a:t> </a:t>
            </a:r>
            <a:r>
              <a:rPr lang="en-US" dirty="0" smtClean="0"/>
              <a:t>– </a:t>
            </a:r>
          </a:p>
          <a:p>
            <a:pPr lvl="2"/>
            <a:r>
              <a:rPr lang="en-US" i="1" dirty="0" smtClean="0"/>
              <a:t>Creole, Asiatic </a:t>
            </a:r>
            <a:r>
              <a:rPr lang="en-US" i="1" dirty="0"/>
              <a:t>and </a:t>
            </a:r>
            <a:r>
              <a:rPr lang="en-US" i="1" dirty="0" smtClean="0"/>
              <a:t>Turban.</a:t>
            </a:r>
          </a:p>
          <a:p>
            <a:pPr lvl="1"/>
            <a:r>
              <a:rPr lang="en-US" dirty="0" smtClean="0"/>
              <a:t> Plus 2 distinct </a:t>
            </a:r>
            <a:r>
              <a:rPr lang="en-US" dirty="0" err="1"/>
              <a:t>softneck</a:t>
            </a:r>
            <a:r>
              <a:rPr lang="en-US" dirty="0"/>
              <a:t> varietal groups; </a:t>
            </a:r>
            <a:endParaRPr lang="en-US" dirty="0" smtClean="0"/>
          </a:p>
          <a:p>
            <a:pPr lvl="2"/>
            <a:r>
              <a:rPr lang="en-US" i="1" dirty="0" smtClean="0"/>
              <a:t>Artichoke </a:t>
            </a:r>
            <a:r>
              <a:rPr lang="en-US" i="1" dirty="0"/>
              <a:t>and </a:t>
            </a:r>
            <a:r>
              <a:rPr lang="en-US" i="1" dirty="0" err="1" smtClean="0"/>
              <a:t>Silverskin</a:t>
            </a:r>
            <a:r>
              <a:rPr lang="en-US" i="1" dirty="0" smtClean="0"/>
              <a:t>.</a:t>
            </a:r>
          </a:p>
          <a:p>
            <a:pPr marL="365760" lvl="1" indent="0">
              <a:buNone/>
            </a:pPr>
            <a:endParaRPr lang="en-US" dirty="0"/>
          </a:p>
        </p:txBody>
      </p:sp>
      <p:sp>
        <p:nvSpPr>
          <p:cNvPr id="4" name="TextBox 3"/>
          <p:cNvSpPr txBox="1"/>
          <p:nvPr/>
        </p:nvSpPr>
        <p:spPr>
          <a:xfrm>
            <a:off x="2895600" y="6052066"/>
            <a:ext cx="5744586" cy="369332"/>
          </a:xfrm>
          <a:prstGeom prst="rect">
            <a:avLst/>
          </a:prstGeom>
          <a:noFill/>
        </p:spPr>
        <p:txBody>
          <a:bodyPr wrap="none" rtlCol="0">
            <a:spAutoFit/>
          </a:bodyPr>
          <a:lstStyle/>
          <a:p>
            <a:pPr marL="285750" indent="-285750">
              <a:buFont typeface="Arial" pitchFamily="34" charset="0"/>
              <a:buChar char="•"/>
            </a:pPr>
            <a:r>
              <a:rPr lang="en-US" sz="1200" i="1" dirty="0" smtClean="0"/>
              <a:t>* Dr</a:t>
            </a:r>
            <a:r>
              <a:rPr lang="en-US" sz="1200" i="1" dirty="0"/>
              <a:t>. Gail </a:t>
            </a:r>
            <a:r>
              <a:rPr lang="en-US" sz="1200" i="1" dirty="0" smtClean="0"/>
              <a:t>Volk, USDA &amp; Dr</a:t>
            </a:r>
            <a:r>
              <a:rPr lang="en-US" sz="1200" i="1" dirty="0"/>
              <a:t>. Joachim </a:t>
            </a:r>
            <a:r>
              <a:rPr lang="en-US" sz="1200" i="1" dirty="0" smtClean="0"/>
              <a:t>Keller, the </a:t>
            </a:r>
            <a:r>
              <a:rPr lang="en-US" sz="1200" i="1" dirty="0"/>
              <a:t>Institute of Plant </a:t>
            </a:r>
            <a:r>
              <a:rPr lang="en-US" sz="1200" i="1" dirty="0" smtClean="0"/>
              <a:t>Biology, </a:t>
            </a:r>
            <a:r>
              <a:rPr lang="en-US" sz="1200" i="1" dirty="0"/>
              <a:t>Germany</a:t>
            </a:r>
            <a:r>
              <a:rPr lang="en-US" dirty="0"/>
              <a:t> </a:t>
            </a:r>
          </a:p>
        </p:txBody>
      </p:sp>
      <p:pic>
        <p:nvPicPr>
          <p:cNvPr id="1026" name="Picture 2" descr="Garlic Varieties and their Scapes – Going to Seed with Dan Brisebo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4114800"/>
            <a:ext cx="21336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66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1000"/>
                                        <p:tgtEl>
                                          <p:spTgt spid="3">
                                            <p:txEl>
                                              <p:pRg st="6" end="6"/>
                                            </p:txEl>
                                          </p:spTgt>
                                        </p:tgtEl>
                                      </p:cBhvr>
                                    </p:animEffect>
                                    <p:anim calcmode="lin" valueType="num">
                                      <p:cBhvr>
                                        <p:cTn id="2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6" end="6"/>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1000"/>
                                        <p:tgtEl>
                                          <p:spTgt spid="3">
                                            <p:txEl>
                                              <p:pRg st="7" end="7"/>
                                            </p:txEl>
                                          </p:spTgt>
                                        </p:tgtEl>
                                      </p:cBhvr>
                                    </p:animEffect>
                                    <p:anim calcmode="lin" valueType="num">
                                      <p:cBhvr>
                                        <p:cTn id="3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29116</TotalTime>
  <Words>1777</Words>
  <Application>Microsoft Office PowerPoint</Application>
  <PresentationFormat>On-screen Show (4:3)</PresentationFormat>
  <Paragraphs>198</Paragraphs>
  <Slides>40</Slides>
  <Notes>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Austin</vt:lpstr>
      <vt:lpstr>Growing Garlic</vt:lpstr>
      <vt:lpstr>Some House Keeping Items-</vt:lpstr>
      <vt:lpstr>Goals of Presentation: </vt:lpstr>
      <vt:lpstr>About Me…</vt:lpstr>
      <vt:lpstr>About Our Family…</vt:lpstr>
      <vt:lpstr>About the “Farm”… (Name, Size Scope…)</vt:lpstr>
      <vt:lpstr>Size &amp; Scope:</vt:lpstr>
      <vt:lpstr>Garlic Classification:</vt:lpstr>
      <vt:lpstr>Garlic Classification:</vt:lpstr>
      <vt:lpstr>So How Many Varieties?</vt:lpstr>
      <vt:lpstr>Where’s you Garlic From?</vt:lpstr>
      <vt:lpstr>So…Why Do We Grow Garlic?</vt:lpstr>
      <vt:lpstr>Step 1: Prepare to Prepare Soil - </vt:lpstr>
      <vt:lpstr>Element Tips:</vt:lpstr>
      <vt:lpstr>Step 2: Prepare Soil</vt:lpstr>
      <vt:lpstr>Prepare Beds…</vt:lpstr>
      <vt:lpstr>Step 3: Prepare cloves for Planting</vt:lpstr>
      <vt:lpstr>Planting Tips</vt:lpstr>
      <vt:lpstr>PowerPoint Presentation</vt:lpstr>
      <vt:lpstr>PowerPoint Presentation</vt:lpstr>
      <vt:lpstr>Still seeking for the cure for weeds!</vt:lpstr>
      <vt:lpstr>Then we wait…</vt:lpstr>
      <vt:lpstr>And then…         ...Spring!</vt:lpstr>
      <vt:lpstr>Spring can be unpredictable…</vt:lpstr>
      <vt:lpstr>Cultivate, Hand Weed, Repeat-</vt:lpstr>
      <vt:lpstr>Pick Garlic Scapes Mid-June </vt:lpstr>
      <vt:lpstr>Market for Scapes?</vt:lpstr>
      <vt:lpstr>Harvest</vt:lpstr>
      <vt:lpstr>PowerPoint Presentation</vt:lpstr>
      <vt:lpstr>Old Curing Method (thru 2017): Hanging</vt:lpstr>
      <vt:lpstr>Since 2018- Use Racks for Curing</vt:lpstr>
      <vt:lpstr>Marketing- </vt:lpstr>
      <vt:lpstr>Packing Shed- Distribution</vt:lpstr>
      <vt:lpstr>Diseases</vt:lpstr>
      <vt:lpstr>What to watch for…</vt:lpstr>
      <vt:lpstr>PowerPoint Presentation</vt:lpstr>
      <vt:lpstr>Garlic Diseases:</vt:lpstr>
      <vt:lpstr>What to watch for…</vt:lpstr>
      <vt:lpstr>To Contact / Order :</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Growing Garlic</dc:title>
  <dc:creator>Hovell Computer</dc:creator>
  <cp:lastModifiedBy>Hovell Family</cp:lastModifiedBy>
  <cp:revision>111</cp:revision>
  <dcterms:created xsi:type="dcterms:W3CDTF">2015-07-13T02:40:44Z</dcterms:created>
  <dcterms:modified xsi:type="dcterms:W3CDTF">2020-09-15T02:27:14Z</dcterms:modified>
</cp:coreProperties>
</file>